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3.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4.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5.xml" ContentType="application/vnd.openxmlformats-officedocument.presentationml.tags+xml"/>
  <Override PartName="/ppt/notesSlides/notesSlide106.xml" ContentType="application/vnd.openxmlformats-officedocument.presentationml.notesSlide+xml"/>
  <Override PartName="/ppt/tags/tag6.xml" ContentType="application/vnd.openxmlformats-officedocument.presentationml.tag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08" r:id="rId2"/>
    <p:sldMasterId id="2147484020" r:id="rId3"/>
    <p:sldMasterId id="2147484032" r:id="rId4"/>
  </p:sldMasterIdLst>
  <p:notesMasterIdLst>
    <p:notesMasterId r:id="rId121"/>
  </p:notesMasterIdLst>
  <p:handoutMasterIdLst>
    <p:handoutMasterId r:id="rId122"/>
  </p:handoutMasterIdLst>
  <p:sldIdLst>
    <p:sldId id="1063" r:id="rId5"/>
    <p:sldId id="1026" r:id="rId6"/>
    <p:sldId id="1061" r:id="rId7"/>
    <p:sldId id="1062" r:id="rId8"/>
    <p:sldId id="1048" r:id="rId9"/>
    <p:sldId id="732" r:id="rId10"/>
    <p:sldId id="811" r:id="rId11"/>
    <p:sldId id="814" r:id="rId12"/>
    <p:sldId id="821" r:id="rId13"/>
    <p:sldId id="1064" r:id="rId14"/>
    <p:sldId id="1067" r:id="rId15"/>
    <p:sldId id="1068" r:id="rId16"/>
    <p:sldId id="274" r:id="rId17"/>
    <p:sldId id="1051" r:id="rId18"/>
    <p:sldId id="1018" r:id="rId19"/>
    <p:sldId id="839" r:id="rId20"/>
    <p:sldId id="723" r:id="rId21"/>
    <p:sldId id="1053" r:id="rId22"/>
    <p:sldId id="817" r:id="rId23"/>
    <p:sldId id="1044" r:id="rId24"/>
    <p:sldId id="1045" r:id="rId25"/>
    <p:sldId id="734" r:id="rId26"/>
    <p:sldId id="729" r:id="rId27"/>
    <p:sldId id="964" r:id="rId28"/>
    <p:sldId id="1000" r:id="rId29"/>
    <p:sldId id="735" r:id="rId30"/>
    <p:sldId id="739" r:id="rId31"/>
    <p:sldId id="738" r:id="rId32"/>
    <p:sldId id="980" r:id="rId33"/>
    <p:sldId id="741" r:id="rId34"/>
    <p:sldId id="742" r:id="rId35"/>
    <p:sldId id="1078" r:id="rId36"/>
    <p:sldId id="1079" r:id="rId37"/>
    <p:sldId id="746" r:id="rId38"/>
    <p:sldId id="966" r:id="rId39"/>
    <p:sldId id="1001" r:id="rId40"/>
    <p:sldId id="751" r:id="rId41"/>
    <p:sldId id="983" r:id="rId42"/>
    <p:sldId id="529" r:id="rId43"/>
    <p:sldId id="752" r:id="rId44"/>
    <p:sldId id="753" r:id="rId45"/>
    <p:sldId id="755" r:id="rId46"/>
    <p:sldId id="831" r:id="rId47"/>
    <p:sldId id="754" r:id="rId48"/>
    <p:sldId id="769" r:id="rId49"/>
    <p:sldId id="835" r:id="rId50"/>
    <p:sldId id="837" r:id="rId51"/>
    <p:sldId id="838" r:id="rId52"/>
    <p:sldId id="756" r:id="rId53"/>
    <p:sldId id="972" r:id="rId54"/>
    <p:sldId id="1002" r:id="rId55"/>
    <p:sldId id="1003" r:id="rId56"/>
    <p:sldId id="757" r:id="rId57"/>
    <p:sldId id="845" r:id="rId58"/>
    <p:sldId id="758" r:id="rId59"/>
    <p:sldId id="1069" r:id="rId60"/>
    <p:sldId id="759" r:id="rId61"/>
    <p:sldId id="1070" r:id="rId62"/>
    <p:sldId id="828" r:id="rId63"/>
    <p:sldId id="1054" r:id="rId64"/>
    <p:sldId id="886" r:id="rId65"/>
    <p:sldId id="1017" r:id="rId66"/>
    <p:sldId id="1052" r:id="rId67"/>
    <p:sldId id="967" r:id="rId68"/>
    <p:sldId id="893" r:id="rId69"/>
    <p:sldId id="1055" r:id="rId70"/>
    <p:sldId id="895" r:id="rId71"/>
    <p:sldId id="968" r:id="rId72"/>
    <p:sldId id="1004" r:id="rId73"/>
    <p:sldId id="896" r:id="rId74"/>
    <p:sldId id="897" r:id="rId75"/>
    <p:sldId id="899" r:id="rId76"/>
    <p:sldId id="1056" r:id="rId77"/>
    <p:sldId id="1057" r:id="rId78"/>
    <p:sldId id="1058" r:id="rId79"/>
    <p:sldId id="1059" r:id="rId80"/>
    <p:sldId id="903" r:id="rId81"/>
    <p:sldId id="904" r:id="rId82"/>
    <p:sldId id="905" r:id="rId83"/>
    <p:sldId id="906" r:id="rId84"/>
    <p:sldId id="907" r:id="rId85"/>
    <p:sldId id="1060" r:id="rId86"/>
    <p:sldId id="969" r:id="rId87"/>
    <p:sldId id="1015" r:id="rId88"/>
    <p:sldId id="911" r:id="rId89"/>
    <p:sldId id="912" r:id="rId90"/>
    <p:sldId id="977" r:id="rId91"/>
    <p:sldId id="921" r:id="rId92"/>
    <p:sldId id="925" r:id="rId93"/>
    <p:sldId id="926" r:id="rId94"/>
    <p:sldId id="1071" r:id="rId95"/>
    <p:sldId id="1072" r:id="rId96"/>
    <p:sldId id="1073" r:id="rId97"/>
    <p:sldId id="990" r:id="rId98"/>
    <p:sldId id="970" r:id="rId99"/>
    <p:sldId id="1016" r:id="rId100"/>
    <p:sldId id="1006" r:id="rId101"/>
    <p:sldId id="932" r:id="rId102"/>
    <p:sldId id="935" r:id="rId103"/>
    <p:sldId id="1023" r:id="rId104"/>
    <p:sldId id="938" r:id="rId105"/>
    <p:sldId id="941" r:id="rId106"/>
    <p:sldId id="942" r:id="rId107"/>
    <p:sldId id="939" r:id="rId108"/>
    <p:sldId id="1020" r:id="rId109"/>
    <p:sldId id="1022" r:id="rId110"/>
    <p:sldId id="1021" r:id="rId111"/>
    <p:sldId id="940" r:id="rId112"/>
    <p:sldId id="1076" r:id="rId113"/>
    <p:sldId id="1077" r:id="rId114"/>
    <p:sldId id="944" r:id="rId115"/>
    <p:sldId id="947" r:id="rId116"/>
    <p:sldId id="948" r:id="rId117"/>
    <p:sldId id="1074" r:id="rId118"/>
    <p:sldId id="986" r:id="rId119"/>
    <p:sldId id="988" r:id="rId120"/>
  </p:sldIdLst>
  <p:sldSz cx="9144000" cy="6858000" type="screen4x3"/>
  <p:notesSz cx="6807200" cy="9939338"/>
  <p:custShowLst>
    <p:custShow name="目的別スライド ショー 1" id="0">
      <p:sldLst>
        <p:sld r:id="rId17"/>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ni nomura"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608C"/>
    <a:srgbClr val="CCFF33"/>
    <a:srgbClr val="003300"/>
    <a:srgbClr val="FFFFFF"/>
    <a:srgbClr val="602E04"/>
    <a:srgbClr val="FF0000"/>
    <a:srgbClr val="F8F8F8"/>
    <a:srgbClr val="00153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8" autoAdjust="0"/>
    <p:restoredTop sz="61035" autoAdjust="0"/>
  </p:normalViewPr>
  <p:slideViewPr>
    <p:cSldViewPr snapToObjects="1">
      <p:cViewPr varScale="1">
        <p:scale>
          <a:sx n="53" d="100"/>
          <a:sy n="53" d="100"/>
        </p:scale>
        <p:origin x="2026" y="34"/>
      </p:cViewPr>
      <p:guideLst>
        <p:guide orient="horz" pos="2160"/>
        <p:guide pos="2880"/>
      </p:guideLst>
    </p:cSldViewPr>
  </p:slideViewPr>
  <p:outlineViewPr>
    <p:cViewPr>
      <p:scale>
        <a:sx n="33" d="100"/>
        <a:sy n="33" d="100"/>
      </p:scale>
      <p:origin x="0" y="18"/>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80" d="100"/>
          <a:sy n="80" d="100"/>
        </p:scale>
        <p:origin x="4014" y="120"/>
      </p:cViewPr>
      <p:guideLst>
        <p:guide orient="horz" pos="3129"/>
        <p:guide pos="2143"/>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153" tIns="46077" rIns="92153" bIns="46077" rtlCol="0"/>
          <a:lstStyle>
            <a:lvl1pPr algn="l">
              <a:defRPr sz="1200"/>
            </a:lvl1pPr>
          </a:lstStyle>
          <a:p>
            <a:endParaRPr kumimoji="1" lang="ja-JP" altLang="en-US" dirty="0">
              <a:latin typeface="游ゴシック" panose="020B0400000000000000" pitchFamily="50" charset="-128"/>
              <a:ea typeface="游ゴシック" panose="020B0400000000000000" pitchFamily="50" charset="-128"/>
            </a:endParaRPr>
          </a:p>
        </p:txBody>
      </p:sp>
      <p:sp>
        <p:nvSpPr>
          <p:cNvPr id="4" name="フッター プレースホルダー 3"/>
          <p:cNvSpPr>
            <a:spLocks noGrp="1"/>
          </p:cNvSpPr>
          <p:nvPr>
            <p:ph type="ftr" sz="quarter" idx="2"/>
          </p:nvPr>
        </p:nvSpPr>
        <p:spPr>
          <a:xfrm>
            <a:off x="1" y="9440373"/>
            <a:ext cx="2950375" cy="497366"/>
          </a:xfrm>
          <a:prstGeom prst="rect">
            <a:avLst/>
          </a:prstGeom>
        </p:spPr>
        <p:txBody>
          <a:bodyPr vert="horz" lIns="92153" tIns="46077" rIns="92153" bIns="46077" rtlCol="0" anchor="b"/>
          <a:lstStyle>
            <a:lvl1pPr algn="l">
              <a:defRPr sz="1200"/>
            </a:lvl1pPr>
          </a:lstStyle>
          <a:p>
            <a:endParaRPr kumimoji="1" lang="ja-JP" altLang="en-US"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3"/>
          </p:nvPr>
        </p:nvSpPr>
        <p:spPr>
          <a:xfrm>
            <a:off x="3855221" y="9440373"/>
            <a:ext cx="2950374" cy="497366"/>
          </a:xfrm>
          <a:prstGeom prst="rect">
            <a:avLst/>
          </a:prstGeom>
        </p:spPr>
        <p:txBody>
          <a:bodyPr vert="horz" lIns="92153" tIns="46077" rIns="92153" bIns="46077" rtlCol="0" anchor="b"/>
          <a:lstStyle>
            <a:lvl1pPr algn="r">
              <a:defRPr sz="1200"/>
            </a:lvl1pPr>
          </a:lstStyle>
          <a:p>
            <a:fld id="{7C54E409-6E99-4767-81BA-B1EA9C9BB80F}" type="slidenum">
              <a:rPr kumimoji="1" lang="ja-JP" altLang="en-US" smtClean="0">
                <a:latin typeface="游ゴシック" panose="020B0400000000000000" pitchFamily="50" charset="-128"/>
                <a:ea typeface="游ゴシック" panose="020B0400000000000000" pitchFamily="50" charset="-128"/>
              </a:rPr>
              <a:t>‹#›</a:t>
            </a:fld>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01857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5598" tIns="47799" rIns="95598" bIns="47799" rtlCol="0"/>
          <a:lstStyle>
            <a:lvl1pPr algn="l">
              <a:defRPr sz="1300">
                <a:latin typeface="游ゴシック" panose="020B0400000000000000" pitchFamily="50" charset="-128"/>
                <a:ea typeface="游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55839" y="1"/>
            <a:ext cx="2949787" cy="496967"/>
          </a:xfrm>
          <a:prstGeom prst="rect">
            <a:avLst/>
          </a:prstGeom>
        </p:spPr>
        <p:txBody>
          <a:bodyPr vert="horz" lIns="95598" tIns="47799" rIns="95598" bIns="47799" rtlCol="0"/>
          <a:lstStyle>
            <a:lvl1pPr algn="r">
              <a:defRPr sz="1300">
                <a:latin typeface="游ゴシック" panose="020B0400000000000000" pitchFamily="50" charset="-128"/>
                <a:ea typeface="游ゴシック" panose="020B0400000000000000" pitchFamily="50" charset="-128"/>
              </a:defRPr>
            </a:lvl1pPr>
          </a:lstStyle>
          <a:p>
            <a:fld id="{6A0ADD5D-1A1B-4114-A0ED-834F4D864E95}" type="datetime1">
              <a:rPr lang="ja-JP" altLang="en-US" smtClean="0"/>
              <a:t>2022/10/31</a:t>
            </a:fld>
            <a:endParaRPr lang="ja-JP" altLang="en-US" dirty="0"/>
          </a:p>
        </p:txBody>
      </p:sp>
      <p:sp>
        <p:nvSpPr>
          <p:cNvPr id="4" name="スライド イメージ プレースホルダー 3"/>
          <p:cNvSpPr>
            <a:spLocks noGrp="1" noRot="1" noChangeAspect="1"/>
          </p:cNvSpPr>
          <p:nvPr>
            <p:ph type="sldImg" idx="2"/>
          </p:nvPr>
        </p:nvSpPr>
        <p:spPr>
          <a:xfrm>
            <a:off x="920750" y="744538"/>
            <a:ext cx="4965700" cy="3725862"/>
          </a:xfrm>
          <a:prstGeom prst="rect">
            <a:avLst/>
          </a:prstGeom>
          <a:noFill/>
          <a:ln w="12700">
            <a:solidFill>
              <a:prstClr val="black"/>
            </a:solidFill>
          </a:ln>
        </p:spPr>
        <p:txBody>
          <a:bodyPr vert="horz" lIns="95598" tIns="47799" rIns="95598" bIns="47799" rtlCol="0" anchor="ctr"/>
          <a:lstStyle/>
          <a:p>
            <a:endParaRPr lang="ja-JP" altLang="en-US" dirty="0"/>
          </a:p>
        </p:txBody>
      </p:sp>
      <p:sp>
        <p:nvSpPr>
          <p:cNvPr id="5" name="ノート プレースホルダー 4"/>
          <p:cNvSpPr>
            <a:spLocks noGrp="1"/>
          </p:cNvSpPr>
          <p:nvPr>
            <p:ph type="body" sz="quarter" idx="3"/>
          </p:nvPr>
        </p:nvSpPr>
        <p:spPr>
          <a:xfrm>
            <a:off x="680721" y="4721187"/>
            <a:ext cx="5445760" cy="4472703"/>
          </a:xfrm>
          <a:prstGeom prst="rect">
            <a:avLst/>
          </a:prstGeom>
        </p:spPr>
        <p:txBody>
          <a:bodyPr vert="horz" lIns="95598" tIns="47799" rIns="95598" bIns="4779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598" tIns="47799" rIns="95598" bIns="47799" rtlCol="0" anchor="b"/>
          <a:lstStyle>
            <a:lvl1pPr algn="l">
              <a:defRPr sz="1300">
                <a:latin typeface="游ゴシック" panose="020B0400000000000000" pitchFamily="50" charset="-128"/>
                <a:ea typeface="游ゴシック" panose="020B0400000000000000" pitchFamily="50" charset="-128"/>
              </a:defRPr>
            </a:lvl1pPr>
          </a:lstStyle>
          <a:p>
            <a:endParaRPr lang="ja-JP" altLang="en-US" dirty="0"/>
          </a:p>
        </p:txBody>
      </p:sp>
      <p:sp>
        <p:nvSpPr>
          <p:cNvPr id="8" name="スライド番号プレースホルダー 7"/>
          <p:cNvSpPr>
            <a:spLocks noGrp="1"/>
          </p:cNvSpPr>
          <p:nvPr>
            <p:ph type="sldNum" sz="quarter" idx="5"/>
          </p:nvPr>
        </p:nvSpPr>
        <p:spPr>
          <a:xfrm>
            <a:off x="3176188" y="9440373"/>
            <a:ext cx="594472" cy="497366"/>
          </a:xfrm>
          <a:prstGeom prst="rect">
            <a:avLst/>
          </a:prstGeom>
        </p:spPr>
        <p:txBody>
          <a:bodyPr vert="horz" lIns="92153" tIns="46077" rIns="92153" bIns="46077" rtlCol="0" anchor="b"/>
          <a:lstStyle>
            <a:lvl1pPr algn="r">
              <a:defRPr sz="1200">
                <a:latin typeface="游ゴシック" panose="020B0400000000000000" pitchFamily="50" charset="-128"/>
                <a:ea typeface="游ゴシック" panose="020B0400000000000000" pitchFamily="50" charset="-128"/>
              </a:defRPr>
            </a:lvl1pPr>
          </a:lstStyle>
          <a:p>
            <a:fld id="{A3C522E5-F346-46A2-BC85-918BDD423913}" type="slidenum">
              <a:rPr lang="ja-JP" altLang="en-US" smtClean="0"/>
              <a:pPr/>
              <a:t>‹#›</a:t>
            </a:fld>
            <a:endParaRPr lang="ja-JP" altLang="en-US" dirty="0"/>
          </a:p>
        </p:txBody>
      </p:sp>
    </p:spTree>
    <p:extLst>
      <p:ext uri="{BB962C8B-B14F-4D97-AF65-F5344CB8AC3E}">
        <p14:creationId xmlns:p14="http://schemas.microsoft.com/office/powerpoint/2010/main" val="21390936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2pPr>
    <a:lvl3pPr marL="9144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3pPr>
    <a:lvl4pPr marL="13716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4pPr>
    <a:lvl5pPr marL="18288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208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・本願のはたらき以外の力は一切必要としないということ。</a:t>
            </a:r>
            <a:endParaRPr kumimoji="1" lang="en-US" altLang="ja-JP" dirty="0"/>
          </a:p>
          <a:p>
            <a:r>
              <a:rPr kumimoji="1" lang="ja-JP" altLang="en-US" dirty="0"/>
              <a:t>・すべて、ということであるから、先ほど示した、念仏者が、現生において往生成仏する身に定まり、浄土に往生して仏となり、再びこの世に還って人々を自在に救うことができるという三つに内容は、阿弥陀仏のはたらきによって成立するのであ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522E5-F346-46A2-BC85-918BDD423913}"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9762673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游ゴシック" panose="020B0400000000000000" pitchFamily="50" charset="-128"/>
              </a:rPr>
              <a:t>・以上のことを合わせて見る。</a:t>
            </a:r>
            <a:endParaRPr lang="en-US" altLang="ja-JP" dirty="0">
              <a:ea typeface="游ゴシック" panose="020B0400000000000000" pitchFamily="50" charset="-128"/>
            </a:endParaRPr>
          </a:p>
          <a:p>
            <a:endParaRPr lang="en-US" altLang="ja-JP"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103</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・普段の自分自身を思い浮かべる。自他の区別にとらわれる惑染の凡夫の姿が自分自身にあるのではないか。</a:t>
            </a:r>
            <a:endParaRPr kumimoji="1" lang="en-US" altLang="ja-JP" dirty="0"/>
          </a:p>
          <a:p>
            <a:r>
              <a:rPr kumimoji="1" lang="ja-JP" altLang="en-US" dirty="0"/>
              <a:t>・仕方ない、人間だもの、と言いたくなるようなことばかりであるが、仏教はこういうありかたを迷いというんだと私たちに繰り返し教えてきた。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C6AFD56-3EC8-43E6-9F51-8F9BE4A59214}" type="slidenum">
              <a:rPr kumimoji="1" lang="ja-JP" altLang="en-US" smtClean="0"/>
              <a:t>104</a:t>
            </a:fld>
            <a:endParaRPr kumimoji="1" lang="ja-JP" altLang="en-US"/>
          </a:p>
        </p:txBody>
      </p:sp>
    </p:spTree>
    <p:extLst>
      <p:ext uri="{BB962C8B-B14F-4D97-AF65-F5344CB8AC3E}">
        <p14:creationId xmlns:p14="http://schemas.microsoft.com/office/powerpoint/2010/main" val="15714383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・そのような惑染の凡夫に他力の信心をめぐまれたら、どうなるか。</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105</a:t>
            </a:fld>
            <a:endParaRPr lang="ja-JP" altLang="en-US" dirty="0"/>
          </a:p>
        </p:txBody>
      </p:sp>
    </p:spTree>
    <p:extLst>
      <p:ext uri="{BB962C8B-B14F-4D97-AF65-F5344CB8AC3E}">
        <p14:creationId xmlns:p14="http://schemas.microsoft.com/office/powerpoint/2010/main" val="26734432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・あいかわらずである。信心をいただいても、命が終わるまで、惑染の凡夫ではありつづける。</a:t>
            </a:r>
            <a:endParaRPr kumimoji="1" lang="en-US" altLang="ja-JP" dirty="0"/>
          </a:p>
          <a:p>
            <a:r>
              <a:rPr kumimoji="1" lang="ja-JP" altLang="en-US" dirty="0"/>
              <a:t>・しかし、ただの惑染の凡夫との、</a:t>
            </a:r>
            <a:r>
              <a:rPr kumimoji="1" lang="ja-JP" altLang="en-US" dirty="0" err="1"/>
              <a:t>大きな大きな</a:t>
            </a:r>
            <a:r>
              <a:rPr kumimoji="1" lang="ja-JP" altLang="en-US" dirty="0"/>
              <a:t>、あまりにも大きな違いがある。それは何か。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C6AFD56-3EC8-43E6-9F51-8F9BE4A59214}" type="slidenum">
              <a:rPr kumimoji="1" lang="ja-JP" altLang="en-US" smtClean="0"/>
              <a:t>106</a:t>
            </a:fld>
            <a:endParaRPr kumimoji="1" lang="ja-JP" altLang="en-US"/>
          </a:p>
        </p:txBody>
      </p:sp>
    </p:spTree>
    <p:extLst>
      <p:ext uri="{BB962C8B-B14F-4D97-AF65-F5344CB8AC3E}">
        <p14:creationId xmlns:p14="http://schemas.microsoft.com/office/powerpoint/2010/main" val="15714383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107</a:t>
            </a:fld>
            <a:endParaRPr kumimoji="1" lang="ja-JP" altLang="en-US" dirty="0"/>
          </a:p>
        </p:txBody>
      </p:sp>
    </p:spTree>
    <p:extLst>
      <p:ext uri="{BB962C8B-B14F-4D97-AF65-F5344CB8AC3E}">
        <p14:creationId xmlns:p14="http://schemas.microsoft.com/office/powerpoint/2010/main" val="5746127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・お浄土に生まれさせていただき、最高のさとりを開かせていただく。</a:t>
            </a:r>
            <a:endParaRPr kumimoji="1" lang="en-US" altLang="ja-JP" dirty="0"/>
          </a:p>
          <a:p>
            <a:r>
              <a:rPr kumimoji="1" lang="ja-JP" altLang="en-US" dirty="0"/>
              <a:t>・それは、自分と他人、生死と涅槃といった、惑染の凡夫がとらわれている区別を完全に離れた、あらゆるものが平等であるという境地である。</a:t>
            </a:r>
            <a:endParaRPr kumimoji="1" lang="en-US" altLang="ja-JP" dirty="0"/>
          </a:p>
          <a:p>
            <a:r>
              <a:rPr kumimoji="1" lang="ja-JP" altLang="en-US" dirty="0"/>
              <a:t>・惑染の凡夫が、信心ひとつで、このような境地に至らせていただく。それは、他力回向、本願力回向の信心だからである。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C6AFD56-3EC8-43E6-9F51-8F9BE4A59214}" type="slidenum">
              <a:rPr kumimoji="1" lang="ja-JP" altLang="en-US" smtClean="0"/>
              <a:t>108</a:t>
            </a:fld>
            <a:endParaRPr kumimoji="1" lang="ja-JP" altLang="en-US"/>
          </a:p>
        </p:txBody>
      </p:sp>
    </p:spTree>
    <p:extLst>
      <p:ext uri="{BB962C8B-B14F-4D97-AF65-F5344CB8AC3E}">
        <p14:creationId xmlns:p14="http://schemas.microsoft.com/office/powerpoint/2010/main" val="39146810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・そして、その境地というのは、一切のとらわれを離れた最高のさとり</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AFD56-3EC8-43E6-9F51-8F9BE4A59214}"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1761743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・阿弥陀仏は、他者の痛み苦しみを自分の痛み苦しみとして受け止め、何としても救おうとされる。</a:t>
            </a:r>
            <a:endParaRPr kumimoji="1" lang="en-US" altLang="ja-JP" dirty="0"/>
          </a:p>
          <a:p>
            <a:r>
              <a:rPr kumimoji="1" lang="ja-JP" altLang="en-US" dirty="0"/>
              <a:t>・これが、あらゆる者を救おうという、仏さまの大慈悲であり、この大慈悲を根源として、仏さまは救いの活動をされる。</a:t>
            </a:r>
            <a:endParaRPr kumimoji="1" lang="en-US" altLang="ja-JP" dirty="0"/>
          </a:p>
          <a:p>
            <a:r>
              <a:rPr kumimoji="1" lang="ja-JP" altLang="en-US" dirty="0"/>
              <a:t>・もちろんそれは、完全な智慧をそなえ、迷いを完全に破ってくださるはたらきである。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AFD56-3EC8-43E6-9F51-8F9BE4A59214}"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91468103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游ゴシック" panose="020B0400000000000000" pitchFamily="50" charset="-128"/>
              </a:rPr>
              <a:t>・必ず無量光明土に至る。</a:t>
            </a:r>
            <a:endParaRPr lang="en-US" altLang="ja-JP" dirty="0">
              <a:ea typeface="游ゴシック" panose="020B0400000000000000" pitchFamily="50" charset="-128"/>
            </a:endParaRPr>
          </a:p>
          <a:p>
            <a:r>
              <a:rPr lang="ja-JP" altLang="en-US" dirty="0">
                <a:ea typeface="游ゴシック" panose="020B0400000000000000" pitchFamily="50" charset="-128"/>
              </a:rPr>
              <a:t>・ここでは浄土のことが、無量光明土という言葉であらわされている。</a:t>
            </a:r>
            <a:endParaRPr lang="en-US" altLang="ja-JP" dirty="0">
              <a:ea typeface="游ゴシック" panose="020B0400000000000000" pitchFamily="50" charset="-128"/>
            </a:endParaRPr>
          </a:p>
          <a:p>
            <a:endParaRPr lang="en-US" altLang="ja-JP"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111</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・「極楽は、キラキラしていて、静かで苦しみはないけど退屈な世界だ」なんてことが皮肉混じりに言われたりする。</a:t>
            </a:r>
            <a:endParaRPr kumimoji="1" lang="en-US" altLang="ja-JP" dirty="0"/>
          </a:p>
          <a:p>
            <a:r>
              <a:rPr kumimoji="1" lang="ja-JP" altLang="en-US" dirty="0"/>
              <a:t>・しかしそれは、阿弥陀仏の浄土を誤解している。あるいは、非常に一面的なところしか見ていない。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A2FF94A-3AD2-4CFA-B9A6-CBF8D5DE507B}" type="slidenum">
              <a:rPr kumimoji="1" lang="ja-JP" altLang="en-US" smtClean="0"/>
              <a:t>112</a:t>
            </a:fld>
            <a:endParaRPr kumimoji="1" lang="ja-JP" altLang="en-US"/>
          </a:p>
        </p:txBody>
      </p:sp>
    </p:spTree>
    <p:extLst>
      <p:ext uri="{BB962C8B-B14F-4D97-AF65-F5344CB8AC3E}">
        <p14:creationId xmlns:p14="http://schemas.microsoft.com/office/powerpoint/2010/main" val="399179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・もう一度、前の同じスライドを出して、再確認する。</a:t>
            </a:r>
            <a:endParaRPr kumimoji="1" lang="en-US" altLang="ja-JP" dirty="0"/>
          </a:p>
          <a:p>
            <a:r>
              <a:rPr kumimoji="1" lang="ja-JP" altLang="en-US" dirty="0"/>
              <a:t>・特に大事なのは、③の浄土から再びこの世に還って人々を救うということ。</a:t>
            </a:r>
            <a:endParaRPr kumimoji="1" lang="en-US" altLang="ja-JP" dirty="0"/>
          </a:p>
          <a:p>
            <a:r>
              <a:rPr kumimoji="1" lang="ja-JP" altLang="en-US" dirty="0"/>
              <a:t>・これは浄土真宗の大切な教えであり、「正信偈」でこのことが説かれているのは、天親菩薩と曇鸞大師のところのみであり、お二方が示された教えだと知ることが出来る。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522E5-F346-46A2-BC85-918BDD423913}"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699264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・蓮も池の水も、吹く風も、往生したものも、すべてが阿弥陀仏の最高のさとりでできあがっている。それが浄土である。</a:t>
            </a:r>
            <a:endParaRPr kumimoji="1" lang="en-US" altLang="ja-JP" dirty="0"/>
          </a:p>
          <a:p>
            <a:r>
              <a:rPr kumimoji="1" lang="ja-JP" altLang="en-US" dirty="0"/>
              <a:t>・最高のさとりということは、「大慈悲」をそなえている。</a:t>
            </a:r>
            <a:endParaRPr kumimoji="1" lang="en-US" altLang="ja-JP" dirty="0"/>
          </a:p>
          <a:p>
            <a:r>
              <a:rPr kumimoji="1" lang="ja-JP" altLang="en-US" dirty="0"/>
              <a:t>・だから、必然として、救いの活動をする。これを還相の活動という。</a:t>
            </a:r>
            <a:endParaRPr kumimoji="1" lang="en-US" altLang="ja-JP" dirty="0"/>
          </a:p>
        </p:txBody>
      </p:sp>
      <p:sp>
        <p:nvSpPr>
          <p:cNvPr id="4" name="スライド番号プレースホルダー 3"/>
          <p:cNvSpPr>
            <a:spLocks noGrp="1"/>
          </p:cNvSpPr>
          <p:nvPr>
            <p:ph type="sldNum" sz="quarter" idx="10"/>
          </p:nvPr>
        </p:nvSpPr>
        <p:spPr/>
        <p:txBody>
          <a:bodyPr/>
          <a:lstStyle/>
          <a:p>
            <a:fld id="{7A2FF94A-3AD2-4CFA-B9A6-CBF8D5DE507B}" type="slidenum">
              <a:rPr kumimoji="1" lang="ja-JP" altLang="en-US" smtClean="0"/>
              <a:t>113</a:t>
            </a:fld>
            <a:endParaRPr kumimoji="1" lang="ja-JP" altLang="en-US"/>
          </a:p>
        </p:txBody>
      </p:sp>
    </p:spTree>
    <p:extLst>
      <p:ext uri="{BB962C8B-B14F-4D97-AF65-F5344CB8AC3E}">
        <p14:creationId xmlns:p14="http://schemas.microsoft.com/office/powerpoint/2010/main" val="39917936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・ただいまの句も、天親菩薩と同じ図にあてはめることができる。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522E5-F346-46A2-BC85-918BDD423913}"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0676286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・曇鸞大師のまとめ</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115</a:t>
            </a:fld>
            <a:endParaRPr kumimoji="1" lang="ja-JP" altLang="en-US" dirty="0"/>
          </a:p>
        </p:txBody>
      </p:sp>
    </p:spTree>
    <p:extLst>
      <p:ext uri="{BB962C8B-B14F-4D97-AF65-F5344CB8AC3E}">
        <p14:creationId xmlns:p14="http://schemas.microsoft.com/office/powerpoint/2010/main" val="2467869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・曇鸞大師のまとめ</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116</a:t>
            </a:fld>
            <a:endParaRPr kumimoji="1" lang="ja-JP" altLang="en-US" dirty="0"/>
          </a:p>
        </p:txBody>
      </p:sp>
    </p:spTree>
    <p:extLst>
      <p:ext uri="{BB962C8B-B14F-4D97-AF65-F5344CB8AC3E}">
        <p14:creationId xmlns:p14="http://schemas.microsoft.com/office/powerpoint/2010/main" val="106404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・では、天親菩薩についてお話しする。</a:t>
            </a:r>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13</a:t>
            </a:fld>
            <a:endParaRPr lang="ja-JP" altLang="en-US" dirty="0"/>
          </a:p>
        </p:txBody>
      </p:sp>
    </p:spTree>
    <p:extLst>
      <p:ext uri="{BB962C8B-B14F-4D97-AF65-F5344CB8AC3E}">
        <p14:creationId xmlns:p14="http://schemas.microsoft.com/office/powerpoint/2010/main" val="416418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・天親菩薩の章を解説するにあたって、</a:t>
            </a:r>
            <a:r>
              <a:rPr kumimoji="1" lang="en-US" altLang="ja-JP" dirty="0"/>
              <a:t>4</a:t>
            </a:r>
            <a:r>
              <a:rPr kumimoji="1" lang="ja-JP" altLang="en-US" dirty="0"/>
              <a:t>つの内容で話をする。</a:t>
            </a:r>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15</a:t>
            </a:fld>
            <a:endParaRPr lang="ja-JP" altLang="en-US" dirty="0"/>
          </a:p>
        </p:txBody>
      </p:sp>
    </p:spTree>
    <p:extLst>
      <p:ext uri="{BB962C8B-B14F-4D97-AF65-F5344CB8AC3E}">
        <p14:creationId xmlns:p14="http://schemas.microsoft.com/office/powerpoint/2010/main" val="202771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・まず、天親菩薩のご事蹟を簡単にうかがう。</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16</a:t>
            </a:fld>
            <a:endParaRPr kumimoji="1" lang="ja-JP" altLang="en-US" dirty="0"/>
          </a:p>
        </p:txBody>
      </p:sp>
    </p:spTree>
    <p:extLst>
      <p:ext uri="{BB962C8B-B14F-4D97-AF65-F5344CB8AC3E}">
        <p14:creationId xmlns:p14="http://schemas.microsoft.com/office/powerpoint/2010/main" val="110949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・一般的には「世親」のほうで通っているが、親鸞聖人は基本的に「天親菩薩」と表現しておられるため、浄土真宗ではそれに基づいて「天親菩薩」とお呼びしている。</a:t>
            </a:r>
            <a:endParaRPr kumimoji="1" lang="en-US" altLang="ja-JP" dirty="0"/>
          </a:p>
          <a:p>
            <a:r>
              <a:rPr kumimoji="1" lang="ja-JP" altLang="en-US" dirty="0"/>
              <a:t>・この時代は、日本でいうと、古墳時代になる。</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17</a:t>
            </a:fld>
            <a:endParaRPr lang="ja-JP" altLang="en-US" dirty="0"/>
          </a:p>
        </p:txBody>
      </p:sp>
    </p:spTree>
    <p:extLst>
      <p:ext uri="{BB962C8B-B14F-4D97-AF65-F5344CB8AC3E}">
        <p14:creationId xmlns:p14="http://schemas.microsoft.com/office/powerpoint/2010/main" val="202771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・地図で見ると「ガンダーラ」はこのあたりになる。</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16522" y="9502876"/>
            <a:ext cx="580241" cy="50024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3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52024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532">
              <a:defRPr/>
            </a:pPr>
            <a:r>
              <a:rPr kumimoji="1" lang="ja-JP" altLang="en-US" dirty="0"/>
              <a:t>・天親菩薩は、バラモンの家に生まれながらも、仏教僧として出家された。</a:t>
            </a:r>
            <a:endParaRPr kumimoji="1" lang="en-US" altLang="ja-JP" dirty="0"/>
          </a:p>
          <a:p>
            <a:pPr defTabSz="921532">
              <a:defRPr/>
            </a:pPr>
            <a:r>
              <a:rPr kumimoji="1" lang="ja-JP" altLang="en-US" dirty="0"/>
              <a:t>・天親菩薩は当初は、部派仏教を学び大きな功績を残すが、その一方で、大乗を激しく批判する。</a:t>
            </a:r>
            <a:endParaRPr kumimoji="1" lang="en-US" altLang="ja-JP" dirty="0"/>
          </a:p>
          <a:p>
            <a:r>
              <a:rPr kumimoji="1" lang="ja-JP" altLang="en-US" dirty="0"/>
              <a:t>・部派仏教とは、大乗仏教以前からの仏教である。部派の人は、あらたな仏教運動であった大乗を、あれは釈尊の教えでは無い、と批判した。</a:t>
            </a:r>
            <a:endParaRPr kumimoji="1" lang="en-US" altLang="ja-JP" dirty="0"/>
          </a:p>
          <a:p>
            <a:r>
              <a:rPr kumimoji="1" lang="ja-JP" altLang="en-US" dirty="0"/>
              <a:t>・大乗の学者であった無着菩薩はそのような弟に心を痛めていた。そのような天親菩薩に対して、無着菩薩はあること思い立った。</a:t>
            </a:r>
            <a:endParaRPr kumimoji="1" lang="en-US" altLang="ja-JP" dirty="0"/>
          </a:p>
          <a:p>
            <a:endParaRPr kumimoji="1" lang="ja-JP" altLang="en-US"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19</a:t>
            </a:fld>
            <a:endParaRPr lang="ja-JP" altLang="en-US" dirty="0"/>
          </a:p>
        </p:txBody>
      </p:sp>
    </p:spTree>
    <p:extLst>
      <p:ext uri="{BB962C8B-B14F-4D97-AF65-F5344CB8AC3E}">
        <p14:creationId xmlns:p14="http://schemas.microsoft.com/office/powerpoint/2010/main" val="2883875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20</a:t>
            </a:fld>
            <a:endParaRPr lang="ja-JP" altLang="en-US" dirty="0"/>
          </a:p>
        </p:txBody>
      </p:sp>
    </p:spTree>
    <p:extLst>
      <p:ext uri="{BB962C8B-B14F-4D97-AF65-F5344CB8AC3E}">
        <p14:creationId xmlns:p14="http://schemas.microsoft.com/office/powerpoint/2010/main" val="88818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・無着菩薩にとっては、正しい教えである大乗を謗る弟は、間違いなく、このままでは恐ろしい地獄に落ちてしまうことになる。それに心を痛めて、なんとかしたかった。</a:t>
            </a:r>
            <a:endParaRPr kumimoji="1" lang="en-US" altLang="ja-JP" dirty="0"/>
          </a:p>
          <a:p>
            <a:r>
              <a:rPr kumimoji="1" lang="ja-JP" altLang="en-US" dirty="0"/>
              <a:t>・兄の説得をきっかけに、心を改めた天親菩薩は自らの舌を切ろうとする。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21</a:t>
            </a:fld>
            <a:endParaRPr kumimoji="1" lang="ja-JP" altLang="en-US" dirty="0"/>
          </a:p>
        </p:txBody>
      </p:sp>
    </p:spTree>
    <p:extLst>
      <p:ext uri="{BB962C8B-B14F-4D97-AF65-F5344CB8AC3E}">
        <p14:creationId xmlns:p14="http://schemas.microsoft.com/office/powerpoint/2010/main" val="380181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・依経段とは、</a:t>
            </a:r>
            <a:r>
              <a:rPr kumimoji="1" lang="en-US" altLang="ja-JP" dirty="0"/>
              <a:t>『</a:t>
            </a:r>
            <a:r>
              <a:rPr kumimoji="1" lang="ja-JP" altLang="en-US" dirty="0"/>
              <a:t>大経</a:t>
            </a:r>
            <a:r>
              <a:rPr kumimoji="1" lang="en-US" altLang="ja-JP" dirty="0"/>
              <a:t>』</a:t>
            </a:r>
            <a:r>
              <a:rPr kumimoji="1" lang="ja-JP" altLang="en-US" dirty="0"/>
              <a:t>に依る段</a:t>
            </a:r>
            <a:endParaRPr kumimoji="1" lang="en-US" altLang="ja-JP" dirty="0"/>
          </a:p>
          <a:p>
            <a:r>
              <a:rPr kumimoji="1" lang="ja-JP" altLang="en-US" dirty="0"/>
              <a:t>・依釈段とは、七高僧の解釈に依る段</a:t>
            </a:r>
            <a:endParaRPr kumimoji="1" lang="en-US" altLang="ja-JP" dirty="0"/>
          </a:p>
          <a:p>
            <a:r>
              <a:rPr kumimoji="1" lang="ja-JP" altLang="en-US" dirty="0"/>
              <a:t>・今回の内容は天親菩薩と曇鸞大師についてである。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a:t>
            </a:fld>
            <a:endParaRPr kumimoji="1" lang="ja-JP" altLang="en-US" dirty="0"/>
          </a:p>
        </p:txBody>
      </p:sp>
    </p:spTree>
    <p:extLst>
      <p:ext uri="{BB962C8B-B14F-4D97-AF65-F5344CB8AC3E}">
        <p14:creationId xmlns:p14="http://schemas.microsoft.com/office/powerpoint/2010/main" val="3809594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22</a:t>
            </a:fld>
            <a:endParaRPr kumimoji="1" lang="ja-JP" altLang="en-US" dirty="0"/>
          </a:p>
        </p:txBody>
      </p:sp>
    </p:spTree>
    <p:extLst>
      <p:ext uri="{BB962C8B-B14F-4D97-AF65-F5344CB8AC3E}">
        <p14:creationId xmlns:p14="http://schemas.microsoft.com/office/powerpoint/2010/main" val="2045403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23</a:t>
            </a:fld>
            <a:endParaRPr kumimoji="1" lang="ja-JP" altLang="en-US" dirty="0"/>
          </a:p>
        </p:txBody>
      </p:sp>
    </p:spTree>
    <p:extLst>
      <p:ext uri="{BB962C8B-B14F-4D97-AF65-F5344CB8AC3E}">
        <p14:creationId xmlns:p14="http://schemas.microsoft.com/office/powerpoint/2010/main" val="845473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・ここから正信偈のご文に入る。</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24</a:t>
            </a:fld>
            <a:endParaRPr kumimoji="1" lang="ja-JP" altLang="en-US" dirty="0"/>
          </a:p>
        </p:txBody>
      </p:sp>
    </p:spTree>
    <p:extLst>
      <p:ext uri="{BB962C8B-B14F-4D97-AF65-F5344CB8AC3E}">
        <p14:creationId xmlns:p14="http://schemas.microsoft.com/office/powerpoint/2010/main" val="223184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25</a:t>
            </a:fld>
            <a:endParaRPr kumimoji="1" lang="ja-JP" altLang="en-US" dirty="0"/>
          </a:p>
        </p:txBody>
      </p:sp>
    </p:spTree>
    <p:extLst>
      <p:ext uri="{BB962C8B-B14F-4D97-AF65-F5344CB8AC3E}">
        <p14:creationId xmlns:p14="http://schemas.microsoft.com/office/powerpoint/2010/main" val="461539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・「正信偈」のご文の上で、「論」と示されるのは</a:t>
            </a:r>
            <a:r>
              <a:rPr kumimoji="1" lang="en-US" altLang="ja-JP" dirty="0"/>
              <a:t>『</a:t>
            </a:r>
            <a:r>
              <a:rPr kumimoji="1" lang="ja-JP" altLang="en-US" dirty="0"/>
              <a:t>浄土論</a:t>
            </a:r>
            <a:r>
              <a:rPr kumimoji="1" lang="en-US" altLang="ja-JP" dirty="0"/>
              <a:t>』</a:t>
            </a:r>
            <a:r>
              <a:rPr kumimoji="1" lang="ja-JP" altLang="en-US" dirty="0"/>
              <a:t>のことである。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26</a:t>
            </a:fld>
            <a:endParaRPr kumimoji="1" lang="ja-JP" altLang="en-US" dirty="0"/>
          </a:p>
        </p:txBody>
      </p:sp>
    </p:spTree>
    <p:extLst>
      <p:ext uri="{BB962C8B-B14F-4D97-AF65-F5344CB8AC3E}">
        <p14:creationId xmlns:p14="http://schemas.microsoft.com/office/powerpoint/2010/main" val="461539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27</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・写真は親鸞聖人の主著</a:t>
            </a:r>
            <a:r>
              <a:rPr kumimoji="1" lang="en-US" altLang="ja-JP" dirty="0"/>
              <a:t>『</a:t>
            </a:r>
            <a:r>
              <a:rPr kumimoji="1" lang="ja-JP" altLang="en-US" dirty="0"/>
              <a:t>顕浄土真実教行証文類</a:t>
            </a:r>
            <a:r>
              <a:rPr kumimoji="1" lang="en-US" altLang="ja-JP" dirty="0"/>
              <a:t>』</a:t>
            </a:r>
            <a:r>
              <a:rPr kumimoji="1" lang="ja-JP" altLang="en-US" dirty="0"/>
              <a:t>。</a:t>
            </a:r>
            <a:endParaRPr kumimoji="1" lang="en-US" altLang="ja-JP" dirty="0"/>
          </a:p>
          <a:p>
            <a:r>
              <a:rPr kumimoji="1" lang="ja-JP" altLang="en-US" dirty="0"/>
              <a:t>・「信文類」（信巻）は、信心についてあらわした巻である。</a:t>
            </a:r>
            <a:endParaRPr kumimoji="1" lang="en-US" altLang="ja-JP" dirty="0"/>
          </a:p>
          <a:p>
            <a:r>
              <a:rPr kumimoji="1" lang="ja-JP" altLang="en-US" dirty="0"/>
              <a:t>・「信文類」は親鸞聖人の教えの全体の中でも、きわめて重要な位置にある巻。</a:t>
            </a:r>
            <a:endParaRPr kumimoji="1" lang="en-US" altLang="ja-JP" dirty="0"/>
          </a:p>
          <a:p>
            <a:r>
              <a:rPr kumimoji="1" lang="ja-JP" altLang="en-US" dirty="0"/>
              <a:t>・その序文で、</a:t>
            </a:r>
            <a:r>
              <a:rPr kumimoji="1" lang="en-US" altLang="ja-JP" dirty="0"/>
              <a:t>『</a:t>
            </a:r>
            <a:r>
              <a:rPr kumimoji="1" lang="ja-JP" altLang="en-US" dirty="0"/>
              <a:t>浄土論</a:t>
            </a:r>
            <a:r>
              <a:rPr kumimoji="1" lang="en-US" altLang="ja-JP" dirty="0"/>
              <a:t>』</a:t>
            </a:r>
            <a:r>
              <a:rPr kumimoji="1" lang="ja-JP" altLang="en-US" dirty="0"/>
              <a:t>を「一心の華文」と讃えられている。</a:t>
            </a:r>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28</a:t>
            </a:fld>
            <a:endParaRPr lang="ja-JP" altLang="en-US" dirty="0"/>
          </a:p>
        </p:txBody>
      </p:sp>
    </p:spTree>
    <p:extLst>
      <p:ext uri="{BB962C8B-B14F-4D97-AF65-F5344CB8AC3E}">
        <p14:creationId xmlns:p14="http://schemas.microsoft.com/office/powerpoint/2010/main" val="254146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29</a:t>
            </a:fld>
            <a:endParaRPr lang="ja-JP" altLang="en-US" dirty="0"/>
          </a:p>
        </p:txBody>
      </p:sp>
    </p:spTree>
    <p:extLst>
      <p:ext uri="{BB962C8B-B14F-4D97-AF65-F5344CB8AC3E}">
        <p14:creationId xmlns:p14="http://schemas.microsoft.com/office/powerpoint/2010/main" val="254146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浄土論</a:t>
            </a:r>
            <a:r>
              <a:rPr kumimoji="1" lang="en-US" altLang="ja-JP" dirty="0"/>
              <a:t>』</a:t>
            </a:r>
            <a:r>
              <a:rPr kumimoji="1" lang="ja-JP" altLang="en-US" dirty="0"/>
              <a:t>の冒頭にある、最初の４句の偈文の紹介。</a:t>
            </a:r>
            <a:endParaRPr kumimoji="1" lang="en-US" altLang="ja-JP" dirty="0"/>
          </a:p>
          <a:p>
            <a:r>
              <a:rPr kumimoji="1" lang="ja-JP" altLang="en-US" dirty="0"/>
              <a:t>・「正信偈」と同じ偈頌の形式で、こちらは五言一句の定型の漢讃である。</a:t>
            </a:r>
            <a:endParaRPr kumimoji="1" lang="en-US" altLang="ja-JP" dirty="0"/>
          </a:p>
          <a:p>
            <a:r>
              <a:rPr kumimoji="1" lang="ja-JP" altLang="en-US" dirty="0"/>
              <a:t>・この偈に基づいているのが、「正信偈」の次のご文です。</a:t>
            </a:r>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30</a:t>
            </a:fld>
            <a:endParaRPr kumimoji="1" lang="ja-JP" altLang="en-US" dirty="0"/>
          </a:p>
        </p:txBody>
      </p:sp>
    </p:spTree>
    <p:extLst>
      <p:ext uri="{BB962C8B-B14F-4D97-AF65-F5344CB8AC3E}">
        <p14:creationId xmlns:p14="http://schemas.microsoft.com/office/powerpoint/2010/main" val="147876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・この「帰命尽十方無碍光如来」について、親鸞聖人のお手紙にこういう話がある。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31</a:t>
            </a:fld>
            <a:endParaRPr kumimoji="1" lang="ja-JP" altLang="en-US" dirty="0"/>
          </a:p>
        </p:txBody>
      </p:sp>
    </p:spTree>
    <p:extLst>
      <p:ext uri="{BB962C8B-B14F-4D97-AF65-F5344CB8AC3E}">
        <p14:creationId xmlns:p14="http://schemas.microsoft.com/office/powerpoint/2010/main" val="68348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・天親菩薩と曇鸞大師の教えについてみていく。</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a:t>
            </a:fld>
            <a:endParaRPr kumimoji="1" lang="ja-JP" altLang="en-US" dirty="0"/>
          </a:p>
        </p:txBody>
      </p:sp>
    </p:spTree>
    <p:extLst>
      <p:ext uri="{BB962C8B-B14F-4D97-AF65-F5344CB8AC3E}">
        <p14:creationId xmlns:p14="http://schemas.microsoft.com/office/powerpoint/2010/main" val="343259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・親鸞聖人のお弟子の中に、「南無阿弥陀仏」と称えながら、時には「帰命尽十方無礙光如来」と念仏する人がいて、それを別の弟子がとがめて親鸞聖人にたずねた。</a:t>
            </a:r>
            <a:endParaRPr kumimoji="1" lang="en-US" altLang="ja-JP" dirty="0" smtClean="0"/>
          </a:p>
          <a:p>
            <a:r>
              <a:rPr kumimoji="1" lang="ja-JP" altLang="en-US" dirty="0" smtClean="0"/>
              <a:t>・それに対して親鸞聖人は、このように仰せられた。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522E5-F346-46A2-BC85-918BDD423913}"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690686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・親鸞聖人は以下のように説明された。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・「帰命尽十方無礙光如来」とは、あらゆる世界をくまなく、なにものにもさまたげられずに、その智慧の光で照らしてくださる仏さまにおまかせいたします、という意味である。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・つまり、「南無阿弥陀仏」と「帰命尽十方無</a:t>
            </a:r>
            <a:r>
              <a:rPr lang="ja-JP" altLang="en-US" sz="1200" dirty="0" smtClean="0">
                <a:ea typeface="ＤＨＰ平成明朝体W7" panose="02010601000101010101" pitchFamily="2" charset="-128"/>
              </a:rPr>
              <a:t>礙</a:t>
            </a:r>
            <a:r>
              <a:rPr kumimoji="1" lang="ja-JP" altLang="en-US" dirty="0" smtClean="0"/>
              <a:t>光如来」は、まったく同じ、阿弥陀仏のお名号だということ。</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・この内容は、親鸞聖人のお手紙の中に示されている。（</a:t>
            </a:r>
            <a:r>
              <a:rPr kumimoji="1" lang="en-US" altLang="ja-JP" dirty="0" smtClean="0"/>
              <a:t>『</a:t>
            </a:r>
            <a:r>
              <a:rPr kumimoji="1" lang="ja-JP" altLang="en-US" dirty="0" smtClean="0"/>
              <a:t>親鸞聖人御消息</a:t>
            </a:r>
            <a:r>
              <a:rPr kumimoji="1" lang="en-US" altLang="ja-JP" dirty="0" smtClean="0"/>
              <a:t>』</a:t>
            </a:r>
            <a:r>
              <a:rPr kumimoji="1" lang="ja-JP" altLang="en-US" dirty="0" smtClean="0"/>
              <a:t>註７６３頁）</a:t>
            </a:r>
            <a:endParaRPr kumimoji="1" lang="en-US" altLang="ja-JP" dirty="0" smtClean="0"/>
          </a:p>
          <a:p>
            <a:r>
              <a:rPr kumimoji="1" lang="en-US" altLang="ja-JP" dirty="0" smtClean="0"/>
              <a:t>	</a:t>
            </a:r>
          </a:p>
          <a:p>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015253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・「修多羅」とは、経典、インドの言葉で「スートラ」という。その経典をよりどころにして、真実をあきらかにしてくださった。</a:t>
            </a:r>
            <a:endParaRPr kumimoji="1" lang="en-US" altLang="ja-JP" dirty="0"/>
          </a:p>
          <a:p>
            <a:r>
              <a:rPr kumimoji="1" lang="ja-JP" altLang="en-US" dirty="0"/>
              <a:t>・「光闡」とは、明らかにあらわす、お説きになる、ということ。</a:t>
            </a:r>
            <a:endParaRPr kumimoji="1" lang="en-US" altLang="ja-JP" dirty="0"/>
          </a:p>
          <a:p>
            <a:r>
              <a:rPr kumimoji="1" lang="ja-JP" altLang="en-US" dirty="0"/>
              <a:t>・「横超」とは他力（阿弥陀仏のはたらき）のことで、ここは</a:t>
            </a:r>
            <a:r>
              <a:rPr lang="ja-JP" altLang="en-US" dirty="0">
                <a:latin typeface="游ゴシック" panose="020B0400000000000000" pitchFamily="50" charset="-128"/>
                <a:ea typeface="游ゴシック" panose="020B0400000000000000" pitchFamily="50" charset="-128"/>
              </a:rPr>
              <a:t>浄土の経典にもとづいて阿弥陀仏の真実をあらわされ、他力（横超）のすぐれた誓願を広くお示しになられた。</a:t>
            </a:r>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34</a:t>
            </a:fld>
            <a:endParaRPr lang="ja-JP" altLang="en-US" dirty="0"/>
          </a:p>
        </p:txBody>
      </p:sp>
    </p:spTree>
    <p:extLst>
      <p:ext uri="{BB962C8B-B14F-4D97-AF65-F5344CB8AC3E}">
        <p14:creationId xmlns:p14="http://schemas.microsoft.com/office/powerpoint/2010/main" val="2344331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・次の句から、天親菩薩の教えの中心になる。</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35</a:t>
            </a:fld>
            <a:endParaRPr kumimoji="1" lang="ja-JP" altLang="en-US" dirty="0"/>
          </a:p>
        </p:txBody>
      </p:sp>
    </p:spTree>
    <p:extLst>
      <p:ext uri="{BB962C8B-B14F-4D97-AF65-F5344CB8AC3E}">
        <p14:creationId xmlns:p14="http://schemas.microsoft.com/office/powerpoint/2010/main" val="1518845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36</a:t>
            </a:fld>
            <a:endParaRPr kumimoji="1" lang="ja-JP" altLang="en-US" dirty="0"/>
          </a:p>
        </p:txBody>
      </p:sp>
    </p:spTree>
    <p:extLst>
      <p:ext uri="{BB962C8B-B14F-4D97-AF65-F5344CB8AC3E}">
        <p14:creationId xmlns:p14="http://schemas.microsoft.com/office/powerpoint/2010/main" val="461539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・この句も、</a:t>
            </a:r>
            <a:r>
              <a:rPr kumimoji="1" lang="en-US" altLang="ja-JP" dirty="0"/>
              <a:t>『</a:t>
            </a:r>
            <a:r>
              <a:rPr kumimoji="1" lang="ja-JP" altLang="en-US" dirty="0"/>
              <a:t>浄土論</a:t>
            </a:r>
            <a:r>
              <a:rPr kumimoji="1" lang="en-US" altLang="ja-JP" dirty="0"/>
              <a:t>』</a:t>
            </a:r>
            <a:r>
              <a:rPr kumimoji="1" lang="ja-JP" altLang="en-US" dirty="0" err="1"/>
              <a:t>の偈頌に</a:t>
            </a:r>
            <a:r>
              <a:rPr kumimoji="1" lang="ja-JP" altLang="en-US" dirty="0"/>
              <a:t>もとづいている。</a:t>
            </a:r>
            <a:endParaRPr kumimoji="1" lang="en-US" altLang="ja-JP" dirty="0"/>
          </a:p>
          <a:p>
            <a:r>
              <a:rPr kumimoji="1" lang="ja-JP" altLang="en-US" dirty="0"/>
              <a:t>・もう一度、</a:t>
            </a:r>
            <a:r>
              <a:rPr kumimoji="1" lang="en-US" altLang="ja-JP" dirty="0"/>
              <a:t>『</a:t>
            </a:r>
            <a:r>
              <a:rPr kumimoji="1" lang="ja-JP" altLang="en-US" dirty="0"/>
              <a:t>浄土論</a:t>
            </a:r>
            <a:r>
              <a:rPr kumimoji="1" lang="en-US" altLang="ja-JP" dirty="0"/>
              <a:t>』</a:t>
            </a:r>
            <a:r>
              <a:rPr kumimoji="1" lang="ja-JP" altLang="en-US" dirty="0"/>
              <a:t>の冒頭のところをみる。</a:t>
            </a:r>
            <a:endParaRPr kumimoji="1" lang="en-US" altLang="ja-JP" dirty="0"/>
          </a:p>
          <a:p>
            <a:r>
              <a:rPr kumimoji="1" lang="ja-JP" altLang="en-US" dirty="0"/>
              <a:t>・最初の「世尊」というのは、釈尊、お釈迦様である。お釈迦様に対して、自らの信を表明している。</a:t>
            </a:r>
            <a:endParaRPr kumimoji="1" lang="en-US" altLang="ja-JP" dirty="0"/>
          </a:p>
          <a:p>
            <a:r>
              <a:rPr kumimoji="1" lang="ja-JP" altLang="en-US" dirty="0"/>
              <a:t>・「無</a:t>
            </a:r>
            <a:r>
              <a:rPr lang="ja-JP" altLang="en-US" sz="1200" dirty="0"/>
              <a:t>礙</a:t>
            </a:r>
            <a:r>
              <a:rPr kumimoji="1" lang="ja-JP" altLang="en-US" dirty="0"/>
              <a:t>光如来」は、阿弥陀仏を指す。</a:t>
            </a:r>
            <a:endParaRPr kumimoji="1" lang="en-US" altLang="ja-JP" dirty="0"/>
          </a:p>
          <a:p>
            <a:r>
              <a:rPr kumimoji="1" lang="ja-JP" altLang="en-US" dirty="0"/>
              <a:t>・ここは、仏教の教主、釈尊に対して、「私天親は、阿弥陀仏に一心に帰命して浄土に往生します」と、表明している。</a:t>
            </a:r>
            <a:endParaRPr kumimoji="1" lang="en-US" altLang="ja-JP" dirty="0"/>
          </a:p>
          <a:p>
            <a:r>
              <a:rPr kumimoji="1" lang="ja-JP" altLang="en-US" dirty="0"/>
              <a:t>・ここに「一心」という語が出てくる。</a:t>
            </a:r>
            <a:endParaRPr kumimoji="1" lang="en-US" altLang="ja-JP" dirty="0"/>
          </a:p>
          <a:p>
            <a:r>
              <a:rPr kumimoji="1" lang="ja-JP" altLang="en-US" dirty="0"/>
              <a:t>・「一心に、安楽国、阿弥陀仏の浄土に生まれたい」と、天親菩薩ご自身が願っておられる。</a:t>
            </a:r>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37</a:t>
            </a:fld>
            <a:endParaRPr kumimoji="1" lang="ja-JP" altLang="en-US" dirty="0"/>
          </a:p>
        </p:txBody>
      </p:sp>
    </p:spTree>
    <p:extLst>
      <p:ext uri="{BB962C8B-B14F-4D97-AF65-F5344CB8AC3E}">
        <p14:creationId xmlns:p14="http://schemas.microsoft.com/office/powerpoint/2010/main" val="2794685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a:t>
            </a:r>
            <a:r>
              <a:rPr kumimoji="1" lang="en-US" altLang="ja-JP" dirty="0"/>
              <a:t>『</a:t>
            </a:r>
            <a:r>
              <a:rPr kumimoji="1" lang="ja-JP" altLang="en-US" dirty="0"/>
              <a:t>浄土論</a:t>
            </a:r>
            <a:r>
              <a:rPr kumimoji="1" lang="en-US" altLang="ja-JP" dirty="0"/>
              <a:t>』</a:t>
            </a:r>
            <a:r>
              <a:rPr kumimoji="1" lang="ja-JP" altLang="en-US" dirty="0"/>
              <a:t>の偈頌のむすび、最後の所にもとづいている。</a:t>
            </a:r>
            <a:endParaRPr kumimoji="1" lang="en-US" altLang="ja-JP" dirty="0"/>
          </a:p>
          <a:p>
            <a:r>
              <a:rPr kumimoji="1" lang="ja-JP" altLang="en-US" dirty="0"/>
              <a:t>・ここでは、あまねくもろもろの衆生とともに往生しよう、ということが述べられている。</a:t>
            </a:r>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38</a:t>
            </a:fld>
            <a:endParaRPr kumimoji="1" lang="ja-JP" altLang="en-US" dirty="0"/>
          </a:p>
        </p:txBody>
      </p:sp>
    </p:spTree>
    <p:extLst>
      <p:ext uri="{BB962C8B-B14F-4D97-AF65-F5344CB8AC3E}">
        <p14:creationId xmlns:p14="http://schemas.microsoft.com/office/powerpoint/2010/main" val="2794685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・いまの</a:t>
            </a:r>
            <a:r>
              <a:rPr kumimoji="1" lang="en-US" altLang="ja-JP" dirty="0"/>
              <a:t>『</a:t>
            </a:r>
            <a:r>
              <a:rPr kumimoji="1" lang="ja-JP" altLang="en-US" dirty="0"/>
              <a:t>浄土論</a:t>
            </a:r>
            <a:r>
              <a:rPr kumimoji="1" lang="en-US" altLang="ja-JP" dirty="0"/>
              <a:t>』</a:t>
            </a:r>
            <a:r>
              <a:rPr kumimoji="1" lang="ja-JP" altLang="en-US" dirty="0"/>
              <a:t>のご文にあったように、天親菩薩は、「一心」という大切なことの意味を、本願力回向によって、明らかにされた。</a:t>
            </a:r>
            <a:endParaRPr kumimoji="1" lang="en-US" altLang="ja-JP" dirty="0"/>
          </a:p>
          <a:p>
            <a:r>
              <a:rPr kumimoji="1" lang="ja-JP" altLang="en-US" dirty="0"/>
              <a:t>・この、一心を明らかにされたことが、七高僧としての天親菩薩の独自のお示し、発揮とされている。</a:t>
            </a:r>
            <a:endParaRPr kumimoji="1" lang="en-US" altLang="ja-JP" dirty="0"/>
          </a:p>
          <a:p>
            <a:r>
              <a:rPr kumimoji="1" lang="ja-JP" altLang="en-US" dirty="0"/>
              <a:t>・では、その本願力回向というのはどういうことなのかを次に説明する。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39</a:t>
            </a:fld>
            <a:endParaRPr kumimoji="1" lang="ja-JP" altLang="en-US" dirty="0"/>
          </a:p>
        </p:txBody>
      </p:sp>
    </p:spTree>
    <p:extLst>
      <p:ext uri="{BB962C8B-B14F-4D97-AF65-F5344CB8AC3E}">
        <p14:creationId xmlns:p14="http://schemas.microsoft.com/office/powerpoint/2010/main" val="1841486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・そもそも回向とはどういうことかについて説明する。</a:t>
            </a:r>
            <a:endParaRPr kumimoji="1" lang="en-US" altLang="ja-JP" dirty="0"/>
          </a:p>
          <a:p>
            <a:r>
              <a:rPr kumimoji="1" lang="ja-JP" altLang="en-US" dirty="0"/>
              <a:t>・功徳とは、砕いた表現をすれば、仏教の修行によって得られるエネルギーと考えてもいい。</a:t>
            </a:r>
            <a:endParaRPr kumimoji="1" lang="en-US" altLang="ja-JP" dirty="0"/>
          </a:p>
          <a:p>
            <a:r>
              <a:rPr kumimoji="1" lang="ja-JP" altLang="en-US" dirty="0"/>
              <a:t>・善いことをすると、善いエネルギーが得られる。それを、目的のために、ふり向ける、それを回向という。</a:t>
            </a:r>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40</a:t>
            </a:fld>
            <a:endParaRPr kumimoji="1" lang="ja-JP" altLang="en-US" dirty="0"/>
          </a:p>
        </p:txBody>
      </p:sp>
    </p:spTree>
    <p:extLst>
      <p:ext uri="{BB962C8B-B14F-4D97-AF65-F5344CB8AC3E}">
        <p14:creationId xmlns:p14="http://schemas.microsoft.com/office/powerpoint/2010/main" val="4266833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・まず、仏教一般の回向の意味を示す。つまり浄土真宗の立場ではない回向の説明。</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41</a:t>
            </a:fld>
            <a:endParaRPr kumimoji="1" lang="ja-JP" altLang="en-US" dirty="0"/>
          </a:p>
        </p:txBody>
      </p:sp>
    </p:spTree>
    <p:extLst>
      <p:ext uri="{BB962C8B-B14F-4D97-AF65-F5344CB8AC3E}">
        <p14:creationId xmlns:p14="http://schemas.microsoft.com/office/powerpoint/2010/main" val="270047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・七高僧とは（前回までの復習となるが）、親鸞聖人が特に敬重された七人の高僧がたのこと。</a:t>
            </a:r>
            <a:endParaRPr kumimoji="1" lang="en-US" altLang="ja-JP" b="0" dirty="0"/>
          </a:p>
          <a:p>
            <a:r>
              <a:rPr kumimoji="1" lang="ja-JP" altLang="en-US" b="0" dirty="0"/>
              <a:t>・具体的にはインドの龍樹菩薩、天親菩薩、中国の曇鸞大師、道綽禅師、善導大師、そして日本の源信和尚、源空聖人のこと。</a:t>
            </a:r>
            <a:endParaRPr kumimoji="1" lang="en-US" altLang="ja-JP" b="0" dirty="0"/>
          </a:p>
          <a:p>
            <a:r>
              <a:rPr kumimoji="1" lang="ja-JP" altLang="en-US" b="0" dirty="0"/>
              <a:t>・このなか、今回は、天親菩薩と曇鸞大師について、「正信偈」のご文をうかがう。</a:t>
            </a:r>
            <a:endParaRPr kumimoji="1" lang="en-US" altLang="ja-JP" b="0" dirty="0"/>
          </a:p>
        </p:txBody>
      </p:sp>
      <p:sp>
        <p:nvSpPr>
          <p:cNvPr id="5" name="スライド番号プレースホルダー 4"/>
          <p:cNvSpPr>
            <a:spLocks noGrp="1"/>
          </p:cNvSpPr>
          <p:nvPr>
            <p:ph type="sldNum" sz="quarter" idx="11"/>
          </p:nvPr>
        </p:nvSpPr>
        <p:spPr>
          <a:xfrm>
            <a:off x="3094905" y="8749498"/>
            <a:ext cx="595319" cy="4605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0" lang="ja-JP" altLang="en-US" sz="1300" b="0" i="0" u="none" strike="noStrike" kern="1200" cap="none" spc="0" normalizeH="0" baseline="0" noProof="0" smtClean="0">
                <a:ln>
                  <a:noFill/>
                </a:ln>
                <a:solidFill>
                  <a:prstClr val="black"/>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ja-JP" altLang="en-US" sz="1300" b="0" i="0" u="none" strike="noStrike" kern="1200" cap="none" spc="0" normalizeH="0" baseline="0" noProof="0" dirty="0">
              <a:ln>
                <a:noFill/>
              </a:ln>
              <a:solidFill>
                <a:prstClr val="black"/>
              </a:solidFill>
              <a:effectLst/>
              <a:uLnTx/>
              <a:uFillTx/>
              <a:latin typeface="Calibri"/>
              <a:cs typeface="+mn-cs"/>
            </a:endParaRPr>
          </a:p>
        </p:txBody>
      </p:sp>
      <p:sp>
        <p:nvSpPr>
          <p:cNvPr id="4" name="日付プレースホルダー 3">
            <a:extLst>
              <a:ext uri="{FF2B5EF4-FFF2-40B4-BE49-F238E27FC236}">
                <a16:creationId xmlns:a16="http://schemas.microsoft.com/office/drawing/2014/main" id="{A3C31C90-C299-4C51-B4DC-8C18BEAA2E4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Calibri"/>
                <a:cs typeface="+mn-cs"/>
              </a:rPr>
              <a:t>2021/02/10</a:t>
            </a:r>
            <a:endParaRPr kumimoji="1" lang="ja-JP" altLang="en-US" sz="13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773957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・仏道修行を行う行者の自力回向。</a:t>
            </a:r>
            <a:endParaRPr kumimoji="1" lang="en-US" altLang="ja-JP" dirty="0"/>
          </a:p>
          <a:p>
            <a:r>
              <a:rPr kumimoji="1" lang="ja-JP" altLang="en-US" dirty="0"/>
              <a:t>・功徳は、ため込んでいるだけでは意味をなさない。目的に向かって方向性を与えてやらなければならない。それが、回向ということ。ふり向けるということ。</a:t>
            </a:r>
            <a:endParaRPr kumimoji="1" lang="en-US" altLang="ja-JP" dirty="0"/>
          </a:p>
          <a:p>
            <a:r>
              <a:rPr kumimoji="1" lang="ja-JP" altLang="en-US" dirty="0"/>
              <a:t>・私からの回向、仏教一般の、浄土真宗以外の回向。</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42</a:t>
            </a:fld>
            <a:endParaRPr kumimoji="1" lang="ja-JP" altLang="en-US" dirty="0"/>
          </a:p>
        </p:txBody>
      </p:sp>
    </p:spTree>
    <p:extLst>
      <p:ext uri="{BB962C8B-B14F-4D97-AF65-F5344CB8AC3E}">
        <p14:creationId xmlns:p14="http://schemas.microsoft.com/office/powerpoint/2010/main" val="800968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・たとえば浄土に往生するという「目的」のために、自分の心を整えて、その功徳を「回向」しようという人がいる。</a:t>
            </a:r>
            <a:endParaRPr kumimoji="1" lang="en-US" altLang="ja-JP" dirty="0"/>
          </a:p>
          <a:p>
            <a:r>
              <a:rPr kumimoji="1" lang="ja-JP" altLang="en-US" dirty="0"/>
              <a:t>・ところが、どれだけ心を清らかにしても、それが揺らぐことがあるかもしれない。</a:t>
            </a:r>
            <a:endParaRPr kumimoji="1" lang="en-US" altLang="ja-JP" dirty="0"/>
          </a:p>
          <a:p>
            <a:r>
              <a:rPr kumimoji="1" lang="ja-JP" altLang="en-US" dirty="0"/>
              <a:t>・心が揺らいでしまったら、功徳にならない。功徳にならないから、回向もできない。そのようなありかたでは、とても浄土往生することはできない、となってしまう。</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43</a:t>
            </a:fld>
            <a:endParaRPr kumimoji="1" lang="ja-JP" altLang="en-US" dirty="0"/>
          </a:p>
        </p:txBody>
      </p:sp>
    </p:spTree>
    <p:extLst>
      <p:ext uri="{BB962C8B-B14F-4D97-AF65-F5344CB8AC3E}">
        <p14:creationId xmlns:p14="http://schemas.microsoft.com/office/powerpoint/2010/main" val="800968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・ここから、天親菩薩の示された、本願力回向の一心について説明する。</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44</a:t>
            </a:fld>
            <a:endParaRPr kumimoji="1" lang="ja-JP" altLang="en-US" dirty="0"/>
          </a:p>
        </p:txBody>
      </p:sp>
    </p:spTree>
    <p:extLst>
      <p:ext uri="{BB962C8B-B14F-4D97-AF65-F5344CB8AC3E}">
        <p14:creationId xmlns:p14="http://schemas.microsoft.com/office/powerpoint/2010/main" val="32786875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・この人は、念仏者、念仏している私。</a:t>
            </a:r>
            <a:endParaRPr kumimoji="1" lang="en-US" altLang="ja-JP" dirty="0"/>
          </a:p>
          <a:p>
            <a:r>
              <a:rPr kumimoji="1" lang="ja-JP" altLang="en-US" dirty="0"/>
              <a:t>・私とは、自分中心の心で、他人も自分も傷つける煩悩具足の凡夫である。</a:t>
            </a:r>
            <a:endParaRPr kumimoji="1" lang="en-US" altLang="ja-JP" dirty="0"/>
          </a:p>
          <a:p>
            <a:r>
              <a:rPr kumimoji="1" lang="ja-JP" altLang="en-US" dirty="0"/>
              <a:t>・阿弥陀仏は、この私を救いたいという「目的」を建てられた。それが本願であり、それを完成するために、法蔵菩薩の時に迷いに沈む衆生を救うため、果てしない修行を行い、功徳を積まれた。</a:t>
            </a:r>
            <a:endParaRPr kumimoji="1" lang="en-US" altLang="ja-JP" dirty="0"/>
          </a:p>
          <a:p>
            <a:r>
              <a:rPr kumimoji="1" lang="ja-JP" altLang="en-US" dirty="0"/>
              <a:t>そしてその功徳が、本願力、つまり本願を実現させるはたらきとなって回向、ふり向けてくださっている。</a:t>
            </a:r>
            <a:endParaRPr kumimoji="1" lang="en-US" altLang="ja-JP" dirty="0"/>
          </a:p>
          <a:p>
            <a:r>
              <a:rPr kumimoji="1" lang="ja-JP" altLang="en-US" dirty="0"/>
              <a:t>・この阿弥陀仏からの回向を、本願力回向という。</a:t>
            </a:r>
            <a:endParaRPr kumimoji="1" lang="en-US" altLang="ja-JP" dirty="0"/>
          </a:p>
          <a:p>
            <a:r>
              <a:rPr kumimoji="1" lang="ja-JP" altLang="en-US" dirty="0"/>
              <a:t>・浄土真宗の回向は、私からの回向ではなく、阿弥陀仏からの回向ということ。</a:t>
            </a:r>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45</a:t>
            </a:fld>
            <a:endParaRPr lang="ja-JP" altLang="en-US" dirty="0"/>
          </a:p>
        </p:txBody>
      </p:sp>
    </p:spTree>
    <p:extLst>
      <p:ext uri="{BB962C8B-B14F-4D97-AF65-F5344CB8AC3E}">
        <p14:creationId xmlns:p14="http://schemas.microsoft.com/office/powerpoint/2010/main" val="2673443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・阿弥陀仏は、本願力を、「南無阿弥陀仏」の名号として与えてくださっている。</a:t>
            </a:r>
            <a:endParaRPr kumimoji="1" lang="en-US" altLang="ja-JP" dirty="0"/>
          </a:p>
          <a:p>
            <a:r>
              <a:rPr kumimoji="1" lang="ja-JP" altLang="en-US" dirty="0"/>
              <a:t>・「南無阿弥陀仏」は、「必ず救う、まかせよ」という、およびごえでもあり、その功徳を回向、つまりふり向けてくださっている。</a:t>
            </a:r>
            <a:endParaRPr kumimoji="1" lang="en-US" altLang="ja-JP" dirty="0"/>
          </a:p>
          <a:p>
            <a:r>
              <a:rPr kumimoji="1" lang="ja-JP" altLang="en-US" dirty="0"/>
              <a:t>・この私が「必ず救う、まかせよ」のおよびごえに、「おまかせいたします」とすべてをゆだねる。</a:t>
            </a:r>
            <a:endParaRPr kumimoji="1" lang="en-US" altLang="ja-JP" dirty="0"/>
          </a:p>
          <a:p>
            <a:r>
              <a:rPr kumimoji="1" lang="ja-JP" altLang="en-US" dirty="0"/>
              <a:t>・これが、本願力回向の一心という信心である。</a:t>
            </a:r>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46</a:t>
            </a:fld>
            <a:endParaRPr lang="ja-JP" altLang="en-US" dirty="0"/>
          </a:p>
        </p:txBody>
      </p:sp>
    </p:spTree>
    <p:extLst>
      <p:ext uri="{BB962C8B-B14F-4D97-AF65-F5344CB8AC3E}">
        <p14:creationId xmlns:p14="http://schemas.microsoft.com/office/powerpoint/2010/main" val="2673443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・とはいっても、私という人間は、心をしっかりと保っておくということができない。いろんなことがあって、時には心が折られてしまうこともある。</a:t>
            </a:r>
            <a:endParaRPr kumimoji="1" lang="en-US" altLang="ja-JP" dirty="0"/>
          </a:p>
          <a:p>
            <a:r>
              <a:rPr kumimoji="1" lang="ja-JP" altLang="en-US" dirty="0"/>
              <a:t>・これは、信心が壊れてしまうということになるのだろうか。</a:t>
            </a:r>
            <a:endParaRPr kumimoji="1" lang="en-US" altLang="ja-JP" dirty="0"/>
          </a:p>
          <a:p>
            <a:r>
              <a:rPr kumimoji="1" lang="ja-JP" altLang="en-US" dirty="0"/>
              <a:t>・そうではない。心が折れてしまうような私だからこそ、まかせよと、はたらき続けてくださるのが本願力である。</a:t>
            </a:r>
            <a:endParaRPr kumimoji="1" lang="en-US" altLang="ja-JP" dirty="0"/>
          </a:p>
          <a:p>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47</a:t>
            </a:fld>
            <a:endParaRPr lang="ja-JP" altLang="en-US" dirty="0"/>
          </a:p>
        </p:txBody>
      </p:sp>
    </p:spTree>
    <p:extLst>
      <p:ext uri="{BB962C8B-B14F-4D97-AF65-F5344CB8AC3E}">
        <p14:creationId xmlns:p14="http://schemas.microsoft.com/office/powerpoint/2010/main" val="2673443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・私たちは、心が折れているなら折れているままで、そのまま救っていただける。</a:t>
            </a:r>
            <a:endParaRPr kumimoji="1" lang="en-US" altLang="ja-JP" dirty="0"/>
          </a:p>
          <a:p>
            <a:r>
              <a:rPr kumimoji="1" lang="ja-JP" altLang="en-US" dirty="0"/>
              <a:t>・一心というのは、私の作る立派な心ではない。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・信心の本体は本願力だから絶対に壊れない信心。</a:t>
            </a:r>
            <a:endParaRPr kumimoji="1" lang="en-US" altLang="ja-JP" dirty="0"/>
          </a:p>
          <a:p>
            <a:r>
              <a:rPr kumimoji="1" lang="ja-JP" altLang="en-US" dirty="0"/>
              <a:t>・心が折れていても、心が悲しみ苦しみでぐしゃぐしゃになっても、それでも阿弥陀仏は決してお捨てにならない。</a:t>
            </a:r>
            <a:endParaRPr kumimoji="1" lang="en-US" altLang="ja-JP" dirty="0"/>
          </a:p>
          <a:p>
            <a:r>
              <a:rPr kumimoji="1" lang="ja-JP" altLang="en-US" dirty="0"/>
              <a:t>・そのことを、ただただ聞かせていただくばかりである。</a:t>
            </a:r>
            <a:endParaRPr kumimoji="1" lang="en-US" altLang="ja-JP" dirty="0"/>
          </a:p>
          <a:p>
            <a:r>
              <a:rPr kumimoji="1" lang="ja-JP" altLang="en-US" dirty="0"/>
              <a:t>・それが本願力回向の一心ということ。</a:t>
            </a:r>
            <a:endParaRPr kumimoji="1" lang="en-US" altLang="ja-JP" dirty="0"/>
          </a:p>
          <a:p>
            <a:pPr defTabSz="921532">
              <a:defRPr/>
            </a:pPr>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48</a:t>
            </a:fld>
            <a:endParaRPr lang="ja-JP" altLang="en-US" dirty="0"/>
          </a:p>
        </p:txBody>
      </p:sp>
    </p:spTree>
    <p:extLst>
      <p:ext uri="{BB962C8B-B14F-4D97-AF65-F5344CB8AC3E}">
        <p14:creationId xmlns:p14="http://schemas.microsoft.com/office/powerpoint/2010/main" val="2673443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・天親菩薩が「一心」と示してくださった理由をまとめる。</a:t>
            </a:r>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49</a:t>
            </a:fld>
            <a:endParaRPr kumimoji="1" lang="ja-JP" altLang="en-US" dirty="0"/>
          </a:p>
        </p:txBody>
      </p:sp>
    </p:spTree>
    <p:extLst>
      <p:ext uri="{BB962C8B-B14F-4D97-AF65-F5344CB8AC3E}">
        <p14:creationId xmlns:p14="http://schemas.microsoft.com/office/powerpoint/2010/main" val="16098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・ここからは他力回向の一心、つまり信心をいただいた者が得る、広大な功徳（利益）について</a:t>
            </a:r>
            <a:r>
              <a:rPr kumimoji="1" lang="en-US" altLang="ja-JP" dirty="0"/>
              <a:t>3</a:t>
            </a:r>
            <a:r>
              <a:rPr kumimoji="1" lang="ja-JP" altLang="en-US" dirty="0"/>
              <a:t>つにわけて示す。</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50</a:t>
            </a:fld>
            <a:endParaRPr kumimoji="1" lang="ja-JP" altLang="en-US" dirty="0"/>
          </a:p>
        </p:txBody>
      </p:sp>
    </p:spTree>
    <p:extLst>
      <p:ext uri="{BB962C8B-B14F-4D97-AF65-F5344CB8AC3E}">
        <p14:creationId xmlns:p14="http://schemas.microsoft.com/office/powerpoint/2010/main" val="2783377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51</a:t>
            </a:fld>
            <a:endParaRPr kumimoji="1" lang="ja-JP" altLang="en-US" dirty="0"/>
          </a:p>
        </p:txBody>
      </p:sp>
    </p:spTree>
    <p:extLst>
      <p:ext uri="{BB962C8B-B14F-4D97-AF65-F5344CB8AC3E}">
        <p14:creationId xmlns:p14="http://schemas.microsoft.com/office/powerpoint/2010/main" val="46153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・まず、天親菩薩と曇鸞大師、インドの菩薩と中国の高僧の組み合わせについて話をする。</a:t>
            </a:r>
            <a:endParaRPr kumimoji="1" lang="en-US" altLang="ja-JP" dirty="0"/>
          </a:p>
          <a:p>
            <a:r>
              <a:rPr kumimoji="1" lang="ja-JP" altLang="en-US" dirty="0"/>
              <a:t>・国別で見るなら、インドの龍樹菩薩と天親菩薩でまとめたほうがよいと思われるが、実はこの天親菩薩と曇鸞大師のお二人をまとめて話をするのは、組み合わせとしては最適ともいえる。</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6</a:t>
            </a:fld>
            <a:endParaRPr kumimoji="1" lang="ja-JP" altLang="en-US" dirty="0"/>
          </a:p>
        </p:txBody>
      </p:sp>
    </p:spTree>
    <p:extLst>
      <p:ext uri="{BB962C8B-B14F-4D97-AF65-F5344CB8AC3E}">
        <p14:creationId xmlns:p14="http://schemas.microsoft.com/office/powerpoint/2010/main" val="447352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52</a:t>
            </a:fld>
            <a:endParaRPr kumimoji="1" lang="ja-JP" altLang="en-US" dirty="0"/>
          </a:p>
        </p:txBody>
      </p:sp>
    </p:spTree>
    <p:extLst>
      <p:ext uri="{BB962C8B-B14F-4D97-AF65-F5344CB8AC3E}">
        <p14:creationId xmlns:p14="http://schemas.microsoft.com/office/powerpoint/2010/main" val="461539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・まず一つ目の功徳。</a:t>
            </a:r>
            <a:endParaRPr kumimoji="1" lang="en-US" altLang="ja-JP" dirty="0"/>
          </a:p>
          <a:p>
            <a:r>
              <a:rPr kumimoji="1" lang="ja-JP" altLang="en-US" dirty="0"/>
              <a:t>・ここは「功徳大宝海」の説明として、広大な功徳を海に喩えている。</a:t>
            </a:r>
            <a:endParaRPr kumimoji="1" lang="en-US" altLang="ja-JP" dirty="0"/>
          </a:p>
          <a:p>
            <a:r>
              <a:rPr kumimoji="1" lang="ja-JP" altLang="en-US" dirty="0"/>
              <a:t>・前回、龍樹菩薩のところで出てきた、現生正定聚と同じことが言われている。</a:t>
            </a:r>
            <a:endParaRPr kumimoji="1" lang="en-US" altLang="ja-JP" dirty="0"/>
          </a:p>
          <a:p>
            <a:r>
              <a:rPr kumimoji="1" lang="ja-JP" altLang="en-US" dirty="0"/>
              <a:t>・定まるということの意味を、もう一回確認しておく。</a:t>
            </a:r>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53</a:t>
            </a:fld>
            <a:endParaRPr kumimoji="1" lang="ja-JP" altLang="en-US" dirty="0"/>
          </a:p>
        </p:txBody>
      </p:sp>
    </p:spTree>
    <p:extLst>
      <p:ext uri="{BB962C8B-B14F-4D97-AF65-F5344CB8AC3E}">
        <p14:creationId xmlns:p14="http://schemas.microsoft.com/office/powerpoint/2010/main" val="847526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・これは前出の、本願力回向の一心の図。</a:t>
            </a:r>
            <a:endParaRPr kumimoji="1" lang="en-US" altLang="ja-JP" dirty="0"/>
          </a:p>
          <a:p>
            <a:r>
              <a:rPr kumimoji="1" lang="ja-JP" altLang="en-US" dirty="0"/>
              <a:t>・ここでは一心の功徳、「現生正定聚」を説明する。</a:t>
            </a:r>
            <a:endParaRPr kumimoji="1" lang="en-US" altLang="ja-JP" dirty="0"/>
          </a:p>
          <a:p>
            <a:r>
              <a:rPr kumimoji="1" lang="ja-JP" altLang="en-US" dirty="0"/>
              <a:t>・必ず仏と成る身に「定まる」。たとえ心折れようとも、決して捨てられない。それが、定まるということである。</a:t>
            </a:r>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54</a:t>
            </a:fld>
            <a:endParaRPr lang="ja-JP" altLang="en-US" dirty="0"/>
          </a:p>
        </p:txBody>
      </p:sp>
    </p:spTree>
    <p:extLst>
      <p:ext uri="{BB962C8B-B14F-4D97-AF65-F5344CB8AC3E}">
        <p14:creationId xmlns:p14="http://schemas.microsoft.com/office/powerpoint/2010/main" val="2673443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・広大な功徳の二つ目が示されている。</a:t>
            </a:r>
            <a:endParaRPr kumimoji="1" lang="en-US" altLang="ja-JP" dirty="0"/>
          </a:p>
          <a:p>
            <a:r>
              <a:rPr kumimoji="1" lang="ja-JP" altLang="en-US" dirty="0"/>
              <a:t>・ここは命終の後、直ちに阿弥陀仏の浄土（蓮華蔵世界）に往生して得る利益を示される。</a:t>
            </a:r>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55</a:t>
            </a:fld>
            <a:endParaRPr kumimoji="1" lang="ja-JP" altLang="en-US" dirty="0"/>
          </a:p>
        </p:txBody>
      </p:sp>
    </p:spTree>
    <p:extLst>
      <p:ext uri="{BB962C8B-B14F-4D97-AF65-F5344CB8AC3E}">
        <p14:creationId xmlns:p14="http://schemas.microsoft.com/office/powerpoint/2010/main" val="10104284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・往生即成仏の説明。</a:t>
            </a:r>
            <a:endParaRPr kumimoji="1" lang="en-US" altLang="ja-JP" dirty="0"/>
          </a:p>
        </p:txBody>
      </p:sp>
      <p:sp>
        <p:nvSpPr>
          <p:cNvPr id="4" name="スライド番号プレースホルダー 3"/>
          <p:cNvSpPr>
            <a:spLocks noGrp="1"/>
          </p:cNvSpPr>
          <p:nvPr>
            <p:ph type="sldNum" sz="quarter" idx="10"/>
          </p:nvPr>
        </p:nvSpPr>
        <p:spPr/>
        <p:txBody>
          <a:bodyPr/>
          <a:lstStyle/>
          <a:p>
            <a:fld id="{7A2FF94A-3AD2-4CFA-B9A6-CBF8D5DE507B}" type="slidenum">
              <a:rPr kumimoji="1" lang="ja-JP" altLang="en-US" smtClean="0"/>
              <a:t>56</a:t>
            </a:fld>
            <a:endParaRPr kumimoji="1" lang="ja-JP" altLang="en-US"/>
          </a:p>
        </p:txBody>
      </p:sp>
    </p:spTree>
    <p:extLst>
      <p:ext uri="{BB962C8B-B14F-4D97-AF65-F5344CB8AC3E}">
        <p14:creationId xmlns:p14="http://schemas.microsoft.com/office/powerpoint/2010/main" val="4272091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・ここは対句的になっている。</a:t>
            </a:r>
            <a:endParaRPr kumimoji="1" lang="en-US" altLang="ja-JP" dirty="0"/>
          </a:p>
          <a:p>
            <a:r>
              <a:rPr kumimoji="1" lang="ja-JP" altLang="en-US" dirty="0"/>
              <a:t>・「煩悩の林」「生死の園」は迷いの世界、「神通」「応化」は仏のはたらき。</a:t>
            </a:r>
            <a:endParaRPr kumimoji="1" lang="en-US" altLang="ja-JP" dirty="0"/>
          </a:p>
          <a:p>
            <a:r>
              <a:rPr kumimoji="1" lang="ja-JP" altLang="en-US" dirty="0"/>
              <a:t>・ここが、天親菩薩と曇鸞大師のところに出てくる、お浄土から再びこの世に還ってきて人々を自在に救うという教え。</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57</a:t>
            </a:fld>
            <a:endParaRPr kumimoji="1" lang="ja-JP" altLang="en-US" dirty="0"/>
          </a:p>
        </p:txBody>
      </p:sp>
    </p:spTree>
    <p:extLst>
      <p:ext uri="{BB962C8B-B14F-4D97-AF65-F5344CB8AC3E}">
        <p14:creationId xmlns:p14="http://schemas.microsoft.com/office/powerpoint/2010/main" val="33356643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・還相のはたらき、三つ目の一心の功徳として恵まれる。</a:t>
            </a:r>
            <a:endParaRPr kumimoji="1" lang="en-US" altLang="ja-JP" dirty="0"/>
          </a:p>
          <a:p>
            <a:r>
              <a:rPr kumimoji="1" lang="ja-JP" altLang="en-US" dirty="0"/>
              <a:t>・ここは、次の曇鸞大師のところで、より詳しく出てくる。そちらでまた詳しく説明する。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A2FF94A-3AD2-4CFA-B9A6-CBF8D5DE507B}" type="slidenum">
              <a:rPr kumimoji="1" lang="ja-JP" altLang="en-US" smtClean="0"/>
              <a:t>58</a:t>
            </a:fld>
            <a:endParaRPr kumimoji="1" lang="ja-JP" altLang="en-US"/>
          </a:p>
        </p:txBody>
      </p:sp>
    </p:spTree>
    <p:extLst>
      <p:ext uri="{BB962C8B-B14F-4D97-AF65-F5344CB8AC3E}">
        <p14:creationId xmlns:p14="http://schemas.microsoft.com/office/powerpoint/2010/main" val="19642291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・一心の功徳が述べられた句を、先ほどの図にあてはめることができる。</a:t>
            </a:r>
            <a:endParaRPr kumimoji="1" lang="en-US" altLang="ja-JP" dirty="0"/>
          </a:p>
          <a:p>
            <a:r>
              <a:rPr kumimoji="1" lang="ja-JP" altLang="en-US" dirty="0"/>
              <a:t>・以上三つの功徳があらわされているということ。</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59</a:t>
            </a:fld>
            <a:endParaRPr kumimoji="1" lang="ja-JP" altLang="en-US" dirty="0"/>
          </a:p>
        </p:txBody>
      </p:sp>
    </p:spTree>
    <p:extLst>
      <p:ext uri="{BB962C8B-B14F-4D97-AF65-F5344CB8AC3E}">
        <p14:creationId xmlns:p14="http://schemas.microsoft.com/office/powerpoint/2010/main" val="2085660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・天親菩薩のまとめ</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3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236143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・次は曇鸞大師についてお話しする。</a:t>
            </a:r>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61</a:t>
            </a:fld>
            <a:endParaRPr kumimoji="1" lang="ja-JP" altLang="en-US"/>
          </a:p>
        </p:txBody>
      </p:sp>
    </p:spTree>
    <p:extLst>
      <p:ext uri="{BB962C8B-B14F-4D97-AF65-F5344CB8AC3E}">
        <p14:creationId xmlns:p14="http://schemas.microsoft.com/office/powerpoint/2010/main" val="20097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・こうして名前を並べてみると、天親の「親」と曇鸞の「鸞」で、「親鸞」と読める。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・親鸞聖人ご自身は「親鸞」という名前の由来について直接何も仰ってはいない。けれども、</a:t>
            </a:r>
            <a:r>
              <a:rPr kumimoji="1" lang="ja-JP" altLang="en-US" dirty="0"/>
              <a:t>このお二人から「親鸞」という名前をいただいたのであろうといわれている。</a:t>
            </a:r>
          </a:p>
          <a:p>
            <a:r>
              <a:rPr kumimoji="1" lang="ja-JP" altLang="en-US" dirty="0"/>
              <a:t>・それだけ天親菩薩と曇鸞大師は重要な組み合わせであるといえる。</a:t>
            </a:r>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7</a:t>
            </a:fld>
            <a:endParaRPr lang="ja-JP" altLang="en-US" dirty="0"/>
          </a:p>
        </p:txBody>
      </p:sp>
    </p:spTree>
    <p:extLst>
      <p:ext uri="{BB962C8B-B14F-4D97-AF65-F5344CB8AC3E}">
        <p14:creationId xmlns:p14="http://schemas.microsoft.com/office/powerpoint/2010/main" val="20277185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・曇鸞大師の章を解説するにあたって、</a:t>
            </a:r>
            <a:r>
              <a:rPr kumimoji="1" lang="en-US" altLang="ja-JP" dirty="0"/>
              <a:t>4</a:t>
            </a:r>
            <a:r>
              <a:rPr kumimoji="1" lang="ja-JP" altLang="en-US" dirty="0"/>
              <a:t>つの内容で話をする。</a:t>
            </a:r>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62</a:t>
            </a:fld>
            <a:endParaRPr lang="ja-JP" altLang="en-US" dirty="0"/>
          </a:p>
        </p:txBody>
      </p:sp>
    </p:spTree>
    <p:extLst>
      <p:ext uri="{BB962C8B-B14F-4D97-AF65-F5344CB8AC3E}">
        <p14:creationId xmlns:p14="http://schemas.microsoft.com/office/powerpoint/2010/main" val="20277185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64</a:t>
            </a:fld>
            <a:endParaRPr kumimoji="1" lang="ja-JP" altLang="en-US" dirty="0"/>
          </a:p>
        </p:txBody>
      </p:sp>
    </p:spTree>
    <p:extLst>
      <p:ext uri="{BB962C8B-B14F-4D97-AF65-F5344CB8AC3E}">
        <p14:creationId xmlns:p14="http://schemas.microsoft.com/office/powerpoint/2010/main" val="27786756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・天親菩薩の晩年にお生まれになった。少しだけ重なっているが、印度と中国、それぞれの国を出ていないので二人は出会ってはいない。日本でいうと、古墳時代になる。</a:t>
            </a:r>
            <a:endParaRPr kumimoji="1" lang="en-US" altLang="ja-JP" dirty="0"/>
          </a:p>
          <a:p>
            <a:r>
              <a:rPr kumimoji="1" lang="ja-JP" altLang="en-US" dirty="0"/>
              <a:t>・曇鸞大師は、書物を通じて天親菩薩と出会ったということになる。</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65</a:t>
            </a:fld>
            <a:endParaRPr lang="ja-JP" altLang="en-US" dirty="0"/>
          </a:p>
        </p:txBody>
      </p:sp>
    </p:spTree>
    <p:extLst>
      <p:ext uri="{BB962C8B-B14F-4D97-AF65-F5344CB8AC3E}">
        <p14:creationId xmlns:p14="http://schemas.microsoft.com/office/powerpoint/2010/main" val="20277185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・地図で確認すると、雁門と玄中寺は、だいたいこのあたりになっている。</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16522" y="9502876"/>
            <a:ext cx="580241" cy="500243"/>
          </a:xfrm>
          <a:prstGeom prst="rect">
            <a:avLst/>
          </a:prstGeom>
        </p:spPr>
        <p:txBody>
          <a:bodyPr/>
          <a:lstStyle/>
          <a:p>
            <a:fld id="{65FFDD6E-BD08-4936-9BD9-3819A70769CF}" type="slidenum">
              <a:rPr lang="ja-JP" altLang="en-US" smtClean="0"/>
              <a:pPr/>
              <a:t>66</a:t>
            </a:fld>
            <a:endParaRPr lang="ja-JP" altLang="en-US" dirty="0"/>
          </a:p>
        </p:txBody>
      </p:sp>
    </p:spTree>
    <p:extLst>
      <p:ext uri="{BB962C8B-B14F-4D97-AF65-F5344CB8AC3E}">
        <p14:creationId xmlns:p14="http://schemas.microsoft.com/office/powerpoint/2010/main" val="18909597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往生論註</a:t>
            </a:r>
            <a:r>
              <a:rPr kumimoji="1" lang="en-US" altLang="ja-JP" dirty="0"/>
              <a:t>』</a:t>
            </a:r>
            <a:r>
              <a:rPr kumimoji="1" lang="ja-JP" altLang="en-US" dirty="0"/>
              <a:t>について説明する。</a:t>
            </a:r>
            <a:endParaRPr kumimoji="1" lang="en-US" altLang="ja-JP" dirty="0"/>
          </a:p>
          <a:p>
            <a:r>
              <a:rPr kumimoji="1" lang="ja-JP" altLang="en-US" dirty="0"/>
              <a:t>・</a:t>
            </a:r>
            <a:r>
              <a:rPr kumimoji="1" lang="en-US" altLang="ja-JP" dirty="0"/>
              <a:t>『</a:t>
            </a:r>
            <a:r>
              <a:rPr kumimoji="1" lang="ja-JP" altLang="en-US" dirty="0"/>
              <a:t>讃阿弥陀仏偈</a:t>
            </a:r>
            <a:r>
              <a:rPr kumimoji="1" lang="en-US" altLang="ja-JP" dirty="0"/>
              <a:t>』</a:t>
            </a:r>
            <a:r>
              <a:rPr kumimoji="1" lang="ja-JP" altLang="en-US" dirty="0"/>
              <a:t>も、親鸞聖人は非常に重く受け止めておられる。</a:t>
            </a:r>
            <a:endParaRPr kumimoji="1" lang="en-US" altLang="ja-JP" dirty="0"/>
          </a:p>
          <a:p>
            <a:endParaRPr kumimoji="1" lang="ja-JP" altLang="en-US"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67</a:t>
            </a:fld>
            <a:endParaRPr lang="ja-JP" altLang="en-US" dirty="0"/>
          </a:p>
        </p:txBody>
      </p:sp>
    </p:spTree>
    <p:extLst>
      <p:ext uri="{BB962C8B-B14F-4D97-AF65-F5344CB8AC3E}">
        <p14:creationId xmlns:p14="http://schemas.microsoft.com/office/powerpoint/2010/main" val="20277185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・「正信偈」の、曇鸞大師の最初は、ご事蹟、伝記に基づいている。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68</a:t>
            </a:fld>
            <a:endParaRPr kumimoji="1" lang="ja-JP" altLang="en-US" dirty="0"/>
          </a:p>
        </p:txBody>
      </p:sp>
    </p:spTree>
    <p:extLst>
      <p:ext uri="{BB962C8B-B14F-4D97-AF65-F5344CB8AC3E}">
        <p14:creationId xmlns:p14="http://schemas.microsoft.com/office/powerpoint/2010/main" val="26959667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・この４句には、ふたつのエピソードが出てくる。</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69</a:t>
            </a:fld>
            <a:endParaRPr kumimoji="1" lang="ja-JP" altLang="en-US" dirty="0"/>
          </a:p>
        </p:txBody>
      </p:sp>
    </p:spTree>
    <p:extLst>
      <p:ext uri="{BB962C8B-B14F-4D97-AF65-F5344CB8AC3E}">
        <p14:creationId xmlns:p14="http://schemas.microsoft.com/office/powerpoint/2010/main" val="4615395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70</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・このエピソードも図で説明する。</a:t>
            </a:r>
            <a:r>
              <a:rPr kumimoji="1" lang="en-US" altLang="ja-JP" dirty="0"/>
              <a:t>	</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71</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・ここは曇鸞大師が、浄土教に入られる前の話。</a:t>
            </a:r>
            <a:endParaRPr kumimoji="1" lang="en-US" altLang="ja-JP" dirty="0"/>
          </a:p>
          <a:p>
            <a:r>
              <a:rPr kumimoji="1" lang="ja-JP" altLang="en-US" dirty="0"/>
              <a:t>・</a:t>
            </a:r>
            <a:r>
              <a:rPr kumimoji="1" lang="en-US" altLang="ja-JP" dirty="0"/>
              <a:t>『</a:t>
            </a:r>
            <a:r>
              <a:rPr kumimoji="1" lang="ja-JP" altLang="en-US" dirty="0"/>
              <a:t>大集経</a:t>
            </a:r>
            <a:r>
              <a:rPr kumimoji="1" lang="en-US" altLang="ja-JP" dirty="0"/>
              <a:t>』</a:t>
            </a:r>
            <a:r>
              <a:rPr kumimoji="1" lang="ja-JP" altLang="en-US" dirty="0"/>
              <a:t>とは</a:t>
            </a:r>
            <a:r>
              <a:rPr kumimoji="1" lang="en-US" altLang="ja-JP" dirty="0"/>
              <a:t>『</a:t>
            </a:r>
            <a:r>
              <a:rPr kumimoji="1" lang="ja-JP" altLang="en-US" dirty="0"/>
              <a:t>大方等大集経</a:t>
            </a:r>
            <a:r>
              <a:rPr kumimoji="1" lang="en-US" altLang="ja-JP" dirty="0"/>
              <a:t>』</a:t>
            </a:r>
            <a:r>
              <a:rPr kumimoji="1" lang="ja-JP" altLang="en-US" dirty="0"/>
              <a:t>のこと。全六十巻。</a:t>
            </a:r>
            <a:endParaRPr kumimoji="1" lang="en-US" altLang="ja-JP" dirty="0"/>
          </a:p>
          <a:p>
            <a:r>
              <a:rPr kumimoji="1" lang="ja-JP" altLang="en-US" dirty="0"/>
              <a:t>・病は治ったが、長寿が大事と思い知る。</a:t>
            </a:r>
            <a:endParaRPr kumimoji="1" lang="en-US" altLang="ja-JP" dirty="0"/>
          </a:p>
          <a:p>
            <a:endParaRPr kumimoji="1" lang="ja-JP" altLang="en-US"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72</a:t>
            </a:fld>
            <a:endParaRPr lang="ja-JP" altLang="en-US" dirty="0"/>
          </a:p>
        </p:txBody>
      </p:sp>
    </p:spTree>
    <p:extLst>
      <p:ext uri="{BB962C8B-B14F-4D97-AF65-F5344CB8AC3E}">
        <p14:creationId xmlns:p14="http://schemas.microsoft.com/office/powerpoint/2010/main" val="288387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・親鸞聖人は、天親菩薩と曇鸞大師の重要な関係を和讃にしておられる。</a:t>
            </a:r>
            <a:endParaRPr kumimoji="1" lang="en-US" altLang="ja-JP" dirty="0"/>
          </a:p>
          <a:p>
            <a:r>
              <a:rPr kumimoji="1" lang="ja-JP" altLang="en-US" dirty="0"/>
              <a:t>・この和讃は、天親菩薩だけでは不完全ということではなく、曇鸞大師と一体となって、「他力」の重要な教えを伝えてくださったと讃えている。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8</a:t>
            </a:fld>
            <a:endParaRPr kumimoji="1" lang="ja-JP" altLang="en-US" dirty="0"/>
          </a:p>
        </p:txBody>
      </p:sp>
    </p:spTree>
    <p:extLst>
      <p:ext uri="{BB962C8B-B14F-4D97-AF65-F5344CB8AC3E}">
        <p14:creationId xmlns:p14="http://schemas.microsoft.com/office/powerpoint/2010/main" val="1845496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・曇鸞大師は、長寿の法を求めて、北朝、北魏の国から、南朝、梁の国に行かれた。</a:t>
            </a:r>
            <a:endParaRPr kumimoji="1" lang="en-US" altLang="ja-JP" dirty="0"/>
          </a:p>
          <a:p>
            <a:endParaRPr kumimoji="1" lang="ja-JP" altLang="en-US" dirty="0"/>
          </a:p>
          <a:p>
            <a:endParaRPr kumimoji="1" lang="en-US" altLang="ja-JP" dirty="0"/>
          </a:p>
        </p:txBody>
      </p:sp>
      <p:sp>
        <p:nvSpPr>
          <p:cNvPr id="5" name="スライド番号プレースホルダー 4"/>
          <p:cNvSpPr>
            <a:spLocks noGrp="1"/>
          </p:cNvSpPr>
          <p:nvPr>
            <p:ph type="sldNum" sz="quarter" idx="11"/>
          </p:nvPr>
        </p:nvSpPr>
        <p:spPr>
          <a:xfrm>
            <a:off x="3016522" y="9502876"/>
            <a:ext cx="580241" cy="500243"/>
          </a:xfrm>
          <a:prstGeom prst="rect">
            <a:avLst/>
          </a:prstGeom>
        </p:spPr>
        <p:txBody>
          <a:bodyPr/>
          <a:lstStyle/>
          <a:p>
            <a:fld id="{65FFDD6E-BD08-4936-9BD9-3819A70769CF}" type="slidenum">
              <a:rPr lang="ja-JP" altLang="en-US" smtClean="0"/>
              <a:pPr/>
              <a:t>73</a:t>
            </a:fld>
            <a:endParaRPr lang="ja-JP" altLang="en-US" dirty="0"/>
          </a:p>
        </p:txBody>
      </p:sp>
    </p:spTree>
    <p:extLst>
      <p:ext uri="{BB962C8B-B14F-4D97-AF65-F5344CB8AC3E}">
        <p14:creationId xmlns:p14="http://schemas.microsoft.com/office/powerpoint/2010/main" val="35566018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16522" y="9502876"/>
            <a:ext cx="580241" cy="500243"/>
          </a:xfrm>
          <a:prstGeom prst="rect">
            <a:avLst/>
          </a:prstGeom>
        </p:spPr>
        <p:txBody>
          <a:bodyPr/>
          <a:lstStyle/>
          <a:p>
            <a:fld id="{65FFDD6E-BD08-4936-9BD9-3819A70769CF}" type="slidenum">
              <a:rPr lang="ja-JP" altLang="en-US" smtClean="0"/>
              <a:pPr/>
              <a:t>74</a:t>
            </a:fld>
            <a:endParaRPr lang="ja-JP" altLang="en-US" dirty="0"/>
          </a:p>
        </p:txBody>
      </p:sp>
    </p:spTree>
    <p:extLst>
      <p:ext uri="{BB962C8B-B14F-4D97-AF65-F5344CB8AC3E}">
        <p14:creationId xmlns:p14="http://schemas.microsoft.com/office/powerpoint/2010/main" val="30911823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・南朝の皇帝武帝は、北魏から来られた曇鸞大師を非常に尊敬された。</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16522" y="9502876"/>
            <a:ext cx="580241" cy="500243"/>
          </a:xfrm>
          <a:prstGeom prst="rect">
            <a:avLst/>
          </a:prstGeom>
        </p:spPr>
        <p:txBody>
          <a:bodyPr/>
          <a:lstStyle/>
          <a:p>
            <a:fld id="{65FFDD6E-BD08-4936-9BD9-3819A70769CF}" type="slidenum">
              <a:rPr lang="ja-JP" altLang="en-US" smtClean="0"/>
              <a:pPr/>
              <a:t>75</a:t>
            </a:fld>
            <a:endParaRPr lang="ja-JP" altLang="en-US" dirty="0"/>
          </a:p>
        </p:txBody>
      </p:sp>
    </p:spTree>
    <p:extLst>
      <p:ext uri="{BB962C8B-B14F-4D97-AF65-F5344CB8AC3E}">
        <p14:creationId xmlns:p14="http://schemas.microsoft.com/office/powerpoint/2010/main" val="37831093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・時の皇帝からも、これほどに尊敬されたお方であった。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a:p>
            <a:endParaRPr kumimoji="1" lang="en-US" altLang="ja-JP" dirty="0"/>
          </a:p>
        </p:txBody>
      </p:sp>
      <p:sp>
        <p:nvSpPr>
          <p:cNvPr id="5" name="スライド番号プレースホルダー 4"/>
          <p:cNvSpPr>
            <a:spLocks noGrp="1"/>
          </p:cNvSpPr>
          <p:nvPr>
            <p:ph type="sldNum" sz="quarter" idx="11"/>
          </p:nvPr>
        </p:nvSpPr>
        <p:spPr>
          <a:xfrm>
            <a:off x="3016522" y="9502876"/>
            <a:ext cx="580241" cy="500243"/>
          </a:xfrm>
          <a:prstGeom prst="rect">
            <a:avLst/>
          </a:prstGeom>
        </p:spPr>
        <p:txBody>
          <a:bodyPr/>
          <a:lstStyle/>
          <a:p>
            <a:fld id="{65FFDD6E-BD08-4936-9BD9-3819A70769CF}" type="slidenum">
              <a:rPr lang="ja-JP" altLang="en-US" smtClean="0"/>
              <a:pPr/>
              <a:t>76</a:t>
            </a:fld>
            <a:endParaRPr lang="ja-JP" altLang="en-US" dirty="0"/>
          </a:p>
        </p:txBody>
      </p:sp>
    </p:spTree>
    <p:extLst>
      <p:ext uri="{BB962C8B-B14F-4D97-AF65-F5344CB8AC3E}">
        <p14:creationId xmlns:p14="http://schemas.microsoft.com/office/powerpoint/2010/main" val="26305510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・ここから、もうひとつのエピソード。</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77</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2567031">
              <a:spcBef>
                <a:spcPct val="0"/>
              </a:spcBef>
              <a:spcAft>
                <a:spcPct val="35000"/>
              </a:spcAft>
            </a:pPr>
            <a:r>
              <a:rPr kumimoji="1" lang="ja-JP" altLang="en-US" dirty="0">
                <a:ea typeface="游ゴシック" panose="020B0400000000000000" pitchFamily="50" charset="-128"/>
              </a:rPr>
              <a:t>・話は戻り、曇鸞大師が、武帝のもとを離れたところから。</a:t>
            </a:r>
            <a:endParaRPr kumimoji="1" lang="en-US" altLang="ja-JP" dirty="0">
              <a:ea typeface="游ゴシック" panose="020B0400000000000000" pitchFamily="50" charset="-128"/>
            </a:endParaRPr>
          </a:p>
          <a:p>
            <a:pPr defTabSz="2567031">
              <a:spcBef>
                <a:spcPct val="0"/>
              </a:spcBef>
              <a:spcAft>
                <a:spcPct val="35000"/>
              </a:spcAft>
            </a:pPr>
            <a:r>
              <a:rPr kumimoji="1" lang="ja-JP" altLang="en-US" dirty="0">
                <a:ea typeface="游ゴシック" panose="020B0400000000000000" pitchFamily="50" charset="-128"/>
              </a:rPr>
              <a:t>・曇鸞大師の旅には、不老長寿の法を得るという目的があった。</a:t>
            </a:r>
            <a:endParaRPr kumimoji="1" lang="en-US" altLang="ja-JP" dirty="0">
              <a:ea typeface="游ゴシック" panose="020B0400000000000000" pitchFamily="50" charset="-128"/>
            </a:endParaRPr>
          </a:p>
          <a:p>
            <a:pPr defTabSz="2567031">
              <a:spcBef>
                <a:spcPct val="0"/>
              </a:spcBef>
              <a:spcAft>
                <a:spcPct val="35000"/>
              </a:spcAft>
            </a:pPr>
            <a:r>
              <a:rPr kumimoji="1" lang="ja-JP" altLang="en-US" dirty="0">
                <a:ea typeface="游ゴシック" panose="020B0400000000000000" pitchFamily="50" charset="-128"/>
              </a:rPr>
              <a:t>・茅山（ぼうざん）は揚子江の南、江南の地。現在もこの茅山（ぼうざん）は道教の聖地になっている。</a:t>
            </a:r>
            <a:endParaRPr kumimoji="1" lang="en-US" altLang="ja-JP" dirty="0">
              <a:ea typeface="游ゴシック" panose="020B0400000000000000" pitchFamily="50" charset="-128"/>
            </a:endParaRPr>
          </a:p>
          <a:p>
            <a:pPr defTabSz="2567031">
              <a:spcBef>
                <a:spcPct val="0"/>
              </a:spcBef>
              <a:spcAft>
                <a:spcPct val="35000"/>
              </a:spcAft>
            </a:pPr>
            <a:r>
              <a:rPr kumimoji="1" lang="ja-JP" altLang="en-US" dirty="0">
                <a:ea typeface="游ゴシック" panose="020B0400000000000000" pitchFamily="50" charset="-128"/>
              </a:rPr>
              <a:t>・陶弘景（</a:t>
            </a:r>
            <a:r>
              <a:rPr kumimoji="1" lang="ja-JP" altLang="en-US" dirty="0"/>
              <a:t>４５６～５３６）。陶隠居とも呼ばれる。南朝、道教・芽山派を開く。</a:t>
            </a:r>
            <a:endParaRPr kumimoji="1" lang="en-US" altLang="ja-JP" dirty="0">
              <a:ea typeface="游ゴシック" panose="020B0400000000000000" pitchFamily="50" charset="-128"/>
            </a:endParaRPr>
          </a:p>
          <a:p>
            <a:pPr defTabSz="2567031">
              <a:spcBef>
                <a:spcPct val="0"/>
              </a:spcBef>
              <a:spcAft>
                <a:spcPct val="35000"/>
              </a:spcAft>
            </a:pPr>
            <a:r>
              <a:rPr kumimoji="1" lang="ja-JP" altLang="en-US" dirty="0"/>
              <a:t>・曇鸞は陶弘景から、念願の不老長寿の法を授けられる。</a:t>
            </a:r>
            <a:endParaRPr kumimoji="1" lang="en-US" altLang="ja-JP" dirty="0"/>
          </a:p>
          <a:p>
            <a:pPr defTabSz="2567031">
              <a:spcBef>
                <a:spcPct val="0"/>
              </a:spcBef>
              <a:spcAft>
                <a:spcPct val="35000"/>
              </a:spcAft>
            </a:pPr>
            <a:r>
              <a:rPr kumimoji="1" lang="ja-JP" altLang="en-US" dirty="0"/>
              <a:t>・そして南朝を離れ、意気揚々と帰る途中、北朝の都の洛陽で、インドからやってきた菩提流支と出遇った。</a:t>
            </a:r>
            <a:endParaRPr kumimoji="1" lang="en-US" altLang="ja-JP" dirty="0"/>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78</a:t>
            </a:fld>
            <a:endParaRPr kumimoji="1" lang="ja-JP" altLang="en-US"/>
          </a:p>
        </p:txBody>
      </p:sp>
    </p:spTree>
    <p:extLst>
      <p:ext uri="{BB962C8B-B14F-4D97-AF65-F5344CB8AC3E}">
        <p14:creationId xmlns:p14="http://schemas.microsoft.com/office/powerpoint/2010/main" val="14808956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・ここは得意気な曇鸞大師と、菩提流支の会話。</a:t>
            </a:r>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79</a:t>
            </a:fld>
            <a:endParaRPr lang="ja-JP" altLang="en-US" dirty="0"/>
          </a:p>
        </p:txBody>
      </p:sp>
    </p:spTree>
    <p:extLst>
      <p:ext uri="{BB962C8B-B14F-4D97-AF65-F5344CB8AC3E}">
        <p14:creationId xmlns:p14="http://schemas.microsoft.com/office/powerpoint/2010/main" val="28838753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・この曇鸞大師の問いに対して、菩提流支は、「大地に唾を吐いて仰せになった」と伝えられている。</a:t>
            </a:r>
            <a:endParaRPr kumimoji="1" lang="en-US" altLang="ja-JP" dirty="0"/>
          </a:p>
          <a:p>
            <a:r>
              <a:rPr kumimoji="1" lang="ja-JP" altLang="en-US" dirty="0"/>
              <a:t>・それだけ激しい反応をしたということは、僧侶として、曇鸞大師の誤りを、見てはおれなかったと考えられる。</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80</a:t>
            </a:fld>
            <a:endParaRPr lang="ja-JP" altLang="en-US" dirty="0"/>
          </a:p>
        </p:txBody>
      </p:sp>
    </p:spTree>
    <p:extLst>
      <p:ext uri="{BB962C8B-B14F-4D97-AF65-F5344CB8AC3E}">
        <p14:creationId xmlns:p14="http://schemas.microsoft.com/office/powerpoint/2010/main" val="28838753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・仏教は、この世には生老病死の苦しみがあり、そこから解放されることを目指す教えである。</a:t>
            </a:r>
            <a:endParaRPr lang="en-US" altLang="ja-JP" sz="1200" dirty="0"/>
          </a:p>
          <a:p>
            <a:r>
              <a:rPr lang="ja-JP" altLang="en-US" sz="1200" dirty="0"/>
              <a:t>・ところが、曇鸞大師ほどの方ですら、それを見失いかけていた。</a:t>
            </a:r>
            <a:endParaRPr lang="en-US" altLang="ja-JP" sz="1200" dirty="0"/>
          </a:p>
          <a:p>
            <a:r>
              <a:rPr lang="ja-JP" altLang="en-US" sz="1200" dirty="0"/>
              <a:t>・その曇鸞大師に対して、菩提流支は無量の命を得る教えはここにあるぞ、といって浄土の教えが説かれた仏典を授けた。</a:t>
            </a:r>
            <a:endParaRPr lang="en-US" altLang="ja-JP" sz="1200" dirty="0"/>
          </a:p>
          <a:p>
            <a:r>
              <a:rPr lang="ja-JP" altLang="en-US" sz="1200" dirty="0"/>
              <a:t>・その仏典は</a:t>
            </a:r>
            <a:r>
              <a:rPr lang="en-US" altLang="ja-JP" sz="1200" dirty="0"/>
              <a:t>『</a:t>
            </a:r>
            <a:r>
              <a:rPr lang="ja-JP" altLang="en-US" sz="1200" dirty="0"/>
              <a:t>観経</a:t>
            </a:r>
            <a:r>
              <a:rPr lang="en-US" altLang="ja-JP" sz="1200" dirty="0"/>
              <a:t>』</a:t>
            </a:r>
            <a:r>
              <a:rPr lang="ja-JP" altLang="en-US" sz="1200" dirty="0"/>
              <a:t>とも</a:t>
            </a:r>
            <a:r>
              <a:rPr lang="en-US" altLang="ja-JP" sz="1200" dirty="0"/>
              <a:t>『</a:t>
            </a:r>
            <a:r>
              <a:rPr lang="ja-JP" altLang="en-US" sz="1200" dirty="0"/>
              <a:t>浄土論</a:t>
            </a:r>
            <a:r>
              <a:rPr lang="en-US" altLang="ja-JP" sz="1200" dirty="0"/>
              <a:t>』</a:t>
            </a:r>
            <a:r>
              <a:rPr lang="ja-JP" altLang="en-US" sz="1200" dirty="0"/>
              <a:t>ともいわれている。</a:t>
            </a:r>
            <a:endParaRPr lang="en-US" altLang="ja-JP" sz="1200" dirty="0"/>
          </a:p>
          <a:p>
            <a:endParaRPr lang="en-US" altLang="ja-JP" sz="1200"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81</a:t>
            </a:fld>
            <a:endParaRPr lang="ja-JP" altLang="en-US" dirty="0"/>
          </a:p>
        </p:txBody>
      </p:sp>
    </p:spTree>
    <p:extLst>
      <p:ext uri="{BB962C8B-B14F-4D97-AF65-F5344CB8AC3E}">
        <p14:creationId xmlns:p14="http://schemas.microsoft.com/office/powerpoint/2010/main" val="28838753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・曇鸞大師は、あれほど願って、命がけの旅をして手に入れた仙経をすべて焼き捨てて、浄土の教えに入られた。</a:t>
            </a:r>
            <a:endParaRPr kumimoji="1" lang="en-US" altLang="ja-JP" dirty="0"/>
          </a:p>
          <a:p>
            <a:r>
              <a:rPr kumimoji="1" lang="ja-JP" altLang="en-US" dirty="0"/>
              <a:t>・曇鸞大師には、このような劇的な、転換、回心の体験があった。</a:t>
            </a:r>
            <a:endParaRPr kumimoji="1" lang="en-US" altLang="ja-JP" dirty="0"/>
          </a:p>
          <a:p>
            <a:r>
              <a:rPr kumimoji="1" lang="ja-JP" altLang="en-US" dirty="0"/>
              <a:t>・親鸞聖人はこのエピソードを大変重視されて、正信偈で讃えておられる。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lang="ja-JP" altLang="en-US" smtClean="0"/>
              <a:pPr/>
              <a:t>82</a:t>
            </a:fld>
            <a:endParaRPr lang="ja-JP" altLang="en-US" dirty="0"/>
          </a:p>
        </p:txBody>
      </p:sp>
    </p:spTree>
    <p:extLst>
      <p:ext uri="{BB962C8B-B14F-4D97-AF65-F5344CB8AC3E}">
        <p14:creationId xmlns:p14="http://schemas.microsoft.com/office/powerpoint/2010/main" val="312068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9</a:t>
            </a:fld>
            <a:endParaRPr lang="ja-JP" altLang="en-US" dirty="0"/>
          </a:p>
        </p:txBody>
      </p:sp>
    </p:spTree>
    <p:extLst>
      <p:ext uri="{BB962C8B-B14F-4D97-AF65-F5344CB8AC3E}">
        <p14:creationId xmlns:p14="http://schemas.microsoft.com/office/powerpoint/2010/main" val="20277185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・ここからは曇鸞大師の教えに入る。</a:t>
            </a: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83</a:t>
            </a:fld>
            <a:endParaRPr kumimoji="1" lang="ja-JP" altLang="en-US" dirty="0"/>
          </a:p>
        </p:txBody>
      </p:sp>
    </p:spTree>
    <p:extLst>
      <p:ext uri="{BB962C8B-B14F-4D97-AF65-F5344CB8AC3E}">
        <p14:creationId xmlns:p14="http://schemas.microsoft.com/office/powerpoint/2010/main" val="36182894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84</a:t>
            </a:fld>
            <a:endParaRPr kumimoji="1" lang="ja-JP" altLang="en-US" dirty="0"/>
          </a:p>
        </p:txBody>
      </p:sp>
    </p:spTree>
    <p:extLst>
      <p:ext uri="{BB962C8B-B14F-4D97-AF65-F5344CB8AC3E}">
        <p14:creationId xmlns:p14="http://schemas.microsoft.com/office/powerpoint/2010/main" val="4615395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・語句の説明。</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85</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・天親菩薩の著作</a:t>
            </a:r>
            <a:r>
              <a:rPr kumimoji="1" lang="en-US" altLang="ja-JP" dirty="0"/>
              <a:t>『</a:t>
            </a:r>
            <a:r>
              <a:rPr kumimoji="1" lang="ja-JP" altLang="en-US" dirty="0"/>
              <a:t>浄土論</a:t>
            </a:r>
            <a:r>
              <a:rPr kumimoji="1" lang="en-US" altLang="ja-JP" dirty="0"/>
              <a:t>』</a:t>
            </a:r>
            <a:r>
              <a:rPr kumimoji="1" lang="ja-JP" altLang="en-US" dirty="0"/>
              <a:t>を、曇鸞大師が読まれた。</a:t>
            </a:r>
            <a:endParaRPr kumimoji="1" lang="en-US" altLang="ja-JP" dirty="0"/>
          </a:p>
          <a:p>
            <a:r>
              <a:rPr kumimoji="1" lang="ja-JP" altLang="en-US" dirty="0"/>
              <a:t>・きわめて深い内容を持っているため、容易にはその本当の意味をつかむことができない書であるが、曇鸞大師は、</a:t>
            </a:r>
            <a:r>
              <a:rPr kumimoji="1" lang="en-US" altLang="ja-JP" dirty="0"/>
              <a:t>『</a:t>
            </a:r>
            <a:r>
              <a:rPr kumimoji="1" lang="ja-JP" altLang="en-US" dirty="0"/>
              <a:t>浄土論</a:t>
            </a:r>
            <a:r>
              <a:rPr kumimoji="1" lang="en-US" altLang="ja-JP" dirty="0"/>
              <a:t>』</a:t>
            </a:r>
            <a:r>
              <a:rPr kumimoji="1" lang="ja-JP" altLang="en-US" dirty="0"/>
              <a:t>の要は阿弥陀仏の本願のはたらき、本願力、他力であるということを見抜かれた。</a:t>
            </a:r>
            <a:endParaRPr kumimoji="1" lang="en-US" altLang="ja-JP" dirty="0"/>
          </a:p>
          <a:p>
            <a:r>
              <a:rPr kumimoji="1" lang="ja-JP" altLang="en-US" dirty="0"/>
              <a:t>・これは、曇鸞大師でなければ見抜けなかったことである。</a:t>
            </a:r>
            <a:endParaRPr kumimoji="1" lang="en-US" altLang="ja-JP" dirty="0"/>
          </a:p>
          <a:p>
            <a:r>
              <a:rPr kumimoji="1" lang="ja-JP" altLang="en-US" dirty="0"/>
              <a:t>・その内容を詳しく詳しくあらわしてくださったのが、</a:t>
            </a:r>
            <a:r>
              <a:rPr kumimoji="1" lang="en-US" altLang="ja-JP" dirty="0"/>
              <a:t>『</a:t>
            </a:r>
            <a:r>
              <a:rPr kumimoji="1" lang="ja-JP" altLang="en-US" dirty="0"/>
              <a:t>論註</a:t>
            </a:r>
            <a:r>
              <a:rPr kumimoji="1" lang="en-US" altLang="ja-JP" dirty="0"/>
              <a:t>』</a:t>
            </a:r>
            <a:r>
              <a:rPr kumimoji="1" lang="ja-JP" altLang="en-US" dirty="0"/>
              <a:t>という書物である。</a:t>
            </a:r>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86</a:t>
            </a:fld>
            <a:endParaRPr lang="ja-JP" altLang="en-US" dirty="0"/>
          </a:p>
        </p:txBody>
      </p:sp>
    </p:spTree>
    <p:extLst>
      <p:ext uri="{BB962C8B-B14F-4D97-AF65-F5344CB8AC3E}">
        <p14:creationId xmlns:p14="http://schemas.microsoft.com/office/powerpoint/2010/main" val="28838753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pPr defTabSz="921532">
              <a:defRPr/>
            </a:pPr>
            <a:endParaRPr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87</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・語句の説明。</a:t>
            </a:r>
            <a:endParaRPr kumimoji="1" lang="en-US" altLang="ja-JP" dirty="0"/>
          </a:p>
          <a:p>
            <a:r>
              <a:rPr kumimoji="1" lang="ja-JP" altLang="en-US" dirty="0"/>
              <a:t>・私たちは、阿弥陀仏の願いの力によって、往生して仏に成るという果をいただくということを、曇鸞大師は明らかにしてくださった。</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88</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89</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・他力、これが曇鸞大師の発揮、独自のお示しである。</a:t>
            </a:r>
            <a:endParaRPr kumimoji="1" lang="en-US" altLang="ja-JP" dirty="0"/>
          </a:p>
          <a:p>
            <a:r>
              <a:rPr kumimoji="1" lang="ja-JP" altLang="en-US" dirty="0"/>
              <a:t>・他力というのは、阿弥陀さまの救済のはたらき阿弥陀仏が完成された衆生救済のはたらき、私たちを必ず救ってくださるはたらきという、たいへん深いお心のある言葉。</a:t>
            </a:r>
            <a:endParaRPr kumimoji="1" lang="en-US" altLang="ja-JP" dirty="0"/>
          </a:p>
          <a:p>
            <a:r>
              <a:rPr kumimoji="1" lang="ja-JP" altLang="en-US" dirty="0"/>
              <a:t>・他力の語によって阿弥陀仏の救済のはたらきを明らかにされた。</a:t>
            </a:r>
            <a:endParaRPr kumimoji="1" lang="en-US" altLang="ja-JP" dirty="0"/>
          </a:p>
          <a:p>
            <a:r>
              <a:rPr kumimoji="1" lang="ja-JP" altLang="en-US" dirty="0"/>
              <a:t>・次は、天親菩薩と曇鸞大師、おふたりの関係で「本願力」「他力」を見ていく。</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90</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・曇鸞大師は、「他力」という言葉を用いておられるが、示すところは、天親菩薩のところで用いたこの図式と何らかわりはない。</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522E5-F346-46A2-BC85-918BDD423913}"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2220857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・曇鸞大師は、浄土に往生していくすがたを「往相」といい、浄土に往生した者が迷いの世界に還って救済の活動をするすがたを「還相」といった。</a:t>
            </a:r>
            <a:endParaRPr kumimoji="1" lang="en-US" altLang="ja-JP" dirty="0"/>
          </a:p>
          <a:p>
            <a:r>
              <a:rPr kumimoji="1" lang="ja-JP" altLang="en-US" dirty="0"/>
              <a:t>・そして、往相も還相も、私たちの努力によって行うことでは無く、すべて、阿弥陀さまのはたらき、他力によって成立している。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522E5-F346-46A2-BC85-918BDD423913}"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4726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・今回はこの図式が何度か出てくる。これは天親菩薩と曇鸞大師の教えが一体のものであって、同じ意味のことが言葉を変えて示されているので、同じ図で表現させている。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・念仏者の後ろにぽわっと後光が出ていることで、さとりを開いたということを表現している。</a:t>
            </a:r>
            <a:endParaRPr kumimoji="1" lang="en-US" altLang="ja-JP" dirty="0"/>
          </a:p>
          <a:p>
            <a:r>
              <a:rPr kumimoji="1" lang="ja-JP" altLang="en-US" dirty="0"/>
              <a:t>・この①②③は、実はとてつもないことである。究極のさとりをひらくということである。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522E5-F346-46A2-BC85-918BDD423913}"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1701121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・往相も還相もすべて他力回向で成立することを明らかにされた、ということ。</a:t>
            </a:r>
            <a:endParaRPr kumimoji="1" lang="en-US" altLang="ja-JP" dirty="0"/>
          </a:p>
          <a:p>
            <a:r>
              <a:rPr kumimoji="1" lang="ja-JP" altLang="en-US" dirty="0"/>
              <a:t>・これが、曇鸞大師の教えの核心部分となる。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522E5-F346-46A2-BC85-918BDD423913}"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6675937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・そして、この曇鸞大師の教えの核心部分が、浄土真宗の教義体系の骨組みにもなっている。</a:t>
            </a:r>
            <a:endParaRPr kumimoji="1" lang="en-US" altLang="ja-JP" dirty="0"/>
          </a:p>
          <a:p>
            <a:r>
              <a:rPr kumimoji="1" lang="ja-JP" altLang="en-US" dirty="0"/>
              <a:t>・浄土真宗とはどんな教義なんですか？と聞かれたら、「浄土真宗とは往還回向の教えである」という答えになる。</a:t>
            </a:r>
            <a:endParaRPr kumimoji="1" lang="en-US" altLang="ja-JP"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94</a:t>
            </a:fld>
            <a:endParaRPr kumimoji="1" lang="ja-JP" altLang="en-US" dirty="0"/>
          </a:p>
        </p:txBody>
      </p:sp>
    </p:spTree>
    <p:extLst>
      <p:ext uri="{BB962C8B-B14F-4D97-AF65-F5344CB8AC3E}">
        <p14:creationId xmlns:p14="http://schemas.microsoft.com/office/powerpoint/2010/main" val="41245475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・ここからは煩悩具足の凡夫が、最高のさとりを開かせていただくことを述べる。</a:t>
            </a:r>
          </a:p>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95</a:t>
            </a:fld>
            <a:endParaRPr kumimoji="1" lang="ja-JP" altLang="en-US" dirty="0"/>
          </a:p>
        </p:txBody>
      </p:sp>
    </p:spTree>
    <p:extLst>
      <p:ext uri="{BB962C8B-B14F-4D97-AF65-F5344CB8AC3E}">
        <p14:creationId xmlns:p14="http://schemas.microsoft.com/office/powerpoint/2010/main" val="1498237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96</a:t>
            </a:fld>
            <a:endParaRPr kumimoji="1" lang="ja-JP" altLang="en-US" dirty="0"/>
          </a:p>
        </p:txBody>
      </p:sp>
    </p:spTree>
    <p:extLst>
      <p:ext uri="{BB962C8B-B14F-4D97-AF65-F5344CB8AC3E}">
        <p14:creationId xmlns:p14="http://schemas.microsoft.com/office/powerpoint/2010/main" val="4615395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97</a:t>
            </a:fld>
            <a:endParaRPr kumimoji="1" lang="ja-JP" altLang="en-US" dirty="0"/>
          </a:p>
        </p:txBody>
      </p:sp>
    </p:spTree>
    <p:extLst>
      <p:ext uri="{BB962C8B-B14F-4D97-AF65-F5344CB8AC3E}">
        <p14:creationId xmlns:p14="http://schemas.microsoft.com/office/powerpoint/2010/main" val="4615395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游ゴシック" panose="020B0400000000000000" pitchFamily="50" charset="-128"/>
              </a:rPr>
              <a:t>・語句の説明。</a:t>
            </a:r>
            <a:endParaRPr lang="en-US" altLang="ja-JP" dirty="0">
              <a:ea typeface="游ゴシック" panose="020B0400000000000000" pitchFamily="50" charset="-128"/>
            </a:endParaRPr>
          </a:p>
          <a:p>
            <a:endParaRPr lang="en-US" altLang="ja-JP"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98</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・ここでは、他力回向の信心を因として、私たちはいまここで、正定聚の位に定まらせていただくのだ、ということが述べられている。これが「現生正定聚」である。</a:t>
            </a:r>
            <a:endParaRPr kumimoji="1" lang="en-US" altLang="ja-JP" dirty="0"/>
          </a:p>
          <a:p>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99</a:t>
            </a:fld>
            <a:endParaRPr lang="ja-JP" altLang="en-US" dirty="0"/>
          </a:p>
        </p:txBody>
      </p:sp>
    </p:spTree>
    <p:extLst>
      <p:ext uri="{BB962C8B-B14F-4D97-AF65-F5344CB8AC3E}">
        <p14:creationId xmlns:p14="http://schemas.microsoft.com/office/powerpoint/2010/main" val="26734432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・「正定之因唯信心」の「唯」というのは一文字だが、非常に大きな意味がある。</a:t>
            </a:r>
            <a:endParaRPr kumimoji="1" lang="en-US" altLang="ja-JP" dirty="0"/>
          </a:p>
          <a:p>
            <a:r>
              <a:rPr kumimoji="1" lang="ja-JP" altLang="en-US" dirty="0"/>
              <a:t>・信心以外のことは一切関わらないということ。</a:t>
            </a:r>
            <a:endParaRPr kumimoji="1" lang="en-US" altLang="ja-JP" dirty="0"/>
          </a:p>
          <a:p>
            <a:r>
              <a:rPr kumimoji="1" lang="ja-JP" altLang="en-US" dirty="0"/>
              <a:t>・人格、努力、亡くなり方、また念仏の称え方、称える回数というのも、関わりがない。</a:t>
            </a:r>
            <a:endParaRPr kumimoji="1" lang="en-US" altLang="ja-JP" dirty="0"/>
          </a:p>
          <a:p>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8" cy="496967"/>
          </a:xfrm>
          <a:prstGeom prst="rect">
            <a:avLst/>
          </a:prstGeom>
        </p:spPr>
        <p:txBody>
          <a:bodyPr/>
          <a:lstStyle/>
          <a:p>
            <a:fld id="{65FFDD6E-BD08-4936-9BD9-3819A70769CF}" type="slidenum">
              <a:rPr lang="ja-JP" altLang="en-US" smtClean="0"/>
              <a:pPr/>
              <a:t>100</a:t>
            </a:fld>
            <a:endParaRPr lang="ja-JP" altLang="en-US" dirty="0"/>
          </a:p>
        </p:txBody>
      </p:sp>
    </p:spTree>
    <p:extLst>
      <p:ext uri="{BB962C8B-B14F-4D97-AF65-F5344CB8AC3E}">
        <p14:creationId xmlns:p14="http://schemas.microsoft.com/office/powerpoint/2010/main" val="26734432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游ゴシック" panose="020B0400000000000000" pitchFamily="50" charset="-128"/>
              </a:rPr>
              <a:t>・語句の説明。</a:t>
            </a:r>
            <a:endParaRPr lang="en-US" altLang="ja-JP" dirty="0">
              <a:ea typeface="游ゴシック" panose="020B0400000000000000" pitchFamily="50" charset="-128"/>
            </a:endParaRPr>
          </a:p>
          <a:p>
            <a:endParaRPr lang="en-US" altLang="ja-JP"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101</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游ゴシック" panose="020B0400000000000000" pitchFamily="50" charset="-128"/>
              </a:rPr>
              <a:t>・生死即涅槃についての説明。</a:t>
            </a:r>
            <a:endParaRPr lang="en-US" altLang="ja-JP" dirty="0">
              <a:ea typeface="游ゴシック" panose="020B0400000000000000" pitchFamily="50" charset="-128"/>
            </a:endParaRPr>
          </a:p>
          <a:p>
            <a:endParaRPr lang="en-US" altLang="ja-JP"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A3C522E5-F346-46A2-BC85-918BDD423913}" type="slidenum">
              <a:rPr kumimoji="1" lang="ja-JP" altLang="en-US" smtClean="0"/>
              <a:t>102</a:t>
            </a:fld>
            <a:endParaRPr kumimoji="1" lang="ja-JP" altLang="en-US" dirty="0"/>
          </a:p>
        </p:txBody>
      </p:sp>
    </p:spTree>
    <p:extLst>
      <p:ext uri="{BB962C8B-B14F-4D97-AF65-F5344CB8AC3E}">
        <p14:creationId xmlns:p14="http://schemas.microsoft.com/office/powerpoint/2010/main" val="314319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86144CF-66A3-46E3-AEE4-4A0E85E3E264}"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8342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2271910-F84D-4D45-A7B4-81E84F9A491E}"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4525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7AC06B-9CC4-4B64-8718-0D20B70AECBA}"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74201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13" name="日付プレースホルダー 12"/>
          <p:cNvSpPr>
            <a:spLocks noGrp="1"/>
          </p:cNvSpPr>
          <p:nvPr>
            <p:ph type="dt" sz="half" idx="10"/>
          </p:nvPr>
        </p:nvSpPr>
        <p:spPr/>
        <p:txBody>
          <a:bodyPr/>
          <a:lstStyle/>
          <a:p>
            <a:fld id="{69885DD6-2692-4BED-8A9A-F461B2B2F50B}" type="datetime1">
              <a:rPr lang="ja-JP" altLang="en-US" smtClean="0"/>
              <a:t>2022/10/31</a:t>
            </a:fld>
            <a:endParaRPr lang="ja-JP" altLang="en-US" dirty="0"/>
          </a:p>
        </p:txBody>
      </p:sp>
      <p:sp>
        <p:nvSpPr>
          <p:cNvPr id="14" name="フッター プレースホルダー 13"/>
          <p:cNvSpPr>
            <a:spLocks noGrp="1"/>
          </p:cNvSpPr>
          <p:nvPr>
            <p:ph type="ftr" sz="quarter" idx="11"/>
          </p:nvPr>
        </p:nvSpPr>
        <p:spPr/>
        <p:txBody>
          <a:bodyPr/>
          <a:lstStyle/>
          <a:p>
            <a:endParaRPr lang="ja-JP" altLang="en-US" dirty="0"/>
          </a:p>
        </p:txBody>
      </p:sp>
    </p:spTree>
    <p:extLst>
      <p:ext uri="{BB962C8B-B14F-4D97-AF65-F5344CB8AC3E}">
        <p14:creationId xmlns:p14="http://schemas.microsoft.com/office/powerpoint/2010/main" val="154331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付きの図">
    <p:spTree>
      <p:nvGrpSpPr>
        <p:cNvPr id="1" name=""/>
        <p:cNvGrpSpPr/>
        <p:nvPr/>
      </p:nvGrpSpPr>
      <p:grpSpPr>
        <a:xfrm>
          <a:off x="0" y="0"/>
          <a:ext cx="0" cy="0"/>
          <a:chOff x="0" y="0"/>
          <a:chExt cx="0" cy="0"/>
        </a:xfrm>
      </p:grpSpPr>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D62E0F-59EF-4802-A0B5-18EF833AD7A6}" type="datetime1">
              <a:rPr kumimoji="1" lang="ja-JP" altLang="en-US" smtClean="0"/>
              <a:t>2022/10/31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8" name="タイトル 7"/>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41025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67D76E6-CE7E-42B8-A3A7-20D3F72107A3}"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63294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6BD36C-05D4-4275-A22B-EC16CFFDA68B}"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40771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844ACFE-8CE6-4D7D-BC94-4191FF430DF0}"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561404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BB24167-C613-495E-9F34-B17CD38A5474}" type="datetime1">
              <a:rPr kumimoji="1" lang="ja-JP" altLang="en-US" smtClean="0"/>
              <a:t>2022/10/31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727310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8A0802C-CE75-4DCD-A922-BD6867756873}" type="datetime1">
              <a:rPr kumimoji="1" lang="ja-JP" altLang="en-US" smtClean="0"/>
              <a:t>2022/10/31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58327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0738D69-BDCE-4826-B8AB-BCCE0518C875}" type="datetime1">
              <a:rPr kumimoji="1" lang="ja-JP" altLang="en-US" smtClean="0"/>
              <a:t>2022/10/31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88723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E364236-A92F-4F8C-8CDA-27D59508DD95}"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9550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1E5350-65E7-4E46-B36A-2DBCE5B67D81}" type="datetime1">
              <a:rPr kumimoji="1" lang="ja-JP" altLang="en-US" smtClean="0"/>
              <a:t>2022/10/31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272079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C90CF9-F1D3-4258-82BC-A71DAFBF486A}" type="datetime1">
              <a:rPr kumimoji="1" lang="ja-JP" altLang="en-US" smtClean="0"/>
              <a:t>2022/10/31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799838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1E5EE6-61AF-4368-BA52-F1AA7F9950A9}" type="datetime1">
              <a:rPr kumimoji="1" lang="ja-JP" altLang="en-US" smtClean="0"/>
              <a:t>2022/10/31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598279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FDCE76-1374-4CC6-B85B-8DFD3CC53CDD}"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60981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F43C03-2C5C-4A11-B647-C4DA678A8501}"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795645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BC2EBC-6D57-4CEE-835F-567390725A52}"/>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C57CE79-FAFA-4596-ACCD-C308F566F5A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3E2C37E-01B1-4FBA-8979-572DE20BDC77}"/>
              </a:ext>
            </a:extLst>
          </p:cNvPr>
          <p:cNvSpPr>
            <a:spLocks noGrp="1"/>
          </p:cNvSpPr>
          <p:nvPr>
            <p:ph type="dt" sz="half" idx="10"/>
          </p:nvPr>
        </p:nvSpPr>
        <p:spPr/>
        <p:txBody>
          <a:bodyPr/>
          <a:lstStyle/>
          <a:p>
            <a:fld id="{BAA7D136-ECF0-45F8-AE60-B651D431AAB7}"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7A55D29E-27BC-4E15-BEC8-19AE3FAEA9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001D73-C8B4-4682-924B-43D05F4ABF79}"/>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744135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E779C-F429-46FB-A5D1-7D54327488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9AEA88-A1F4-4C44-8619-15BEA7D7F8C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25ADFF-F6D8-4D49-BF44-B6ECB39292CE}"/>
              </a:ext>
            </a:extLst>
          </p:cNvPr>
          <p:cNvSpPr>
            <a:spLocks noGrp="1"/>
          </p:cNvSpPr>
          <p:nvPr>
            <p:ph type="dt" sz="half" idx="10"/>
          </p:nvPr>
        </p:nvSpPr>
        <p:spPr/>
        <p:txBody>
          <a:bodyPr/>
          <a:lstStyle/>
          <a:p>
            <a:fld id="{64590D22-1AF5-4E15-B6AB-DF35D7527F49}"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5A089ECA-DC4F-4B0C-B356-E4EFF1055E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6990A2-FED9-4C51-88A6-E773C108FA76}"/>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150896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797B2-3AEC-4FF5-8420-97779237C42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E45D49-BD3F-4C43-972D-71A36B3580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8F4C6EF-7830-4F09-8CD2-6E537E7E3264}"/>
              </a:ext>
            </a:extLst>
          </p:cNvPr>
          <p:cNvSpPr>
            <a:spLocks noGrp="1"/>
          </p:cNvSpPr>
          <p:nvPr>
            <p:ph type="dt" sz="half" idx="10"/>
          </p:nvPr>
        </p:nvSpPr>
        <p:spPr/>
        <p:txBody>
          <a:bodyPr/>
          <a:lstStyle/>
          <a:p>
            <a:fld id="{730B416F-E82C-43E7-AA76-D3FB493E051C}"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6B8B3301-5049-4400-B912-9D31B3B749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DF515A-CE4E-4974-B0E7-E67EE78E7A50}"/>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629001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FE296-F188-4122-8488-9F6F918ECD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4D9479-6B97-48DD-BFBD-5213F0E3B935}"/>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8480288-5AFE-419C-90F1-E248DA64DDE7}"/>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A0C1593-0632-42EC-AEEB-C3CBA37594C5}"/>
              </a:ext>
            </a:extLst>
          </p:cNvPr>
          <p:cNvSpPr>
            <a:spLocks noGrp="1"/>
          </p:cNvSpPr>
          <p:nvPr>
            <p:ph type="dt" sz="half" idx="10"/>
          </p:nvPr>
        </p:nvSpPr>
        <p:spPr/>
        <p:txBody>
          <a:bodyPr/>
          <a:lstStyle/>
          <a:p>
            <a:fld id="{4DF9DAD9-0ABE-4486-82CD-A76B2BB91477}" type="datetime1">
              <a:rPr kumimoji="1" lang="ja-JP" altLang="en-US" smtClean="0"/>
              <a:t>2022/10/31</a:t>
            </a:fld>
            <a:endParaRPr kumimoji="1" lang="ja-JP" altLang="en-US"/>
          </a:p>
        </p:txBody>
      </p:sp>
      <p:sp>
        <p:nvSpPr>
          <p:cNvPr id="6" name="フッター プレースホルダー 5">
            <a:extLst>
              <a:ext uri="{FF2B5EF4-FFF2-40B4-BE49-F238E27FC236}">
                <a16:creationId xmlns:a16="http://schemas.microsoft.com/office/drawing/2014/main" id="{32059E89-AA58-409B-8121-68A891BBD8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D1EE85-7A7D-41BB-ACBE-BE6AEF45DB42}"/>
              </a:ext>
            </a:extLst>
          </p:cNvPr>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41917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B15DD-C3F5-4575-B97D-30C350FC207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B800EF-A6E1-420C-8CC9-5D50BB0DD93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390246D-0CEA-434E-AA88-A3497331020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A2F4D6-C811-4B6F-AAD5-DD76986F9EB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C6D4F0-3DD5-40F3-8B15-35E48854F58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EC7A5F3-D96B-4EB1-AD50-3EBB60830AF8}"/>
              </a:ext>
            </a:extLst>
          </p:cNvPr>
          <p:cNvSpPr>
            <a:spLocks noGrp="1"/>
          </p:cNvSpPr>
          <p:nvPr>
            <p:ph type="dt" sz="half" idx="10"/>
          </p:nvPr>
        </p:nvSpPr>
        <p:spPr/>
        <p:txBody>
          <a:bodyPr/>
          <a:lstStyle/>
          <a:p>
            <a:fld id="{08D5DA29-B4DE-4876-A5A4-55B426D94C5D}" type="datetime1">
              <a:rPr kumimoji="1" lang="ja-JP" altLang="en-US" smtClean="0"/>
              <a:t>2022/10/31</a:t>
            </a:fld>
            <a:endParaRPr kumimoji="1" lang="ja-JP" altLang="en-US"/>
          </a:p>
        </p:txBody>
      </p:sp>
      <p:sp>
        <p:nvSpPr>
          <p:cNvPr id="8" name="フッター プレースホルダー 7">
            <a:extLst>
              <a:ext uri="{FF2B5EF4-FFF2-40B4-BE49-F238E27FC236}">
                <a16:creationId xmlns:a16="http://schemas.microsoft.com/office/drawing/2014/main" id="{99C52362-081C-41D4-97EE-365E27218A1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B254617-F7D5-4F14-9B99-CD013EF66772}"/>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59047953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DA2716-38EB-4774-A105-3AE7C6208378}" type="datetime1">
              <a:rPr kumimoji="1" lang="ja-JP" altLang="en-US" smtClean="0"/>
              <a:t>2022/10/31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23327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CACA26-9B54-47F8-9239-9EC959B959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2E9534-3441-4F6E-AB9E-44EC0D1E808A}"/>
              </a:ext>
            </a:extLst>
          </p:cNvPr>
          <p:cNvSpPr>
            <a:spLocks noGrp="1"/>
          </p:cNvSpPr>
          <p:nvPr>
            <p:ph type="dt" sz="half" idx="10"/>
          </p:nvPr>
        </p:nvSpPr>
        <p:spPr/>
        <p:txBody>
          <a:bodyPr/>
          <a:lstStyle/>
          <a:p>
            <a:fld id="{55981E13-DA9A-4F1E-B447-9BFD6312BC73}" type="datetime1">
              <a:rPr kumimoji="1" lang="ja-JP" altLang="en-US" smtClean="0"/>
              <a:t>2022/10/31</a:t>
            </a:fld>
            <a:endParaRPr kumimoji="1" lang="ja-JP" altLang="en-US"/>
          </a:p>
        </p:txBody>
      </p:sp>
      <p:sp>
        <p:nvSpPr>
          <p:cNvPr id="4" name="フッター プレースホルダー 3">
            <a:extLst>
              <a:ext uri="{FF2B5EF4-FFF2-40B4-BE49-F238E27FC236}">
                <a16:creationId xmlns:a16="http://schemas.microsoft.com/office/drawing/2014/main" id="{D07469D9-49EF-42CB-A168-40D964B7FD1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4C6F729-B0C2-4770-B3E4-8D116E40FB51}"/>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40526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4A29C0-9824-4E8D-AF7D-7B1549B2074D}"/>
              </a:ext>
            </a:extLst>
          </p:cNvPr>
          <p:cNvSpPr>
            <a:spLocks noGrp="1"/>
          </p:cNvSpPr>
          <p:nvPr>
            <p:ph type="dt" sz="half" idx="10"/>
          </p:nvPr>
        </p:nvSpPr>
        <p:spPr/>
        <p:txBody>
          <a:bodyPr/>
          <a:lstStyle/>
          <a:p>
            <a:fld id="{03FDBF3A-35AC-4A5C-BDFB-583AF3E64535}" type="datetime1">
              <a:rPr kumimoji="1" lang="ja-JP" altLang="en-US" smtClean="0"/>
              <a:t>2022/10/31</a:t>
            </a:fld>
            <a:endParaRPr kumimoji="1" lang="ja-JP" altLang="en-US"/>
          </a:p>
        </p:txBody>
      </p:sp>
      <p:sp>
        <p:nvSpPr>
          <p:cNvPr id="3" name="フッター プレースホルダー 2">
            <a:extLst>
              <a:ext uri="{FF2B5EF4-FFF2-40B4-BE49-F238E27FC236}">
                <a16:creationId xmlns:a16="http://schemas.microsoft.com/office/drawing/2014/main" id="{81928637-13AC-495F-8EF4-B8E65D53B0E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6FFFE7D-B936-474A-9029-64353A63C7DD}"/>
              </a:ext>
            </a:extLst>
          </p:cNvPr>
          <p:cNvSpPr>
            <a:spLocks noGrp="1"/>
          </p:cNvSpPr>
          <p:nvPr>
            <p:ph type="sldNum" sz="quarter" idx="12"/>
          </p:nvPr>
        </p:nvSpPr>
        <p:spPr/>
        <p:txBody>
          <a:bodyPr/>
          <a:lstStyle/>
          <a:p>
            <a:endParaRPr kumimoji="1" lang="ja-JP" altLang="en-US" dirty="0"/>
          </a:p>
        </p:txBody>
      </p:sp>
    </p:spTree>
    <p:extLst>
      <p:ext uri="{BB962C8B-B14F-4D97-AF65-F5344CB8AC3E}">
        <p14:creationId xmlns:p14="http://schemas.microsoft.com/office/powerpoint/2010/main" val="2655284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FEAF1-1D61-4775-BF2B-2EAAE46A605F}"/>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13256A-C9E1-478F-9829-27CB0D20DF5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B4AAD3E-2562-4DBD-A087-DDB771D158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73AE64-60B0-4A35-BE02-C41BA5292645}"/>
              </a:ext>
            </a:extLst>
          </p:cNvPr>
          <p:cNvSpPr>
            <a:spLocks noGrp="1"/>
          </p:cNvSpPr>
          <p:nvPr>
            <p:ph type="dt" sz="half" idx="10"/>
          </p:nvPr>
        </p:nvSpPr>
        <p:spPr/>
        <p:txBody>
          <a:bodyPr/>
          <a:lstStyle/>
          <a:p>
            <a:fld id="{58E02376-0B77-4288-A375-4A9F9E1226A7}" type="datetime1">
              <a:rPr kumimoji="1" lang="ja-JP" altLang="en-US" smtClean="0"/>
              <a:t>2022/10/31</a:t>
            </a:fld>
            <a:endParaRPr kumimoji="1" lang="ja-JP" altLang="en-US"/>
          </a:p>
        </p:txBody>
      </p:sp>
      <p:sp>
        <p:nvSpPr>
          <p:cNvPr id="6" name="フッター プレースホルダー 5">
            <a:extLst>
              <a:ext uri="{FF2B5EF4-FFF2-40B4-BE49-F238E27FC236}">
                <a16:creationId xmlns:a16="http://schemas.microsoft.com/office/drawing/2014/main" id="{A286E915-6DBF-4802-BA0C-0CBA2F863D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68F85E-DF90-4A77-87D6-F823340C8E7A}"/>
              </a:ext>
            </a:extLst>
          </p:cNvPr>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32306143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2A2AD4-632F-4030-9773-9D9A86853BA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D67D56B-8549-4C37-AB07-5CAFEC88BA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2507035-966F-419F-A3BE-647F54CD05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91D4A2A-2796-47C8-BD0A-82F603BBD989}"/>
              </a:ext>
            </a:extLst>
          </p:cNvPr>
          <p:cNvSpPr>
            <a:spLocks noGrp="1"/>
          </p:cNvSpPr>
          <p:nvPr>
            <p:ph type="dt" sz="half" idx="10"/>
          </p:nvPr>
        </p:nvSpPr>
        <p:spPr/>
        <p:txBody>
          <a:bodyPr/>
          <a:lstStyle/>
          <a:p>
            <a:fld id="{A4AD4052-932F-4EB7-A190-FC2B3AB5C815}" type="datetime1">
              <a:rPr kumimoji="1" lang="ja-JP" altLang="en-US" smtClean="0"/>
              <a:t>2022/10/31</a:t>
            </a:fld>
            <a:endParaRPr kumimoji="1" lang="ja-JP" altLang="en-US"/>
          </a:p>
        </p:txBody>
      </p:sp>
      <p:sp>
        <p:nvSpPr>
          <p:cNvPr id="6" name="フッター プレースホルダー 5">
            <a:extLst>
              <a:ext uri="{FF2B5EF4-FFF2-40B4-BE49-F238E27FC236}">
                <a16:creationId xmlns:a16="http://schemas.microsoft.com/office/drawing/2014/main" id="{526BC1A6-3343-42BF-AE64-3FDC8F2D5A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80C458B-D638-403A-BE9B-5E164E564F9E}"/>
              </a:ext>
            </a:extLst>
          </p:cNvPr>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394671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76BDD1-F694-4A1D-A871-5FDBED08D90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47F36E-3D21-441F-96A8-F7DB60644E6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5C9D2D-5A60-4DE9-B76C-E7658C8E4AF7}"/>
              </a:ext>
            </a:extLst>
          </p:cNvPr>
          <p:cNvSpPr>
            <a:spLocks noGrp="1"/>
          </p:cNvSpPr>
          <p:nvPr>
            <p:ph type="dt" sz="half" idx="10"/>
          </p:nvPr>
        </p:nvSpPr>
        <p:spPr/>
        <p:txBody>
          <a:bodyPr/>
          <a:lstStyle/>
          <a:p>
            <a:fld id="{1897F475-F57B-4BF0-B125-7F644CDC1E90}"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2AA6702F-C868-4569-81F4-A0005531A4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2A7F20-EA55-4028-8792-5A4BEF8EB447}"/>
              </a:ext>
            </a:extLst>
          </p:cNvPr>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688668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79BE580-2215-42E1-B16F-4B263A9E50D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B7F8922-4E48-4B7A-AA09-724EF86A7AC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FE653B-281C-4F91-BD54-FCB0173639DE}"/>
              </a:ext>
            </a:extLst>
          </p:cNvPr>
          <p:cNvSpPr>
            <a:spLocks noGrp="1"/>
          </p:cNvSpPr>
          <p:nvPr>
            <p:ph type="dt" sz="half" idx="10"/>
          </p:nvPr>
        </p:nvSpPr>
        <p:spPr/>
        <p:txBody>
          <a:bodyPr/>
          <a:lstStyle/>
          <a:p>
            <a:fld id="{A4EF682E-668C-4663-925D-51D071EB9604}"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D4C72CC9-AED1-4B00-ACD5-A8EA3FC052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A22D63-3C29-48D7-8049-FE95E729ADE5}"/>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882371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44526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4725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46605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121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039A280-64F5-45FC-A8CD-4A35783D9524}" type="datetime1">
              <a:rPr kumimoji="1" lang="ja-JP" altLang="en-US" smtClean="0"/>
              <a:t>2022/10/31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05808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58581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99344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17126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06864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167147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64873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4444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5869A3C-7B33-4BE1-9E8B-109B40BE03EC}" type="datetime1">
              <a:rPr kumimoji="1" lang="ja-JP" altLang="en-US" smtClean="0"/>
              <a:t>2022/10/31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97918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673AA9E-A6E9-41B9-BAF5-C0C529F5B5BF}" type="datetime1">
              <a:rPr kumimoji="1" lang="ja-JP" altLang="en-US" smtClean="0"/>
              <a:t>2022/10/31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84987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BD8E8C-E821-4B03-9C6B-4BD665B0D6BF}" type="datetime1">
              <a:rPr kumimoji="1" lang="ja-JP" altLang="en-US" smtClean="0"/>
              <a:t>2022/10/31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9054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D8DD087-1690-4DB1-BD66-22909A9F89B0}" type="datetime1">
              <a:rPr kumimoji="1" lang="ja-JP" altLang="en-US" smtClean="0"/>
              <a:t>2022/10/31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2013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C09429C-0681-4FC0-A57C-ADEC741EE0FC}" type="datetime1">
              <a:rPr kumimoji="1" lang="ja-JP" altLang="en-US" smtClean="0"/>
              <a:t>2022/10/31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9529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C6D36784-1DC7-4077-9950-B8AF247A39A5}" type="datetime1">
              <a:rPr lang="ja-JP" altLang="en-US" smtClean="0"/>
              <a:pPr/>
              <a:t>2022/10/31</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99462310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3991" r:id="rId12"/>
    <p:sldLayoutId id="214748399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D436C322-6BFE-4751-91D8-6A466EE7A4AB}" type="datetime1">
              <a:rPr lang="ja-JP" altLang="en-US" smtClean="0"/>
              <a:pPr/>
              <a:t>2022/10/31</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05039199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algn="ctr" defTabSz="914400" rtl="0" eaLnBrk="1" latinLnBrk="0" hangingPunct="1">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6F778FD-4E45-48D2-9B17-74DA3CB0B0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B83697-F9C9-40DF-9BF5-BCBF6A16CD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17A693-6C5C-4ED7-A535-17C1175282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F04946-F04D-486B-A38D-6C9BDEE4A400}"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1E9E82C3-B46E-47E3-8412-5F25A618A6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F7AA488-760F-4301-BBAD-381CF2485E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56942625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A131-92E9-4F51-8E7C-B99553BFB233}" type="datetimeFigureOut">
              <a:rPr lang="ja-JP" altLang="en-US" smtClean="0">
                <a:solidFill>
                  <a:prstClr val="black">
                    <a:tint val="75000"/>
                  </a:prstClr>
                </a:solidFill>
              </a:rPr>
              <a:pPr/>
              <a:t>2022/10/31</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7071806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2.png"/></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8.png"/></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8.png"/></Relationships>
</file>

<file path=ppt/slides/_rels/slide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83000">
              <a:schemeClr val="bg1"/>
            </a:gs>
            <a:gs pos="92000">
              <a:schemeClr val="bg1"/>
            </a:gs>
            <a:gs pos="100000">
              <a:srgbClr val="00B0F0"/>
            </a:gs>
          </a:gsLst>
          <a:lin ang="5400000" scaled="1"/>
        </a:gradFill>
        <a:effectLst/>
      </p:bgPr>
    </p:bg>
    <p:spTree>
      <p:nvGrpSpPr>
        <p:cNvPr id="1" name=""/>
        <p:cNvGrpSpPr/>
        <p:nvPr/>
      </p:nvGrpSpPr>
      <p:grpSpPr>
        <a:xfrm>
          <a:off x="0" y="0"/>
          <a:ext cx="0" cy="0"/>
          <a:chOff x="0" y="0"/>
          <a:chExt cx="0" cy="0"/>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00382"/>
            <a:ext cx="2871770" cy="2830193"/>
          </a:xfrm>
          <a:prstGeom prst="rect">
            <a:avLst/>
          </a:prstGeom>
          <a:effectLst>
            <a:glow rad="635000">
              <a:schemeClr val="bg1"/>
            </a:glow>
          </a:effectLst>
        </p:spPr>
      </p:pic>
      <p:sp>
        <p:nvSpPr>
          <p:cNvPr id="2" name="タイトル 1"/>
          <p:cNvSpPr>
            <a:spLocks noGrp="1"/>
          </p:cNvSpPr>
          <p:nvPr>
            <p:ph type="ctrTitle"/>
          </p:nvPr>
        </p:nvSpPr>
        <p:spPr>
          <a:xfrm>
            <a:off x="1893710" y="1083025"/>
            <a:ext cx="4536504" cy="1296144"/>
          </a:xfrm>
          <a:noFill/>
          <a:ln>
            <a:noFill/>
          </a:ln>
        </p:spPr>
        <p:txBody>
          <a:bodyPr>
            <a:noAutofit/>
          </a:bodyPr>
          <a:lstStyle/>
          <a:p>
            <a:pPr algn="l"/>
            <a:r>
              <a:rPr lang="ja-JP" altLang="en-US" sz="6000" b="1" dirty="0">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43030" y="458656"/>
            <a:ext cx="1345151" cy="1938992"/>
          </a:xfrm>
          <a:prstGeom prst="rect">
            <a:avLst/>
          </a:prstGeom>
          <a:noFill/>
          <a:effectLst>
            <a:glow rad="2286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cs typeface="+mn-cs"/>
              </a:rPr>
              <a:t>初</a:t>
            </a:r>
          </a:p>
        </p:txBody>
      </p:sp>
      <p:sp>
        <p:nvSpPr>
          <p:cNvPr id="7" name="テキスト ボックス 6"/>
          <p:cNvSpPr txBox="1"/>
          <p:nvPr/>
        </p:nvSpPr>
        <p:spPr>
          <a:xfrm>
            <a:off x="-252536" y="2264180"/>
            <a:ext cx="9577064" cy="1631216"/>
          </a:xfrm>
          <a:prstGeom prst="rect">
            <a:avLst/>
          </a:prstGeom>
          <a:noFill/>
          <a:effectLst>
            <a:softEdge rad="63500"/>
          </a:effectLst>
        </p:spPr>
        <p:txBody>
          <a:bodyPr wrap="square" rtlCol="0">
            <a:spAutoFit/>
          </a:bodyPr>
          <a:lstStyle/>
          <a:p>
            <a:pPr lvl="0">
              <a:defRPr/>
            </a:pPr>
            <a:r>
              <a:rPr lang="ja-JP" altLang="en-US" sz="10000" b="1">
                <a:solidFill>
                  <a:schemeClr val="bg1"/>
                </a:solidFill>
                <a:effectLst>
                  <a:glow rad="190500">
                    <a:schemeClr val="tx2">
                      <a:lumMod val="60000"/>
                      <a:lumOff val="40000"/>
                    </a:schemeClr>
                  </a:glow>
                </a:effectLst>
                <a:latin typeface="游ゴシック" panose="020B0400000000000000" pitchFamily="50" charset="-128"/>
                <a:ea typeface="游ゴシック" panose="020B0400000000000000" pitchFamily="50" charset="-128"/>
              </a:rPr>
              <a:t>「正信偈」</a:t>
            </a:r>
            <a:r>
              <a:rPr kumimoji="1" lang="ja-JP" altLang="en-US" sz="8000" b="1" i="0" u="none" strike="noStrike" kern="1200" cap="none" spc="0" normalizeH="0" baseline="0" noProof="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講座</a:t>
            </a:r>
            <a:endParaRPr kumimoji="1" lang="ja-JP" altLang="en-US" sz="8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
        <p:nvSpPr>
          <p:cNvPr id="8" name="サブタイトル 2"/>
          <p:cNvSpPr txBox="1">
            <a:spLocks/>
          </p:cNvSpPr>
          <p:nvPr/>
        </p:nvSpPr>
        <p:spPr>
          <a:xfrm>
            <a:off x="3995936" y="3878796"/>
            <a:ext cx="5148064" cy="11618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第４回</a:t>
            </a: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　七高僧の教え</a:t>
            </a: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  （天親菩薩・曇鸞大師）</a:t>
            </a: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70" y="4111184"/>
            <a:ext cx="4652532" cy="3240360"/>
          </a:xfrm>
          <a:prstGeom prst="rect">
            <a:avLst/>
          </a:prstGeom>
          <a:noFill/>
          <a:ln>
            <a:noFill/>
          </a:ln>
          <a:effectLst>
            <a:reflection blurRad="1270000" stA="40000" endPos="65000" dist="50800" dir="5400000" sy="-100000" algn="bl" rotWithShape="0"/>
            <a:softEdge rad="508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サブタイトル 2"/>
          <p:cNvSpPr>
            <a:spLocks noGrp="1"/>
          </p:cNvSpPr>
          <p:nvPr>
            <p:ph type="subTitle" idx="1"/>
          </p:nvPr>
        </p:nvSpPr>
        <p:spPr>
          <a:xfrm>
            <a:off x="4161962" y="5791271"/>
            <a:ext cx="5557904" cy="950992"/>
          </a:xfrm>
        </p:spPr>
        <p:txBody>
          <a:bodyPr>
            <a:normAutofit lnSpcReduction="10000"/>
          </a:bodyPr>
          <a:lstStyle/>
          <a:p>
            <a:pPr>
              <a:lnSpc>
                <a:spcPct val="110000"/>
              </a:lnSpc>
            </a:pPr>
            <a:r>
              <a:rPr kumimoji="1" lang="ja-JP" altLang="en-US" sz="2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●●●●年●月●日（●</a:t>
            </a:r>
            <a:r>
              <a:rPr lang="ja-JP" altLang="en-US" sz="2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a:t>
            </a:r>
            <a:endParaRPr lang="en-US" altLang="ja-JP" sz="2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pPr>
              <a:lnSpc>
                <a:spcPct val="110000"/>
              </a:lnSpc>
            </a:pPr>
            <a:r>
              <a:rPr kumimoji="1" lang="ja-JP" altLang="en-US" sz="2400" b="1" dirty="0">
                <a:solidFill>
                  <a:schemeClr val="tx1"/>
                </a:solidFill>
                <a:effectLst>
                  <a:glow rad="228600">
                    <a:schemeClr val="bg1"/>
                  </a:glow>
                </a:effectLst>
                <a:ea typeface="游ゴシック" panose="020B0400000000000000" pitchFamily="50" charset="-128"/>
              </a:rPr>
              <a:t>●●寺　●●●●</a:t>
            </a:r>
            <a:endParaRPr kumimoji="1" lang="en-US" altLang="ja-JP" sz="2400" b="1" dirty="0">
              <a:solidFill>
                <a:schemeClr val="tx1"/>
              </a:solidFill>
              <a:effectLst>
                <a:glow rad="228600">
                  <a:schemeClr val="bg1"/>
                </a:glow>
              </a:effectLst>
              <a:ea typeface="游ゴシック" panose="020B0400000000000000" pitchFamily="50" charset="-128"/>
            </a:endParaRPr>
          </a:p>
          <a:p>
            <a:pPr>
              <a:lnSpc>
                <a:spcPct val="150000"/>
              </a:lnSpc>
            </a:pPr>
            <a:endParaRPr kumimoji="1" lang="ja-JP" altLang="en-US" sz="2000" b="1" dirty="0">
              <a:solidFill>
                <a:schemeClr val="tx1"/>
              </a:solidFill>
              <a:effectLst>
                <a:glow rad="228600">
                  <a:schemeClr val="bg1"/>
                </a:glow>
              </a:effectLst>
              <a:ea typeface="游ゴシック" panose="020B0400000000000000" pitchFamily="50" charset="-128"/>
            </a:endParaRPr>
          </a:p>
        </p:txBody>
      </p:sp>
    </p:spTree>
    <p:extLst>
      <p:ext uri="{BB962C8B-B14F-4D97-AF65-F5344CB8AC3E}">
        <p14:creationId xmlns:p14="http://schemas.microsoft.com/office/powerpoint/2010/main" val="386761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a:spLocks noChangeAspect="1"/>
          </p:cNvSpPr>
          <p:nvPr/>
        </p:nvSpPr>
        <p:spPr>
          <a:xfrm>
            <a:off x="145186" y="388777"/>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左カーブ矢印 15"/>
          <p:cNvSpPr/>
          <p:nvPr/>
        </p:nvSpPr>
        <p:spPr>
          <a:xfrm rot="17381976">
            <a:off x="4393362" y="-2223647"/>
            <a:ext cx="1579318" cy="7196512"/>
          </a:xfrm>
          <a:prstGeom prst="curvedLeftArrow">
            <a:avLst>
              <a:gd name="adj1" fmla="val 32928"/>
              <a:gd name="adj2" fmla="val 75700"/>
              <a:gd name="adj3" fmla="val 25000"/>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左カーブ矢印 14"/>
          <p:cNvSpPr/>
          <p:nvPr/>
        </p:nvSpPr>
        <p:spPr>
          <a:xfrm rot="7389743">
            <a:off x="3121051" y="896160"/>
            <a:ext cx="1452763" cy="7957574"/>
          </a:xfrm>
          <a:prstGeom prst="curvedLeftArrow">
            <a:avLst>
              <a:gd name="adj1" fmla="val 32928"/>
              <a:gd name="adj2" fmla="val 75700"/>
              <a:gd name="adj3" fmla="val 25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p:cNvSpPr txBox="1"/>
          <p:nvPr/>
        </p:nvSpPr>
        <p:spPr>
          <a:xfrm>
            <a:off x="0" y="53625"/>
            <a:ext cx="3761910" cy="8349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②命終と同時に</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p:cNvSpPr txBox="1"/>
          <p:nvPr/>
        </p:nvSpPr>
        <p:spPr>
          <a:xfrm>
            <a:off x="309113" y="2328717"/>
            <a:ext cx="2375666" cy="409342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浄土に</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往生し</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さとりをひらいて</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仏と成り</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p:cNvSpPr txBox="1"/>
          <p:nvPr/>
        </p:nvSpPr>
        <p:spPr>
          <a:xfrm>
            <a:off x="3677208" y="0"/>
            <a:ext cx="4309951" cy="32932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rPr>
              <a:t>③再びこの世に</a:t>
            </a:r>
            <a:endParaRPr kumimoji="1" lang="en-US" altLang="ja-JP"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rPr>
              <a:t>還り来て</a:t>
            </a:r>
            <a:endParaRPr kumimoji="1" lang="en-US" altLang="ja-JP"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rPr>
              <a:t>人々を自在に救う</a:t>
            </a:r>
            <a:endParaRPr kumimoji="1" lang="en-US" altLang="ja-JP"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rPr>
              <a:t>ことができる。</a:t>
            </a:r>
            <a:endParaRPr kumimoji="1" lang="en-US" altLang="ja-JP"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endParaRPr>
          </a:p>
        </p:txBody>
      </p:sp>
      <p:sp>
        <p:nvSpPr>
          <p:cNvPr id="17" name="テキスト ボックス 16"/>
          <p:cNvSpPr txBox="1"/>
          <p:nvPr/>
        </p:nvSpPr>
        <p:spPr>
          <a:xfrm>
            <a:off x="2732218" y="3250503"/>
            <a:ext cx="3825425" cy="1094852"/>
          </a:xfrm>
          <a:prstGeom prst="rect">
            <a:avLst/>
          </a:prstGeom>
          <a:solidFill>
            <a:schemeClr val="bg1">
              <a:alpha val="80000"/>
            </a:schemeClr>
          </a:solidFill>
          <a:ln w="38100">
            <a:solidFill>
              <a:schemeClr val="tx1"/>
            </a:solidFill>
          </a:ln>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その根源は</a:t>
            </a:r>
            <a:endParaRPr kumimoji="1" lang="en-US" altLang="ja-JP"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b="57211"/>
          <a:stretch/>
        </p:blipFill>
        <p:spPr>
          <a:xfrm>
            <a:off x="7225414" y="4993085"/>
            <a:ext cx="920498" cy="1661559"/>
          </a:xfrm>
          <a:prstGeom prst="rect">
            <a:avLst/>
          </a:prstGeom>
        </p:spPr>
      </p:pic>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b="57211"/>
          <a:stretch/>
        </p:blipFill>
        <p:spPr>
          <a:xfrm>
            <a:off x="1056328" y="693144"/>
            <a:ext cx="920498" cy="1661559"/>
          </a:xfrm>
          <a:prstGeom prst="rect">
            <a:avLst/>
          </a:prstGeom>
        </p:spPr>
      </p:pic>
      <p:grpSp>
        <p:nvGrpSpPr>
          <p:cNvPr id="14" name="グループ化 13"/>
          <p:cNvGrpSpPr/>
          <p:nvPr/>
        </p:nvGrpSpPr>
        <p:grpSpPr>
          <a:xfrm>
            <a:off x="6536818" y="2811422"/>
            <a:ext cx="2607182" cy="2606664"/>
            <a:chOff x="6536818" y="2811422"/>
            <a:chExt cx="2607182" cy="2606664"/>
          </a:xfrm>
        </p:grpSpPr>
        <p:sp>
          <p:nvSpPr>
            <p:cNvPr id="9" name="円/楕円 8"/>
            <p:cNvSpPr>
              <a:spLocks noChangeAspect="1"/>
            </p:cNvSpPr>
            <p:nvPr/>
          </p:nvSpPr>
          <p:spPr>
            <a:xfrm>
              <a:off x="6536818" y="2811422"/>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b="57211"/>
            <a:stretch/>
          </p:blipFill>
          <p:spPr>
            <a:xfrm>
              <a:off x="7407855" y="2977470"/>
              <a:ext cx="920498" cy="1661559"/>
            </a:xfrm>
            <a:prstGeom prst="rect">
              <a:avLst/>
            </a:prstGeom>
          </p:spPr>
        </p:pic>
      </p:grpSp>
      <p:sp>
        <p:nvSpPr>
          <p:cNvPr id="3" name="テキスト ボックス 2"/>
          <p:cNvSpPr txBox="1"/>
          <p:nvPr/>
        </p:nvSpPr>
        <p:spPr>
          <a:xfrm>
            <a:off x="2589899" y="4365010"/>
            <a:ext cx="5773849" cy="249299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①念仏者は現生において</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往生成仏する</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身に定まり</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1772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fade">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fade">
                                      <p:cBhvr>
                                        <p:cTn id="60" dur="5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fade">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
                                            <p:txEl>
                                              <p:pRg st="1" end="1"/>
                                            </p:txEl>
                                          </p:spTgt>
                                        </p:tgtEl>
                                        <p:attrNameLst>
                                          <p:attrName>style.visibility</p:attrName>
                                        </p:attrNameLst>
                                      </p:cBhvr>
                                      <p:to>
                                        <p:strVal val="visible"/>
                                      </p:to>
                                    </p:set>
                                    <p:animEffect transition="in" filter="fade">
                                      <p:cBhvr>
                                        <p:cTn id="80" dur="500"/>
                                        <p:tgtEl>
                                          <p:spTgt spid="11">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1">
                                            <p:txEl>
                                              <p:pRg st="2" end="2"/>
                                            </p:txEl>
                                          </p:spTgt>
                                        </p:tgtEl>
                                        <p:attrNameLst>
                                          <p:attrName>style.visibility</p:attrName>
                                        </p:attrNameLst>
                                      </p:cBhvr>
                                      <p:to>
                                        <p:strVal val="visible"/>
                                      </p:to>
                                    </p:set>
                                    <p:animEffect transition="in" filter="fade">
                                      <p:cBhvr>
                                        <p:cTn id="85" dur="500"/>
                                        <p:tgtEl>
                                          <p:spTgt spid="11">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1">
                                            <p:txEl>
                                              <p:pRg st="3" end="3"/>
                                            </p:txEl>
                                          </p:spTgt>
                                        </p:tgtEl>
                                        <p:attrNameLst>
                                          <p:attrName>style.visibility</p:attrName>
                                        </p:attrNameLst>
                                      </p:cBhvr>
                                      <p:to>
                                        <p:strVal val="visible"/>
                                      </p:to>
                                    </p:set>
                                    <p:animEffect transition="in" filter="fade">
                                      <p:cBhvr>
                                        <p:cTn id="90" dur="500"/>
                                        <p:tgtEl>
                                          <p:spTgt spid="11">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7">
                                            <p:bg/>
                                          </p:spTgt>
                                        </p:tgtEl>
                                        <p:attrNameLst>
                                          <p:attrName>style.visibility</p:attrName>
                                        </p:attrNameLst>
                                      </p:cBhvr>
                                      <p:to>
                                        <p:strVal val="visible"/>
                                      </p:to>
                                    </p:set>
                                    <p:animEffect transition="in" filter="fade">
                                      <p:cBhvr>
                                        <p:cTn id="95" dur="500"/>
                                        <p:tgtEl>
                                          <p:spTgt spid="17">
                                            <p:bg/>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7">
                                            <p:txEl>
                                              <p:pRg st="0" end="0"/>
                                            </p:txEl>
                                          </p:spTgt>
                                        </p:tgtEl>
                                        <p:attrNameLst>
                                          <p:attrName>style.visibility</p:attrName>
                                        </p:attrNameLst>
                                      </p:cBhvr>
                                      <p:to>
                                        <p:strVal val="visible"/>
                                      </p:to>
                                    </p:set>
                                    <p:animEffect transition="in" filter="fade">
                                      <p:cBhvr>
                                        <p:cTn id="9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16" grpId="0" animBg="1"/>
      <p:bldP spid="15" grpId="0" animBg="1"/>
      <p:bldP spid="5" grpId="0" build="p"/>
      <p:bldP spid="7" grpId="0" uiExpand="1" build="p"/>
      <p:bldP spid="11" grpId="0" uiExpand="1" build="p"/>
      <p:bldP spid="17" grpId="0" build="p" animBg="1"/>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4" y="62980"/>
            <a:ext cx="5055111" cy="11398216"/>
          </a:xfrm>
          <a:prstGeom prst="rect">
            <a:avLst/>
          </a:prstGeom>
        </p:spPr>
      </p:pic>
      <p:sp>
        <p:nvSpPr>
          <p:cNvPr id="9" name="円/楕円 8"/>
          <p:cNvSpPr>
            <a:spLocks noChangeAspect="1"/>
          </p:cNvSpPr>
          <p:nvPr/>
        </p:nvSpPr>
        <p:spPr>
          <a:xfrm>
            <a:off x="-4158627" y="-711460"/>
            <a:ext cx="13189083" cy="13186465"/>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latin typeface="游ゴシック" panose="020B0400000000000000" pitchFamily="50" charset="-128"/>
              <a:ea typeface="游ゴシック" panose="020B0400000000000000" pitchFamily="50" charset="-128"/>
            </a:endParaRPr>
          </a:p>
        </p:txBody>
      </p:sp>
      <p:sp>
        <p:nvSpPr>
          <p:cNvPr id="20" name="下矢印 19"/>
          <p:cNvSpPr/>
          <p:nvPr/>
        </p:nvSpPr>
        <p:spPr>
          <a:xfrm rot="18400473">
            <a:off x="5390883" y="1855540"/>
            <a:ext cx="1456681" cy="4681290"/>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800" b="1" dirty="0">
                <a:solidFill>
                  <a:srgbClr val="FF0000"/>
                </a:solidFill>
                <a:latin typeface="游ゴシック" panose="020B0400000000000000" pitchFamily="50" charset="-128"/>
                <a:ea typeface="游ゴシック" panose="020B0400000000000000" pitchFamily="50" charset="-128"/>
              </a:rPr>
              <a:t>　回 向</a:t>
            </a:r>
          </a:p>
        </p:txBody>
      </p:sp>
      <p:sp>
        <p:nvSpPr>
          <p:cNvPr id="13" name="テキスト ボックス 12"/>
          <p:cNvSpPr txBox="1"/>
          <p:nvPr/>
        </p:nvSpPr>
        <p:spPr>
          <a:xfrm>
            <a:off x="2591780" y="188640"/>
            <a:ext cx="4320480" cy="923330"/>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本願力＝</a:t>
            </a:r>
            <a:r>
              <a:rPr lang="ja-JP" altLang="en-US" sz="5400" b="1" spc="-100" dirty="0">
                <a:latin typeface="ヒラギノ明朝 ProN W6" pitchFamily="18" charset="-128"/>
                <a:ea typeface="游ゴシック" panose="020B0400000000000000" pitchFamily="50" charset="-128"/>
              </a:rPr>
              <a:t>他力</a:t>
            </a:r>
            <a:r>
              <a:rPr lang="ja-JP" altLang="en-US" sz="4400" b="1" spc="-100" dirty="0">
                <a:latin typeface="ヒラギノ明朝 ProN W6" pitchFamily="18" charset="-128"/>
                <a:ea typeface="游ゴシック" panose="020B0400000000000000" pitchFamily="50" charset="-128"/>
              </a:rPr>
              <a:t>＝</a:t>
            </a:r>
            <a:endParaRPr lang="en-US" altLang="ja-JP" sz="4400" b="1" spc="-100" dirty="0">
              <a:latin typeface="ヒラギノ明朝 ProN W6" pitchFamily="18" charset="-128"/>
              <a:ea typeface="游ゴシック" panose="020B0400000000000000" pitchFamily="50" charset="-128"/>
            </a:endParaRPr>
          </a:p>
        </p:txBody>
      </p:sp>
      <p:sp>
        <p:nvSpPr>
          <p:cNvPr id="14" name="テキスト ボックス 13"/>
          <p:cNvSpPr txBox="1"/>
          <p:nvPr/>
        </p:nvSpPr>
        <p:spPr>
          <a:xfrm>
            <a:off x="2591780" y="1020505"/>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16" name="テキスト ボックス 15"/>
          <p:cNvSpPr txBox="1"/>
          <p:nvPr/>
        </p:nvSpPr>
        <p:spPr>
          <a:xfrm>
            <a:off x="2501770" y="1898830"/>
            <a:ext cx="5877146"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「必ず救う。まかせよ」</a:t>
            </a:r>
            <a:endParaRPr lang="en-US" altLang="ja-JP" sz="4000" b="1" spc="-100" dirty="0">
              <a:latin typeface="ヒラギノ明朝 ProN W6" pitchFamily="18" charset="-128"/>
              <a:ea typeface="游ゴシック" panose="020B0400000000000000" pitchFamily="50" charset="-128"/>
            </a:endParaRPr>
          </a:p>
        </p:txBody>
      </p:sp>
      <p:sp>
        <p:nvSpPr>
          <p:cNvPr id="21" name="テキスト ボックス 20"/>
          <p:cNvSpPr txBox="1"/>
          <p:nvPr/>
        </p:nvSpPr>
        <p:spPr>
          <a:xfrm>
            <a:off x="3003230" y="4318064"/>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24" name="テキスト ボックス 23"/>
          <p:cNvSpPr txBox="1"/>
          <p:nvPr/>
        </p:nvSpPr>
        <p:spPr>
          <a:xfrm>
            <a:off x="5796136" y="5762088"/>
            <a:ext cx="1746194" cy="1015663"/>
          </a:xfrm>
          <a:prstGeom prst="rect">
            <a:avLst/>
          </a:prstGeom>
          <a:solidFill>
            <a:schemeClr val="bg1"/>
          </a:solidFill>
          <a:ln w="76200">
            <a:solidFill>
              <a:schemeClr val="tx1"/>
            </a:solidFill>
          </a:ln>
        </p:spPr>
        <p:txBody>
          <a:bodyPr vert="horz" wrap="square" rtlCol="0">
            <a:spAutoFit/>
          </a:bodyPr>
          <a:lstStyle/>
          <a:p>
            <a:r>
              <a:rPr lang="ja-JP" altLang="en-US" sz="6000" b="1" spc="-100" dirty="0">
                <a:solidFill>
                  <a:srgbClr val="FF0000"/>
                </a:solidFill>
                <a:latin typeface="ヒラギノ明朝 ProN W6" pitchFamily="18" charset="-128"/>
                <a:ea typeface="游ゴシック" panose="020B0400000000000000" pitchFamily="50" charset="-128"/>
              </a:rPr>
              <a:t>信心</a:t>
            </a:r>
            <a:endParaRPr lang="en-US" altLang="ja-JP" sz="6000" b="1" spc="-100" dirty="0">
              <a:solidFill>
                <a:srgbClr val="FF0000"/>
              </a:solidFill>
              <a:latin typeface="ヒラギノ明朝 ProN W6" pitchFamily="18" charset="-128"/>
              <a:ea typeface="游ゴシック" panose="020B0400000000000000" pitchFamily="50" charset="-128"/>
            </a:endParaRPr>
          </a:p>
        </p:txBody>
      </p:sp>
      <p:sp>
        <p:nvSpPr>
          <p:cNvPr id="25" name="テキスト ボックス 24"/>
          <p:cNvSpPr txBox="1"/>
          <p:nvPr/>
        </p:nvSpPr>
        <p:spPr>
          <a:xfrm>
            <a:off x="2435915" y="5859270"/>
            <a:ext cx="3360221"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他力</a:t>
            </a:r>
            <a:r>
              <a:rPr lang="ja-JP" altLang="en-US" sz="4800" b="1" spc="-100" dirty="0">
                <a:solidFill>
                  <a:srgbClr val="FF0000"/>
                </a:solidFill>
                <a:latin typeface="ヒラギノ明朝 ProN W6" pitchFamily="18" charset="-128"/>
                <a:ea typeface="游ゴシック" panose="020B0400000000000000" pitchFamily="50" charset="-128"/>
              </a:rPr>
              <a:t>回向の</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
        <p:nvSpPr>
          <p:cNvPr id="15" name="テキスト ボックス 14"/>
          <p:cNvSpPr txBox="1"/>
          <p:nvPr/>
        </p:nvSpPr>
        <p:spPr>
          <a:xfrm>
            <a:off x="2276746" y="2528900"/>
            <a:ext cx="5457334" cy="1692771"/>
          </a:xfrm>
          <a:prstGeom prst="rect">
            <a:avLst/>
          </a:prstGeom>
          <a:solidFill>
            <a:schemeClr val="bg1"/>
          </a:solidFill>
          <a:ln w="19050">
            <a:solidFill>
              <a:schemeClr val="tx1"/>
            </a:solidFill>
          </a:ln>
        </p:spPr>
        <p:txBody>
          <a:bodyPr wrap="square" rtlCol="0" anchor="t">
            <a:spAutoFit/>
          </a:bodyPr>
          <a:lstStyle/>
          <a:p>
            <a:pPr algn="ctr">
              <a:lnSpc>
                <a:spcPct val="130000"/>
              </a:lnSpc>
            </a:pPr>
            <a:r>
              <a:rPr lang="ja-JP" altLang="en-US" sz="8000" b="1" dirty="0">
                <a:latin typeface="游ゴシック" panose="020B0400000000000000" pitchFamily="50" charset="-128"/>
                <a:ea typeface="游ゴシック" panose="020B0400000000000000" pitchFamily="50" charset="-128"/>
              </a:rPr>
              <a:t>現生正定聚</a:t>
            </a:r>
            <a:endParaRPr lang="en-US" altLang="ja-JP" sz="8000" b="1" dirty="0">
              <a:latin typeface="游ゴシック" panose="020B0400000000000000" pitchFamily="50" charset="-128"/>
              <a:ea typeface="游ゴシック" panose="020B0400000000000000" pitchFamily="50" charset="-128"/>
            </a:endParaRPr>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798172" y="5334648"/>
            <a:ext cx="920498" cy="1661559"/>
          </a:xfrm>
          <a:prstGeom prst="rect">
            <a:avLst/>
          </a:prstGeom>
        </p:spPr>
      </p:pic>
      <p:sp>
        <p:nvSpPr>
          <p:cNvPr id="26" name="テキスト ボックス 25"/>
          <p:cNvSpPr txBox="1"/>
          <p:nvPr/>
        </p:nvSpPr>
        <p:spPr>
          <a:xfrm>
            <a:off x="2661866" y="5196389"/>
            <a:ext cx="5709230"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「おまかせいたします」</a:t>
            </a:r>
            <a:endParaRPr lang="en-US" altLang="ja-JP" sz="4000" b="1" spc="-100" dirty="0">
              <a:latin typeface="ヒラギノ明朝 ProN W6" pitchFamily="18" charset="-128"/>
              <a:ea typeface="游ゴシック" panose="020B0400000000000000" pitchFamily="50" charset="-128"/>
            </a:endParaRPr>
          </a:p>
        </p:txBody>
      </p:sp>
      <p:sp>
        <p:nvSpPr>
          <p:cNvPr id="18" name="テキスト ボックス 17"/>
          <p:cNvSpPr txBox="1"/>
          <p:nvPr/>
        </p:nvSpPr>
        <p:spPr>
          <a:xfrm>
            <a:off x="2411760" y="2994716"/>
            <a:ext cx="3434486" cy="3770263"/>
          </a:xfrm>
          <a:prstGeom prst="rect">
            <a:avLst/>
          </a:prstGeom>
          <a:solidFill>
            <a:schemeClr val="bg1"/>
          </a:solidFill>
          <a:ln w="76200">
            <a:solidFill>
              <a:schemeClr val="tx1"/>
            </a:solidFill>
          </a:ln>
        </p:spPr>
        <p:txBody>
          <a:bodyPr vert="horz" wrap="square" rtlCol="0">
            <a:spAutoFit/>
          </a:bodyPr>
          <a:lstStyle/>
          <a:p>
            <a:r>
              <a:rPr lang="ja-JP" altLang="en-US" sz="23900" b="1" spc="-100" dirty="0">
                <a:solidFill>
                  <a:srgbClr val="FF0000"/>
                </a:solidFill>
                <a:latin typeface="ヒラギノ明朝 ProN W6" pitchFamily="18" charset="-128"/>
                <a:ea typeface="游ゴシック" panose="020B0400000000000000" pitchFamily="50" charset="-128"/>
              </a:rPr>
              <a:t>唯</a:t>
            </a:r>
            <a:endParaRPr lang="en-US" altLang="ja-JP" sz="23900" b="1" spc="-100" dirty="0">
              <a:solidFill>
                <a:srgbClr val="FF0000"/>
              </a:solidFill>
              <a:latin typeface="ヒラギノ明朝 ProN W6" pitchFamily="18" charset="-128"/>
              <a:ea typeface="游ゴシック" panose="020B0400000000000000" pitchFamily="50" charset="-128"/>
            </a:endParaRPr>
          </a:p>
        </p:txBody>
      </p:sp>
      <p:sp>
        <p:nvSpPr>
          <p:cNvPr id="19" name="テキスト ボックス 18"/>
          <p:cNvSpPr txBox="1"/>
          <p:nvPr/>
        </p:nvSpPr>
        <p:spPr>
          <a:xfrm>
            <a:off x="2366754" y="8620"/>
            <a:ext cx="6663701" cy="3416320"/>
          </a:xfrm>
          <a:prstGeom prst="rect">
            <a:avLst/>
          </a:prstGeom>
          <a:solidFill>
            <a:schemeClr val="bg1"/>
          </a:solidFill>
          <a:ln w="76200">
            <a:solidFill>
              <a:schemeClr val="tx1"/>
            </a:solidFill>
          </a:ln>
        </p:spPr>
        <p:txBody>
          <a:bodyPr vert="horz" wrap="square" rtlCol="0">
            <a:spAutoFit/>
          </a:bodyPr>
          <a:lstStyle/>
          <a:p>
            <a:r>
              <a:rPr lang="ja-JP" altLang="en-US" sz="7200" b="1" spc="-100" dirty="0">
                <a:latin typeface="ヒラギノ明朝 ProN W6" pitchFamily="18" charset="-128"/>
                <a:ea typeface="游ゴシック" panose="020B0400000000000000" pitchFamily="50" charset="-128"/>
              </a:rPr>
              <a:t>信心以外の</a:t>
            </a:r>
            <a:endParaRPr lang="en-US" altLang="ja-JP" sz="7200" b="1" spc="-100" dirty="0">
              <a:latin typeface="ヒラギノ明朝 ProN W6" pitchFamily="18" charset="-128"/>
              <a:ea typeface="游ゴシック" panose="020B0400000000000000" pitchFamily="50" charset="-128"/>
            </a:endParaRPr>
          </a:p>
          <a:p>
            <a:r>
              <a:rPr lang="ja-JP" altLang="en-US" sz="7200" b="1" spc="-100" dirty="0">
                <a:latin typeface="ヒラギノ明朝 ProN W6" pitchFamily="18" charset="-128"/>
                <a:ea typeface="游ゴシック" panose="020B0400000000000000" pitchFamily="50" charset="-128"/>
              </a:rPr>
              <a:t>ことは</a:t>
            </a:r>
            <a:endParaRPr lang="en-US" altLang="ja-JP" sz="7200" b="1" spc="-100" dirty="0">
              <a:latin typeface="ヒラギノ明朝 ProN W6" pitchFamily="18" charset="-128"/>
              <a:ea typeface="游ゴシック" panose="020B0400000000000000" pitchFamily="50" charset="-128"/>
            </a:endParaRPr>
          </a:p>
          <a:p>
            <a:r>
              <a:rPr lang="ja-JP" altLang="en-US" sz="7200" b="1" spc="-100" dirty="0">
                <a:latin typeface="ヒラギノ明朝 ProN W6" pitchFamily="18" charset="-128"/>
                <a:ea typeface="游ゴシック" panose="020B0400000000000000" pitchFamily="50" charset="-128"/>
              </a:rPr>
              <a:t>一切関わらない</a:t>
            </a:r>
            <a:endParaRPr lang="en-US" altLang="ja-JP" sz="7200" b="1" spc="-100" dirty="0">
              <a:latin typeface="ヒラギノ明朝 ProN W6" pitchFamily="18" charset="-128"/>
              <a:ea typeface="游ゴシック" panose="020B0400000000000000" pitchFamily="50" charset="-128"/>
            </a:endParaRPr>
          </a:p>
        </p:txBody>
      </p:sp>
      <p:sp>
        <p:nvSpPr>
          <p:cNvPr id="2" name="四角形吹き出し 1"/>
          <p:cNvSpPr/>
          <p:nvPr/>
        </p:nvSpPr>
        <p:spPr>
          <a:xfrm>
            <a:off x="139481" y="2941733"/>
            <a:ext cx="2160241" cy="3344594"/>
          </a:xfrm>
          <a:prstGeom prst="wedgeRectCallout">
            <a:avLst>
              <a:gd name="adj1" fmla="val 61128"/>
              <a:gd name="adj2" fmla="val -100135"/>
            </a:avLst>
          </a:prstGeom>
          <a:solidFill>
            <a:schemeClr val="bg1"/>
          </a:solidFill>
          <a:ln w="762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4000" b="1" dirty="0">
                <a:solidFill>
                  <a:schemeClr val="tx1"/>
                </a:solidFill>
                <a:latin typeface="游ゴシック" panose="020B0400000000000000" pitchFamily="50" charset="-128"/>
                <a:ea typeface="游ゴシック" panose="020B0400000000000000" pitchFamily="50" charset="-128"/>
              </a:rPr>
              <a:t>（例）</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・人格</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・努力</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・亡くなり方</a:t>
            </a:r>
            <a:endParaRPr lang="en-US" altLang="ja-JP" sz="4000" b="1" dirty="0">
              <a:solidFill>
                <a:schemeClr val="tx1"/>
              </a:solidFill>
              <a:latin typeface="游ゴシック" panose="020B0400000000000000" pitchFamily="50" charset="-128"/>
              <a:ea typeface="游ゴシック" panose="020B0400000000000000" pitchFamily="50" charset="-128"/>
            </a:endParaRPr>
          </a:p>
          <a:p>
            <a:endParaRPr kumimoji="1" lang="ja-JP" altLang="en-US" sz="40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9952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1" y="404664"/>
            <a:ext cx="6597733" cy="5016758"/>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惑染：煩悩（惑）によって</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けがされていること。</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生死：煩悩によって生まれ　</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変わり死に変わりを</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繰り返している、迷</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いのあり方。輪廻。</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涅槃：迷いを完全に離れた</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仏のさとり。</a:t>
            </a:r>
            <a:endParaRPr lang="en-US" altLang="ja-JP" sz="40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6957393" y="275908"/>
            <a:ext cx="1967205"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81</a:t>
            </a:r>
            <a:r>
              <a:rPr lang="ja-JP" altLang="en-US" sz="5400" b="1" dirty="0">
                <a:latin typeface="游ゴシック" panose="020B0400000000000000" pitchFamily="50" charset="-128"/>
                <a:ea typeface="游ゴシック" panose="020B0400000000000000" pitchFamily="50" charset="-128"/>
              </a:rPr>
              <a:t>惑染凡夫信心発</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82</a:t>
            </a:r>
            <a:r>
              <a:rPr lang="ja-JP" altLang="en-US" sz="5400" b="1" dirty="0">
                <a:latin typeface="游ゴシック" panose="020B0400000000000000" pitchFamily="50" charset="-128"/>
                <a:ea typeface="游ゴシック" panose="020B0400000000000000" pitchFamily="50" charset="-128"/>
              </a:rPr>
              <a:t>証知生死即涅槃</a:t>
            </a:r>
            <a:endParaRPr lang="en-US" altLang="ja-JP" sz="6600"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8020096" y="1448780"/>
            <a:ext cx="827379" cy="1440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137285" y="2843935"/>
            <a:ext cx="855095" cy="1350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7137285" y="4869160"/>
            <a:ext cx="855095" cy="1408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16505" y="404664"/>
            <a:ext cx="1287144" cy="594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179511" y="1583795"/>
            <a:ext cx="1224138"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4" name="正方形/長方形 3"/>
          <p:cNvSpPr/>
          <p:nvPr/>
        </p:nvSpPr>
        <p:spPr>
          <a:xfrm>
            <a:off x="179511" y="4059070"/>
            <a:ext cx="1224138" cy="63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1372186902"/>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500"/>
                                        <p:tgtEl>
                                          <p:spTgt spid="9">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fade">
                                      <p:cBhvr>
                                        <p:cTn id="48" dur="500"/>
                                        <p:tgtEl>
                                          <p:spTgt spid="9">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Effect transition="in" filter="fade">
                                      <p:cBhvr>
                                        <p:cTn id="53" dur="500"/>
                                        <p:tgtEl>
                                          <p:spTgt spid="9">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xEl>
                                              <p:pRg st="5" end="5"/>
                                            </p:txEl>
                                          </p:spTgt>
                                        </p:tgtEl>
                                        <p:attrNameLst>
                                          <p:attrName>style.visibility</p:attrName>
                                        </p:attrNameLst>
                                      </p:cBhvr>
                                      <p:to>
                                        <p:strVal val="visible"/>
                                      </p:to>
                                    </p:set>
                                    <p:animEffect transition="in" filter="fade">
                                      <p:cBhvr>
                                        <p:cTn id="58" dur="500"/>
                                        <p:tgtEl>
                                          <p:spTgt spid="9">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txEl>
                                              <p:pRg st="6" end="6"/>
                                            </p:txEl>
                                          </p:spTgt>
                                        </p:tgtEl>
                                        <p:attrNameLst>
                                          <p:attrName>style.visibility</p:attrName>
                                        </p:attrNameLst>
                                      </p:cBhvr>
                                      <p:to>
                                        <p:strVal val="visible"/>
                                      </p:to>
                                    </p:set>
                                    <p:animEffect transition="in" filter="fade">
                                      <p:cBhvr>
                                        <p:cTn id="68" dur="500"/>
                                        <p:tgtEl>
                                          <p:spTgt spid="9">
                                            <p:txEl>
                                              <p:pRg st="6" end="6"/>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xEl>
                                              <p:pRg st="7" end="7"/>
                                            </p:txEl>
                                          </p:spTgt>
                                        </p:tgtEl>
                                        <p:attrNameLst>
                                          <p:attrName>style.visibility</p:attrName>
                                        </p:attrNameLst>
                                      </p:cBhvr>
                                      <p:to>
                                        <p:strVal val="visible"/>
                                      </p:to>
                                    </p:set>
                                    <p:animEffect transition="in" filter="fade">
                                      <p:cBhvr>
                                        <p:cTn id="7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8" grpId="0" build="p"/>
      <p:bldP spid="6" grpId="0" animBg="1"/>
      <p:bldP spid="7" grpId="0" uiExpand="1" animBg="1"/>
      <p:bldP spid="12" grpId="0" uiExpand="1" animBg="1"/>
      <p:bldP spid="2" grpId="0" animBg="1"/>
      <p:bldP spid="3" grpId="0" animBg="1"/>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970280" y="278650"/>
            <a:ext cx="1967205"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81</a:t>
            </a:r>
            <a:r>
              <a:rPr lang="ja-JP" altLang="en-US" sz="5400" b="1" dirty="0">
                <a:latin typeface="游ゴシック" panose="020B0400000000000000" pitchFamily="50" charset="-128"/>
                <a:ea typeface="游ゴシック" panose="020B0400000000000000" pitchFamily="50" charset="-128"/>
              </a:rPr>
              <a:t>惑染凡夫信心発</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82</a:t>
            </a:r>
            <a:r>
              <a:rPr lang="ja-JP" altLang="en-US" sz="5400" b="1" dirty="0">
                <a:latin typeface="游ゴシック" panose="020B0400000000000000" pitchFamily="50" charset="-128"/>
                <a:ea typeface="游ゴシック" panose="020B0400000000000000" pitchFamily="50" charset="-128"/>
              </a:rPr>
              <a:t>証知生死即涅槃</a:t>
            </a:r>
            <a:endParaRPr lang="en-US" altLang="ja-JP" sz="6600" b="1"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567355" y="535547"/>
            <a:ext cx="5544616" cy="5632311"/>
          </a:xfrm>
          <a:prstGeom prst="rect">
            <a:avLst/>
          </a:prstGeom>
          <a:solidFill>
            <a:schemeClr val="accent1">
              <a:lumMod val="20000"/>
              <a:lumOff val="80000"/>
            </a:schemeClr>
          </a:solid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「生死」（まよい）</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「涅槃」（さとり）</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という正反対の事柄を、</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「生死即涅槃」</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と「証知」することが</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できるのは、</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solidFill>
                  <a:srgbClr val="FF0000"/>
                </a:solidFill>
                <a:latin typeface="游ゴシック" panose="020B0400000000000000" pitchFamily="50" charset="-128"/>
                <a:ea typeface="游ゴシック" panose="020B0400000000000000" pitchFamily="50" charset="-128"/>
              </a:rPr>
              <a:t>一切のとらわれがない最高のさとりを開いた仏さまだけ。</a:t>
            </a:r>
            <a:endParaRPr lang="en-US" altLang="ja-JP" sz="4000" b="1" dirty="0">
              <a:solidFill>
                <a:srgbClr val="FF0000"/>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102081" y="2849375"/>
            <a:ext cx="845294" cy="34345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35160415"/>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fade">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fade">
                                      <p:cBhvr>
                                        <p:cTn id="4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54482" y="1183248"/>
            <a:ext cx="5817717" cy="3785652"/>
          </a:xfrm>
          <a:prstGeom prst="rect">
            <a:avLst/>
          </a:prstGeom>
          <a:solidFill>
            <a:schemeClr val="accent1">
              <a:lumMod val="20000"/>
              <a:lumOff val="80000"/>
            </a:schemeClr>
          </a:solidFill>
        </p:spPr>
        <p:txBody>
          <a:bodyPr wrap="square" rtlCol="0">
            <a:spAutoFit/>
          </a:bodyPr>
          <a:lstStyle/>
          <a:p>
            <a:r>
              <a:rPr lang="ja-JP" altLang="en-US" sz="4000" b="1" dirty="0">
                <a:solidFill>
                  <a:srgbClr val="FF0000"/>
                </a:solidFill>
                <a:latin typeface="游ゴシック" panose="020B0400000000000000" pitchFamily="50" charset="-128"/>
                <a:ea typeface="游ゴシック" panose="020B0400000000000000" pitchFamily="50" charset="-128"/>
              </a:rPr>
              <a:t>惑染の凡夫</a:t>
            </a:r>
            <a:r>
              <a:rPr lang="ja-JP" altLang="en-US" sz="4000" b="1" dirty="0">
                <a:latin typeface="游ゴシック" panose="020B0400000000000000" pitchFamily="50" charset="-128"/>
                <a:ea typeface="游ゴシック" panose="020B0400000000000000" pitchFamily="50" charset="-128"/>
              </a:rPr>
              <a:t>が、</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他力回向の</a:t>
            </a:r>
            <a:r>
              <a:rPr lang="ja-JP" altLang="en-US" sz="4000" b="1" dirty="0">
                <a:solidFill>
                  <a:srgbClr val="FF0000"/>
                </a:solidFill>
                <a:latin typeface="游ゴシック" panose="020B0400000000000000" pitchFamily="50" charset="-128"/>
                <a:ea typeface="游ゴシック" panose="020B0400000000000000" pitchFamily="50" charset="-128"/>
              </a:rPr>
              <a:t>信心</a:t>
            </a:r>
            <a:r>
              <a:rPr lang="ja-JP" altLang="en-US" sz="4000" b="1" dirty="0">
                <a:latin typeface="游ゴシック" panose="020B0400000000000000" pitchFamily="50" charset="-128"/>
                <a:ea typeface="游ゴシック" panose="020B0400000000000000" pitchFamily="50" charset="-128"/>
              </a:rPr>
              <a:t>によって、</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浄土に往生したとき、</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一切のとらわれがない</a:t>
            </a:r>
            <a:r>
              <a:rPr lang="ja-JP" altLang="en-US" sz="4000" b="1" dirty="0">
                <a:solidFill>
                  <a:srgbClr val="FF0000"/>
                </a:solidFill>
                <a:latin typeface="游ゴシック" panose="020B0400000000000000" pitchFamily="50" charset="-128"/>
                <a:ea typeface="游ゴシック" panose="020B0400000000000000" pitchFamily="50" charset="-128"/>
              </a:rPr>
              <a:t>最高のさとりの仏さま</a:t>
            </a:r>
            <a:r>
              <a:rPr lang="ja-JP" altLang="en-US" sz="4000" b="1" dirty="0">
                <a:latin typeface="游ゴシック" panose="020B0400000000000000" pitchFamily="50" charset="-128"/>
                <a:ea typeface="游ゴシック" panose="020B0400000000000000" pitchFamily="50" charset="-128"/>
              </a:rPr>
              <a:t>に成らせていただく。</a:t>
            </a:r>
            <a:endParaRPr lang="en-US" altLang="ja-JP" sz="4000"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6957393" y="310798"/>
            <a:ext cx="1967205"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81</a:t>
            </a:r>
            <a:r>
              <a:rPr lang="ja-JP" altLang="en-US" sz="5400" b="1" dirty="0">
                <a:latin typeface="游ゴシック" panose="020B0400000000000000" pitchFamily="50" charset="-128"/>
                <a:ea typeface="游ゴシック" panose="020B0400000000000000" pitchFamily="50" charset="-128"/>
              </a:rPr>
              <a:t>惑染凡夫信心発</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82</a:t>
            </a:r>
            <a:r>
              <a:rPr lang="ja-JP" altLang="en-US" sz="5400" b="1" dirty="0">
                <a:latin typeface="游ゴシック" panose="020B0400000000000000" pitchFamily="50" charset="-128"/>
                <a:ea typeface="游ゴシック" panose="020B0400000000000000" pitchFamily="50" charset="-128"/>
              </a:rPr>
              <a:t>証知生死即涅槃</a:t>
            </a:r>
            <a:endParaRPr lang="en-US" altLang="ja-JP" sz="6600" b="1" dirty="0">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7095637" y="2840082"/>
            <a:ext cx="845294" cy="34345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7992380" y="1421695"/>
            <a:ext cx="859378" cy="2816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05295104"/>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0" name="角丸四角形吹き出し 9"/>
          <p:cNvSpPr/>
          <p:nvPr/>
        </p:nvSpPr>
        <p:spPr>
          <a:xfrm>
            <a:off x="2222739" y="188640"/>
            <a:ext cx="2844316" cy="3888432"/>
          </a:xfrm>
          <a:prstGeom prst="wedgeRoundRectCallout">
            <a:avLst>
              <a:gd name="adj1" fmla="val 31235"/>
              <a:gd name="adj2" fmla="val 6659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rgbClr val="FF0000"/>
                </a:solidFill>
                <a:latin typeface="游ゴシック" panose="020B0400000000000000" pitchFamily="50" charset="-128"/>
                <a:ea typeface="游ゴシック" panose="020B0400000000000000" pitchFamily="50" charset="-128"/>
              </a:rPr>
              <a:t>相手チームに</a:t>
            </a:r>
            <a:endParaRPr lang="en-US" altLang="ja-JP" sz="4000" b="1" dirty="0">
              <a:solidFill>
                <a:srgbClr val="FF0000"/>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有利な判定</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しやがって！</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12" name="角丸四角形吹き出し 11"/>
          <p:cNvSpPr/>
          <p:nvPr/>
        </p:nvSpPr>
        <p:spPr>
          <a:xfrm>
            <a:off x="161510" y="2213865"/>
            <a:ext cx="2520280" cy="3024336"/>
          </a:xfrm>
          <a:prstGeom prst="wedgeRoundRectCallout">
            <a:avLst>
              <a:gd name="adj1" fmla="val 115564"/>
              <a:gd name="adj2" fmla="val 4045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rgbClr val="FF0000"/>
                </a:solidFill>
                <a:latin typeface="游ゴシック" panose="020B0400000000000000" pitchFamily="50" charset="-128"/>
                <a:ea typeface="游ゴシック" panose="020B0400000000000000" pitchFamily="50" charset="-128"/>
              </a:rPr>
              <a:t>うち</a:t>
            </a:r>
            <a:r>
              <a:rPr lang="ja-JP" altLang="en-US" sz="4000" b="1" dirty="0">
                <a:solidFill>
                  <a:schemeClr val="tx1"/>
                </a:solidFill>
                <a:latin typeface="游ゴシック" panose="020B0400000000000000" pitchFamily="50" charset="-128"/>
                <a:ea typeface="游ゴシック" panose="020B0400000000000000" pitchFamily="50" charset="-128"/>
              </a:rPr>
              <a:t>の地元</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じゃなくて</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よかった</a:t>
            </a:r>
            <a:r>
              <a:rPr kumimoji="1" lang="en-US" altLang="ja-JP" sz="4000" b="1" dirty="0">
                <a:solidFill>
                  <a:schemeClr val="tx1"/>
                </a:solidFill>
                <a:latin typeface="游ゴシック" panose="020B0400000000000000" pitchFamily="50" charset="-128"/>
                <a:ea typeface="游ゴシック" panose="020B0400000000000000" pitchFamily="50" charset="-128"/>
              </a:rPr>
              <a:t>…</a:t>
            </a:r>
            <a:r>
              <a:rPr kumimoji="1" lang="ja-JP" altLang="en-US" sz="4000" b="1" dirty="0" err="1">
                <a:solidFill>
                  <a:schemeClr val="tx1"/>
                </a:solidFill>
                <a:latin typeface="游ゴシック" panose="020B0400000000000000" pitchFamily="50" charset="-128"/>
                <a:ea typeface="游ゴシック" panose="020B0400000000000000" pitchFamily="50" charset="-128"/>
              </a:rPr>
              <a:t>。</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13" name="角丸四角形吹き出し 12"/>
          <p:cNvSpPr/>
          <p:nvPr/>
        </p:nvSpPr>
        <p:spPr>
          <a:xfrm>
            <a:off x="5305289" y="317254"/>
            <a:ext cx="2462066" cy="3903834"/>
          </a:xfrm>
          <a:prstGeom prst="wedgeRoundRectCallout">
            <a:avLst>
              <a:gd name="adj1" fmla="val -53313"/>
              <a:gd name="adj2" fmla="val 6538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なんで</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rgbClr val="FF0000"/>
                </a:solidFill>
                <a:latin typeface="游ゴシック" panose="020B0400000000000000" pitchFamily="50" charset="-128"/>
                <a:ea typeface="游ゴシック" panose="020B0400000000000000" pitchFamily="50" charset="-128"/>
              </a:rPr>
              <a:t>僕だけ</a:t>
            </a:r>
            <a:endParaRPr lang="en-US" altLang="ja-JP" sz="4000" b="1" dirty="0">
              <a:solidFill>
                <a:srgbClr val="FF0000"/>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叱られ</a:t>
            </a:r>
            <a:r>
              <a:rPr kumimoji="1" lang="ja-JP" altLang="en-US" sz="4000" b="1" dirty="0">
                <a:solidFill>
                  <a:schemeClr val="tx1"/>
                </a:solidFill>
                <a:latin typeface="游ゴシック" panose="020B0400000000000000" pitchFamily="50" charset="-128"/>
                <a:ea typeface="游ゴシック" panose="020B0400000000000000" pitchFamily="50" charset="-128"/>
              </a:rPr>
              <a:t>るんだ！</a:t>
            </a: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b="57211"/>
          <a:stretch/>
        </p:blipFill>
        <p:spPr>
          <a:xfrm>
            <a:off x="4384791" y="5023379"/>
            <a:ext cx="920498" cy="1661559"/>
          </a:xfrm>
          <a:prstGeom prst="rect">
            <a:avLst/>
          </a:prstGeom>
        </p:spPr>
      </p:pic>
      <p:sp>
        <p:nvSpPr>
          <p:cNvPr id="15" name="テキスト ボックス 14"/>
          <p:cNvSpPr txBox="1"/>
          <p:nvPr/>
        </p:nvSpPr>
        <p:spPr>
          <a:xfrm>
            <a:off x="179512" y="5916504"/>
            <a:ext cx="8784975" cy="707886"/>
          </a:xfrm>
          <a:prstGeom prst="rect">
            <a:avLst/>
          </a:prstGeom>
          <a:solidFill>
            <a:schemeClr val="bg1"/>
          </a:solidFill>
          <a:ln w="19050">
            <a:solidFill>
              <a:schemeClr val="tx1"/>
            </a:solid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自他の区別にとらわれる惑染の凡夫</a:t>
            </a:r>
            <a:endParaRPr lang="en-US" altLang="ja-JP" sz="4000" b="1" dirty="0">
              <a:latin typeface="游ゴシック" panose="020B0400000000000000" pitchFamily="50" charset="-128"/>
              <a:ea typeface="游ゴシック" panose="020B0400000000000000" pitchFamily="50" charset="-128"/>
            </a:endParaRPr>
          </a:p>
        </p:txBody>
      </p:sp>
      <p:sp>
        <p:nvSpPr>
          <p:cNvPr id="9" name="角丸四角形吹き出し 8"/>
          <p:cNvSpPr/>
          <p:nvPr/>
        </p:nvSpPr>
        <p:spPr>
          <a:xfrm>
            <a:off x="6539011" y="2780928"/>
            <a:ext cx="2209453" cy="2880320"/>
          </a:xfrm>
          <a:prstGeom prst="wedgeRoundRectCallout">
            <a:avLst>
              <a:gd name="adj1" fmla="val -103407"/>
              <a:gd name="adj2" fmla="val 3014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rgbClr val="FF0000"/>
                </a:solidFill>
                <a:latin typeface="游ゴシック" panose="020B0400000000000000" pitchFamily="50" charset="-128"/>
                <a:ea typeface="游ゴシック" panose="020B0400000000000000" pitchFamily="50" charset="-128"/>
              </a:rPr>
              <a:t>私</a:t>
            </a:r>
            <a:r>
              <a:rPr lang="ja-JP" altLang="en-US" sz="4000" b="1" dirty="0">
                <a:solidFill>
                  <a:schemeClr val="tx1"/>
                </a:solidFill>
                <a:latin typeface="游ゴシック" panose="020B0400000000000000" pitchFamily="50" charset="-128"/>
                <a:ea typeface="游ゴシック" panose="020B0400000000000000" pitchFamily="50" charset="-128"/>
              </a:rPr>
              <a:t>のプリン</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食べたの</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誰さ！</a:t>
            </a:r>
            <a:endParaRPr kumimoji="1" lang="ja-JP" altLang="en-US" sz="40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86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build="p" animBg="1"/>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84" y="158339"/>
            <a:ext cx="5249455" cy="11836421"/>
          </a:xfrm>
          <a:prstGeom prst="rect">
            <a:avLst/>
          </a:prstGeom>
        </p:spPr>
      </p:pic>
      <p:sp>
        <p:nvSpPr>
          <p:cNvPr id="9" name="円/楕円 8"/>
          <p:cNvSpPr>
            <a:spLocks noChangeAspect="1"/>
          </p:cNvSpPr>
          <p:nvPr/>
        </p:nvSpPr>
        <p:spPr>
          <a:xfrm>
            <a:off x="-4158627" y="-711460"/>
            <a:ext cx="13189083" cy="13186465"/>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latin typeface="游ゴシック" panose="020B0400000000000000" pitchFamily="50" charset="-128"/>
              <a:ea typeface="游ゴシック" panose="020B0400000000000000" pitchFamily="50" charset="-128"/>
            </a:endParaRPr>
          </a:p>
        </p:txBody>
      </p:sp>
      <p:sp>
        <p:nvSpPr>
          <p:cNvPr id="20" name="下矢印 19"/>
          <p:cNvSpPr/>
          <p:nvPr/>
        </p:nvSpPr>
        <p:spPr>
          <a:xfrm rot="18400473">
            <a:off x="2183494" y="2701349"/>
            <a:ext cx="1456681" cy="3391760"/>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800" b="1" dirty="0">
                <a:solidFill>
                  <a:srgbClr val="FF0000"/>
                </a:solidFill>
                <a:latin typeface="游ゴシック" panose="020B0400000000000000" pitchFamily="50" charset="-128"/>
                <a:ea typeface="游ゴシック" panose="020B0400000000000000" pitchFamily="50" charset="-128"/>
              </a:rPr>
              <a:t>　回 向</a:t>
            </a:r>
          </a:p>
        </p:txBody>
      </p:sp>
      <p:sp>
        <p:nvSpPr>
          <p:cNvPr id="16" name="テキスト ボックス 15"/>
          <p:cNvSpPr txBox="1"/>
          <p:nvPr/>
        </p:nvSpPr>
        <p:spPr>
          <a:xfrm>
            <a:off x="2439566" y="1043735"/>
            <a:ext cx="5877146"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「必ず救う。まかせよ」</a:t>
            </a:r>
            <a:endParaRPr lang="en-US" altLang="ja-JP" sz="4000" b="1" spc="-100" dirty="0">
              <a:latin typeface="ヒラギノ明朝 ProN W6" pitchFamily="18" charset="-128"/>
              <a:ea typeface="游ゴシック" panose="020B0400000000000000" pitchFamily="50" charset="-128"/>
            </a:endParaRPr>
          </a:p>
        </p:txBody>
      </p:sp>
      <p:sp>
        <p:nvSpPr>
          <p:cNvPr id="24" name="テキスト ボックス 23"/>
          <p:cNvSpPr txBox="1"/>
          <p:nvPr/>
        </p:nvSpPr>
        <p:spPr>
          <a:xfrm>
            <a:off x="5378139" y="5390926"/>
            <a:ext cx="3514341" cy="1323439"/>
          </a:xfrm>
          <a:prstGeom prst="rect">
            <a:avLst/>
          </a:prstGeom>
          <a:solidFill>
            <a:schemeClr val="bg1"/>
          </a:solidFill>
          <a:ln w="38100">
            <a:noFill/>
          </a:ln>
        </p:spPr>
        <p:txBody>
          <a:bodyPr vert="horz" wrap="square" rtlCol="0">
            <a:spAutoFit/>
          </a:bodyPr>
          <a:lstStyle/>
          <a:p>
            <a:r>
              <a:rPr lang="ja-JP" altLang="en-US" sz="8000" b="1" spc="-100" dirty="0">
                <a:solidFill>
                  <a:srgbClr val="FF0000"/>
                </a:solidFill>
                <a:latin typeface="ヒラギノ明朝 ProN W6" pitchFamily="18" charset="-128"/>
                <a:ea typeface="游ゴシック" panose="020B0400000000000000" pitchFamily="50" charset="-128"/>
              </a:rPr>
              <a:t>信心発</a:t>
            </a:r>
            <a:endParaRPr lang="en-US" altLang="ja-JP" sz="8000" b="1" spc="-100" dirty="0">
              <a:solidFill>
                <a:srgbClr val="FF0000"/>
              </a:solidFill>
              <a:latin typeface="ヒラギノ明朝 ProN W6" pitchFamily="18" charset="-128"/>
              <a:ea typeface="游ゴシック" panose="020B0400000000000000" pitchFamily="50" charset="-128"/>
            </a:endParaRPr>
          </a:p>
        </p:txBody>
      </p:sp>
      <p:sp>
        <p:nvSpPr>
          <p:cNvPr id="22" name="テキスト ボックス 21"/>
          <p:cNvSpPr txBox="1"/>
          <p:nvPr/>
        </p:nvSpPr>
        <p:spPr>
          <a:xfrm>
            <a:off x="3887786" y="4512707"/>
            <a:ext cx="5709230"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「おまかせいたします」</a:t>
            </a:r>
            <a:endParaRPr lang="en-US" altLang="ja-JP" sz="4000" b="1" spc="-100" dirty="0">
              <a:latin typeface="ヒラギノ明朝 ProN W6" pitchFamily="18" charset="-128"/>
              <a:ea typeface="游ゴシック" panose="020B0400000000000000" pitchFamily="50" charset="-128"/>
            </a:endParaRPr>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4384791" y="5023379"/>
            <a:ext cx="920498" cy="1661559"/>
          </a:xfrm>
          <a:prstGeom prst="rect">
            <a:avLst/>
          </a:prstGeom>
        </p:spPr>
      </p:pic>
    </p:spTree>
    <p:extLst>
      <p:ext uri="{BB962C8B-B14F-4D97-AF65-F5344CB8AC3E}">
        <p14:creationId xmlns:p14="http://schemas.microsoft.com/office/powerpoint/2010/main" val="25184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16" grpId="0"/>
      <p:bldP spid="24" grpId="0" animBg="1"/>
      <p:bldP spid="22"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b="57211"/>
          <a:stretch/>
        </p:blipFill>
        <p:spPr>
          <a:xfrm>
            <a:off x="4384791" y="5023379"/>
            <a:ext cx="920498" cy="1661559"/>
          </a:xfrm>
          <a:prstGeom prst="rect">
            <a:avLst/>
          </a:prstGeom>
        </p:spPr>
      </p:pic>
      <p:sp>
        <p:nvSpPr>
          <p:cNvPr id="10" name="角丸四角形吹き出し 9"/>
          <p:cNvSpPr/>
          <p:nvPr/>
        </p:nvSpPr>
        <p:spPr>
          <a:xfrm>
            <a:off x="2222739" y="188640"/>
            <a:ext cx="2844316" cy="3888432"/>
          </a:xfrm>
          <a:prstGeom prst="wedgeRoundRectCallout">
            <a:avLst>
              <a:gd name="adj1" fmla="val 31235"/>
              <a:gd name="adj2" fmla="val 6659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rgbClr val="FF0000"/>
                </a:solidFill>
                <a:latin typeface="游ゴシック" panose="020B0400000000000000" pitchFamily="50" charset="-128"/>
                <a:ea typeface="游ゴシック" panose="020B0400000000000000" pitchFamily="50" charset="-128"/>
              </a:rPr>
              <a:t>相手チームに</a:t>
            </a:r>
            <a:endParaRPr lang="en-US" altLang="ja-JP" sz="4000" b="1" dirty="0">
              <a:solidFill>
                <a:srgbClr val="FF0000"/>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有利な判定</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しやがって！</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12" name="角丸四角形吹き出し 11"/>
          <p:cNvSpPr/>
          <p:nvPr/>
        </p:nvSpPr>
        <p:spPr>
          <a:xfrm>
            <a:off x="161510" y="2213865"/>
            <a:ext cx="2520280" cy="3024336"/>
          </a:xfrm>
          <a:prstGeom prst="wedgeRoundRectCallout">
            <a:avLst>
              <a:gd name="adj1" fmla="val 115564"/>
              <a:gd name="adj2" fmla="val 4045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rgbClr val="FF0000"/>
                </a:solidFill>
                <a:latin typeface="游ゴシック" panose="020B0400000000000000" pitchFamily="50" charset="-128"/>
                <a:ea typeface="游ゴシック" panose="020B0400000000000000" pitchFamily="50" charset="-128"/>
              </a:rPr>
              <a:t>うち</a:t>
            </a:r>
            <a:r>
              <a:rPr lang="ja-JP" altLang="en-US" sz="4000" b="1" dirty="0">
                <a:solidFill>
                  <a:schemeClr val="tx1"/>
                </a:solidFill>
                <a:latin typeface="游ゴシック" panose="020B0400000000000000" pitchFamily="50" charset="-128"/>
                <a:ea typeface="游ゴシック" panose="020B0400000000000000" pitchFamily="50" charset="-128"/>
              </a:rPr>
              <a:t>の地元</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じゃなくて</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よかった</a:t>
            </a:r>
            <a:r>
              <a:rPr kumimoji="1" lang="en-US" altLang="ja-JP" sz="4000" b="1" dirty="0">
                <a:solidFill>
                  <a:schemeClr val="tx1"/>
                </a:solidFill>
                <a:latin typeface="游ゴシック" panose="020B0400000000000000" pitchFamily="50" charset="-128"/>
                <a:ea typeface="游ゴシック" panose="020B0400000000000000" pitchFamily="50" charset="-128"/>
              </a:rPr>
              <a:t>…</a:t>
            </a:r>
            <a:r>
              <a:rPr kumimoji="1" lang="ja-JP" altLang="en-US" sz="4000" b="1" dirty="0" err="1">
                <a:solidFill>
                  <a:schemeClr val="tx1"/>
                </a:solidFill>
                <a:latin typeface="游ゴシック" panose="020B0400000000000000" pitchFamily="50" charset="-128"/>
                <a:ea typeface="游ゴシック" panose="020B0400000000000000" pitchFamily="50" charset="-128"/>
              </a:rPr>
              <a:t>。</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13" name="角丸四角形吹き出し 12"/>
          <p:cNvSpPr/>
          <p:nvPr/>
        </p:nvSpPr>
        <p:spPr>
          <a:xfrm>
            <a:off x="5305289" y="317254"/>
            <a:ext cx="2462066" cy="3903834"/>
          </a:xfrm>
          <a:prstGeom prst="wedgeRoundRectCallout">
            <a:avLst>
              <a:gd name="adj1" fmla="val -53313"/>
              <a:gd name="adj2" fmla="val 6538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なんで</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rgbClr val="FF0000"/>
                </a:solidFill>
                <a:latin typeface="游ゴシック" panose="020B0400000000000000" pitchFamily="50" charset="-128"/>
                <a:ea typeface="游ゴシック" panose="020B0400000000000000" pitchFamily="50" charset="-128"/>
              </a:rPr>
              <a:t>僕だけ</a:t>
            </a:r>
            <a:endParaRPr lang="en-US" altLang="ja-JP" sz="4000" b="1" dirty="0">
              <a:solidFill>
                <a:srgbClr val="FF0000"/>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叱られ</a:t>
            </a:r>
            <a:r>
              <a:rPr kumimoji="1" lang="ja-JP" altLang="en-US" sz="4000" b="1" dirty="0">
                <a:solidFill>
                  <a:schemeClr val="tx1"/>
                </a:solidFill>
                <a:latin typeface="游ゴシック" panose="020B0400000000000000" pitchFamily="50" charset="-128"/>
                <a:ea typeface="游ゴシック" panose="020B0400000000000000" pitchFamily="50" charset="-128"/>
              </a:rPr>
              <a:t>るんだ！</a:t>
            </a:r>
          </a:p>
        </p:txBody>
      </p:sp>
      <p:sp>
        <p:nvSpPr>
          <p:cNvPr id="15" name="テキスト ボックス 14"/>
          <p:cNvSpPr txBox="1"/>
          <p:nvPr/>
        </p:nvSpPr>
        <p:spPr>
          <a:xfrm>
            <a:off x="179512" y="5916504"/>
            <a:ext cx="8784975" cy="707886"/>
          </a:xfrm>
          <a:prstGeom prst="rect">
            <a:avLst/>
          </a:prstGeom>
          <a:solidFill>
            <a:schemeClr val="bg1"/>
          </a:solidFill>
          <a:ln w="19050">
            <a:solidFill>
              <a:schemeClr val="tx1"/>
            </a:solid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自他の区別にとらわれる惑染の凡夫</a:t>
            </a:r>
            <a:endParaRPr lang="en-US" altLang="ja-JP" sz="4000" b="1" dirty="0">
              <a:latin typeface="游ゴシック" panose="020B0400000000000000" pitchFamily="50" charset="-128"/>
              <a:ea typeface="游ゴシック" panose="020B0400000000000000" pitchFamily="50" charset="-128"/>
            </a:endParaRPr>
          </a:p>
        </p:txBody>
      </p:sp>
      <p:sp>
        <p:nvSpPr>
          <p:cNvPr id="9" name="角丸四角形吹き出し 8"/>
          <p:cNvSpPr/>
          <p:nvPr/>
        </p:nvSpPr>
        <p:spPr>
          <a:xfrm>
            <a:off x="6539011" y="2780928"/>
            <a:ext cx="2209453" cy="2880320"/>
          </a:xfrm>
          <a:prstGeom prst="wedgeRoundRectCallout">
            <a:avLst>
              <a:gd name="adj1" fmla="val -103407"/>
              <a:gd name="adj2" fmla="val 3014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rgbClr val="FF0000"/>
                </a:solidFill>
                <a:latin typeface="游ゴシック" panose="020B0400000000000000" pitchFamily="50" charset="-128"/>
                <a:ea typeface="游ゴシック" panose="020B0400000000000000" pitchFamily="50" charset="-128"/>
              </a:rPr>
              <a:t>私</a:t>
            </a:r>
            <a:r>
              <a:rPr lang="ja-JP" altLang="en-US" sz="4000" b="1" dirty="0">
                <a:solidFill>
                  <a:schemeClr val="tx1"/>
                </a:solidFill>
                <a:latin typeface="游ゴシック" panose="020B0400000000000000" pitchFamily="50" charset="-128"/>
                <a:ea typeface="游ゴシック" panose="020B0400000000000000" pitchFamily="50" charset="-128"/>
              </a:rPr>
              <a:t>のプリン</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食べたの</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誰さ！</a:t>
            </a:r>
            <a:endParaRPr kumimoji="1" lang="ja-JP" altLang="en-US" sz="4000" b="1" dirty="0">
              <a:solidFill>
                <a:schemeClr val="tx1"/>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37804" y="5274205"/>
            <a:ext cx="3164066" cy="707886"/>
          </a:xfrm>
          <a:prstGeom prst="rect">
            <a:avLst/>
          </a:prstGeom>
          <a:solidFill>
            <a:schemeClr val="bg1"/>
          </a:solidFill>
          <a:ln w="19050">
            <a:solidFill>
              <a:schemeClr val="tx1"/>
            </a:solidFill>
          </a:ln>
        </p:spPr>
        <p:txBody>
          <a:bodyPr vert="horz" wrap="square" rtlCol="0">
            <a:spAutoFit/>
          </a:bodyPr>
          <a:lstStyle/>
          <a:p>
            <a:r>
              <a:rPr lang="ja-JP" altLang="en-US" sz="4000" b="1" spc="-100" dirty="0">
                <a:solidFill>
                  <a:srgbClr val="FF0000"/>
                </a:solidFill>
                <a:latin typeface="ヒラギノ明朝 ProN W6" pitchFamily="18" charset="-128"/>
                <a:ea typeface="游ゴシック" panose="020B0400000000000000" pitchFamily="50" charset="-128"/>
              </a:rPr>
              <a:t>あいかわらず</a:t>
            </a:r>
            <a:endParaRPr lang="en-US" altLang="ja-JP" sz="4000" b="1" spc="-100" dirty="0">
              <a:solidFill>
                <a:srgbClr val="FF0000"/>
              </a:solidFill>
              <a:latin typeface="ヒラギノ明朝 ProN W6" pitchFamily="18" charset="-128"/>
              <a:ea typeface="游ゴシック" panose="020B0400000000000000" pitchFamily="50" charset="-128"/>
            </a:endParaRPr>
          </a:p>
        </p:txBody>
      </p:sp>
    </p:spTree>
    <p:extLst>
      <p:ext uri="{BB962C8B-B14F-4D97-AF65-F5344CB8AC3E}">
        <p14:creationId xmlns:p14="http://schemas.microsoft.com/office/powerpoint/2010/main" val="223886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bg/>
                                          </p:spTgt>
                                        </p:tgtEl>
                                        <p:attrNameLst>
                                          <p:attrName>style.visibility</p:attrName>
                                        </p:attrNameLst>
                                      </p:cBhvr>
                                      <p:to>
                                        <p:strVal val="visible"/>
                                      </p:to>
                                    </p:set>
                                    <p:animEffect transition="in" filter="fade">
                                      <p:cBhvr>
                                        <p:cTn id="30" dur="500"/>
                                        <p:tgtEl>
                                          <p:spTgt spid="15">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build="p" animBg="1"/>
      <p:bldP spid="9" grpId="0" animBg="1"/>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0" y="2168860"/>
            <a:ext cx="8937485" cy="2308324"/>
          </a:xfrm>
          <a:prstGeom prst="rect">
            <a:avLst/>
          </a:prstGeom>
          <a:noFill/>
          <a:ln w="19050">
            <a:noFill/>
          </a:ln>
        </p:spPr>
        <p:txBody>
          <a:bodyPr wrap="square" rtlCol="0">
            <a:spAutoFit/>
          </a:bodyPr>
          <a:lstStyle/>
          <a:p>
            <a:pPr algn="ctr"/>
            <a:r>
              <a:rPr lang="ja-JP" altLang="en-US" sz="7200" b="1" dirty="0">
                <a:solidFill>
                  <a:schemeClr val="bg1"/>
                </a:solidFill>
                <a:latin typeface="游ゴシック" panose="020B0400000000000000" pitchFamily="50" charset="-128"/>
                <a:ea typeface="游ゴシック" panose="020B0400000000000000" pitchFamily="50" charset="-128"/>
              </a:rPr>
              <a:t>この世の縁の</a:t>
            </a:r>
            <a:endParaRPr lang="en-US" altLang="ja-JP" sz="7200" b="1" dirty="0">
              <a:solidFill>
                <a:schemeClr val="bg1"/>
              </a:solidFill>
              <a:latin typeface="游ゴシック" panose="020B0400000000000000" pitchFamily="50" charset="-128"/>
              <a:ea typeface="游ゴシック" panose="020B0400000000000000" pitchFamily="50" charset="-128"/>
            </a:endParaRPr>
          </a:p>
          <a:p>
            <a:pPr algn="ctr"/>
            <a:r>
              <a:rPr lang="ja-JP" altLang="en-US" sz="7200" b="1" dirty="0">
                <a:solidFill>
                  <a:schemeClr val="bg1"/>
                </a:solidFill>
                <a:latin typeface="游ゴシック" panose="020B0400000000000000" pitchFamily="50" charset="-128"/>
                <a:ea typeface="游ゴシック" panose="020B0400000000000000" pitchFamily="50" charset="-128"/>
              </a:rPr>
              <a:t>尽きるとき</a:t>
            </a:r>
            <a:endParaRPr lang="en-US" altLang="ja-JP" sz="72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5241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3419872" y="4062696"/>
            <a:ext cx="2607182" cy="2606664"/>
            <a:chOff x="3419872" y="4062696"/>
            <a:chExt cx="2607182" cy="2606664"/>
          </a:xfrm>
        </p:grpSpPr>
        <p:sp>
          <p:nvSpPr>
            <p:cNvPr id="7" name="円/楕円 6"/>
            <p:cNvSpPr>
              <a:spLocks noChangeAspect="1"/>
            </p:cNvSpPr>
            <p:nvPr/>
          </p:nvSpPr>
          <p:spPr>
            <a:xfrm>
              <a:off x="3419872" y="4062696"/>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b="57211"/>
            <a:stretch/>
          </p:blipFill>
          <p:spPr>
            <a:xfrm>
              <a:off x="4384791" y="4515722"/>
              <a:ext cx="920498" cy="1661559"/>
            </a:xfrm>
            <a:prstGeom prst="rect">
              <a:avLst/>
            </a:prstGeom>
          </p:spPr>
        </p:pic>
      </p:grpSp>
      <p:sp>
        <p:nvSpPr>
          <p:cNvPr id="6" name="テキスト ボックス 5"/>
          <p:cNvSpPr txBox="1"/>
          <p:nvPr/>
        </p:nvSpPr>
        <p:spPr>
          <a:xfrm>
            <a:off x="124626" y="5916504"/>
            <a:ext cx="8937485" cy="707886"/>
          </a:xfrm>
          <a:prstGeom prst="rect">
            <a:avLst/>
          </a:prstGeom>
          <a:solidFill>
            <a:schemeClr val="bg1"/>
          </a:solidFill>
          <a:ln w="19050">
            <a:solidFill>
              <a:schemeClr val="tx1"/>
            </a:solid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一切のとらわれを離れた最高のさとり</a:t>
            </a:r>
            <a:endParaRPr lang="en-US" altLang="ja-JP" sz="4000" b="1" dirty="0">
              <a:latin typeface="游ゴシック" panose="020B0400000000000000" pitchFamily="50" charset="-128"/>
              <a:ea typeface="游ゴシック" panose="020B0400000000000000" pitchFamily="50" charset="-128"/>
            </a:endParaRPr>
          </a:p>
        </p:txBody>
      </p:sp>
      <p:sp>
        <p:nvSpPr>
          <p:cNvPr id="8" name="角丸四角形吹き出し 7"/>
          <p:cNvSpPr/>
          <p:nvPr/>
        </p:nvSpPr>
        <p:spPr>
          <a:xfrm>
            <a:off x="2627784" y="404664"/>
            <a:ext cx="4536504" cy="3168352"/>
          </a:xfrm>
          <a:prstGeom prst="wedgeRoundRectCallout">
            <a:avLst>
              <a:gd name="adj1" fmla="val 1727"/>
              <a:gd name="adj2" fmla="val 84442"/>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000" b="1" dirty="0">
                <a:solidFill>
                  <a:schemeClr val="tx1"/>
                </a:solidFill>
                <a:latin typeface="游ゴシック" panose="020B0400000000000000" pitchFamily="50" charset="-128"/>
                <a:ea typeface="游ゴシック" panose="020B0400000000000000" pitchFamily="50" charset="-128"/>
              </a:rPr>
              <a:t>すべては</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平等。</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自分と他人</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rgbClr val="FF0000"/>
                </a:solidFill>
                <a:latin typeface="游ゴシック" panose="020B0400000000000000" pitchFamily="50" charset="-128"/>
                <a:ea typeface="游ゴシック" panose="020B0400000000000000" pitchFamily="50" charset="-128"/>
              </a:rPr>
              <a:t>生死と</a:t>
            </a:r>
            <a:r>
              <a:rPr lang="ja-JP" altLang="en-US" sz="4000" b="1" dirty="0">
                <a:solidFill>
                  <a:srgbClr val="FF0000"/>
                </a:solidFill>
                <a:latin typeface="游ゴシック" panose="020B0400000000000000" pitchFamily="50" charset="-128"/>
                <a:ea typeface="游ゴシック" panose="020B0400000000000000" pitchFamily="50" charset="-128"/>
              </a:rPr>
              <a:t>涅槃</a:t>
            </a:r>
            <a:endParaRPr lang="en-US" altLang="ja-JP" sz="4000" b="1" dirty="0">
              <a:solidFill>
                <a:srgbClr val="FF0000"/>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そこに何も</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区別はない。</a:t>
            </a:r>
            <a:endParaRPr kumimoji="1" lang="ja-JP" altLang="en-US" sz="4000" b="1" dirty="0">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6196680" y="3792447"/>
            <a:ext cx="2605790" cy="1446550"/>
          </a:xfrm>
          <a:prstGeom prst="rect">
            <a:avLst/>
          </a:prstGeom>
          <a:noFill/>
          <a:ln w="28575">
            <a:noFill/>
          </a:ln>
        </p:spPr>
        <p:txBody>
          <a:bodyPr vert="horz" wrap="square" rtlCol="0">
            <a:spAutoFit/>
          </a:bodyPr>
          <a:lstStyle/>
          <a:p>
            <a:r>
              <a:rPr lang="ja-JP" altLang="en-US" sz="8800" b="1" spc="-100" dirty="0">
                <a:solidFill>
                  <a:srgbClr val="FF0000"/>
                </a:solidFill>
                <a:latin typeface="ヒラギノ明朝 ProN W6" pitchFamily="18" charset="-128"/>
                <a:ea typeface="游ゴシック" panose="020B0400000000000000" pitchFamily="50" charset="-128"/>
              </a:rPr>
              <a:t>浄土</a:t>
            </a:r>
            <a:endParaRPr lang="en-US" altLang="ja-JP" sz="6600" b="1" spc="-100" dirty="0">
              <a:solidFill>
                <a:srgbClr val="FF0000"/>
              </a:solidFill>
              <a:latin typeface="ヒラギノ明朝 ProN W6" pitchFamily="18" charset="-128"/>
              <a:ea typeface="游ゴシック" panose="020B0400000000000000" pitchFamily="50" charset="-128"/>
            </a:endParaRPr>
          </a:p>
        </p:txBody>
      </p:sp>
    </p:spTree>
    <p:extLst>
      <p:ext uri="{BB962C8B-B14F-4D97-AF65-F5344CB8AC3E}">
        <p14:creationId xmlns:p14="http://schemas.microsoft.com/office/powerpoint/2010/main" val="141837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500"/>
                                        <p:tgtEl>
                                          <p:spTgt spid="6">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fade">
                                      <p:cBhvr>
                                        <p:cTn id="40" dur="500"/>
                                        <p:tgtEl>
                                          <p:spTgt spid="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500"/>
                                        <p:tgtEl>
                                          <p:spTgt spid="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Effect transition="in" filter="fade">
                                      <p:cBhvr>
                                        <p:cTn id="5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3419872" y="4062696"/>
            <a:ext cx="2607182" cy="2606664"/>
            <a:chOff x="3419872" y="4062696"/>
            <a:chExt cx="2607182" cy="2606664"/>
          </a:xfrm>
        </p:grpSpPr>
        <p:sp>
          <p:nvSpPr>
            <p:cNvPr id="7" name="円/楕円 6"/>
            <p:cNvSpPr>
              <a:spLocks noChangeAspect="1"/>
            </p:cNvSpPr>
            <p:nvPr/>
          </p:nvSpPr>
          <p:spPr>
            <a:xfrm>
              <a:off x="3419872" y="4062696"/>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4384791" y="4515722"/>
              <a:ext cx="920498" cy="1661559"/>
            </a:xfrm>
            <a:prstGeom prst="rect">
              <a:avLst/>
            </a:prstGeom>
          </p:spPr>
        </p:pic>
      </p:grpSp>
      <p:sp>
        <p:nvSpPr>
          <p:cNvPr id="6" name="テキスト ボックス 5"/>
          <p:cNvSpPr txBox="1"/>
          <p:nvPr/>
        </p:nvSpPr>
        <p:spPr>
          <a:xfrm>
            <a:off x="206515" y="5916504"/>
            <a:ext cx="8937485" cy="707886"/>
          </a:xfrm>
          <a:prstGeom prst="rect">
            <a:avLst/>
          </a:prstGeom>
          <a:solidFill>
            <a:schemeClr val="bg1"/>
          </a:solid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一切のとらわれを離れた最高のさとり</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角丸四角形吹き出し 7"/>
          <p:cNvSpPr/>
          <p:nvPr/>
        </p:nvSpPr>
        <p:spPr>
          <a:xfrm>
            <a:off x="2627784" y="404664"/>
            <a:ext cx="4536504" cy="3168352"/>
          </a:xfrm>
          <a:prstGeom prst="wedgeRoundRectCallout">
            <a:avLst>
              <a:gd name="adj1" fmla="val 1727"/>
              <a:gd name="adj2" fmla="val 84442"/>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すべては</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平等。</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自分と他人</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生死と涅槃</a:t>
            </a:r>
            <a:endParaRPr kumimoji="1" lang="en-US" altLang="ja-JP"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そこに何も</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区別はない。</a:t>
            </a:r>
          </a:p>
        </p:txBody>
      </p:sp>
      <p:sp>
        <p:nvSpPr>
          <p:cNvPr id="9" name="テキスト ボックス 8"/>
          <p:cNvSpPr txBox="1"/>
          <p:nvPr/>
        </p:nvSpPr>
        <p:spPr>
          <a:xfrm>
            <a:off x="6196680" y="3792447"/>
            <a:ext cx="2605790" cy="1446550"/>
          </a:xfrm>
          <a:prstGeom prst="rect">
            <a:avLst/>
          </a:prstGeom>
          <a:noFill/>
          <a:ln w="28575">
            <a:noFill/>
          </a:ln>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rPr>
              <a:t>浄土</a:t>
            </a:r>
            <a:endParaRPr kumimoji="1" lang="en-US" altLang="ja-JP" sz="66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62368BDC-7CD4-CA67-ACE5-74B2D770B6E9}"/>
              </a:ext>
            </a:extLst>
          </p:cNvPr>
          <p:cNvSpPr txBox="1"/>
          <p:nvPr/>
        </p:nvSpPr>
        <p:spPr>
          <a:xfrm>
            <a:off x="202613" y="5916504"/>
            <a:ext cx="8937485" cy="707886"/>
          </a:xfrm>
          <a:prstGeom prst="rect">
            <a:avLst/>
          </a:prstGeom>
          <a:solidFill>
            <a:schemeClr val="bg1"/>
          </a:solid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一切のとらわれを離れた最高のさとり</a:t>
            </a:r>
            <a:endParaRPr kumimoji="1" lang="en-US" altLang="ja-JP"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2400097665"/>
      </p:ext>
    </p:extLst>
  </p:cSld>
  <p:clrMapOvr>
    <a:masterClrMapping/>
  </p:clrMapOvr>
  <mc:AlternateContent xmlns:mc="http://schemas.openxmlformats.org/markup-compatibility/2006" xmlns:p14="http://schemas.microsoft.com/office/powerpoint/2010/main">
    <mc:Choice Requires="p14">
      <p:transition spd="med" p14:dur="700" advTm="9984">
        <p:fade/>
      </p:transition>
    </mc:Choice>
    <mc:Fallback xmlns="">
      <p:transition spd="med" advTm="99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1935" y="27016"/>
            <a:ext cx="3395502" cy="7656146"/>
          </a:xfrm>
          <a:prstGeom prst="rect">
            <a:avLst/>
          </a:prstGeom>
        </p:spPr>
      </p:pic>
      <p:sp>
        <p:nvSpPr>
          <p:cNvPr id="8" name="円/楕円 7"/>
          <p:cNvSpPr>
            <a:spLocks noChangeAspect="1"/>
          </p:cNvSpPr>
          <p:nvPr/>
        </p:nvSpPr>
        <p:spPr>
          <a:xfrm>
            <a:off x="145186" y="388777"/>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左カーブ矢印 15"/>
          <p:cNvSpPr/>
          <p:nvPr/>
        </p:nvSpPr>
        <p:spPr>
          <a:xfrm rot="17381976">
            <a:off x="4393362" y="-2223647"/>
            <a:ext cx="1579318" cy="7196512"/>
          </a:xfrm>
          <a:prstGeom prst="curvedLeftArrow">
            <a:avLst>
              <a:gd name="adj1" fmla="val 32928"/>
              <a:gd name="adj2" fmla="val 75700"/>
              <a:gd name="adj3" fmla="val 25000"/>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左カーブ矢印 14"/>
          <p:cNvSpPr/>
          <p:nvPr/>
        </p:nvSpPr>
        <p:spPr>
          <a:xfrm rot="7389743">
            <a:off x="3121051" y="896160"/>
            <a:ext cx="1452763" cy="7957574"/>
          </a:xfrm>
          <a:prstGeom prst="curvedLeftArrow">
            <a:avLst>
              <a:gd name="adj1" fmla="val 32928"/>
              <a:gd name="adj2" fmla="val 75700"/>
              <a:gd name="adj3" fmla="val 25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225414" y="4993085"/>
            <a:ext cx="920498" cy="1661559"/>
          </a:xfrm>
          <a:prstGeom prst="rect">
            <a:avLst/>
          </a:prstGeom>
        </p:spPr>
      </p:pic>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1056328" y="693144"/>
            <a:ext cx="920498" cy="1661559"/>
          </a:xfrm>
          <a:prstGeom prst="rect">
            <a:avLst/>
          </a:prstGeom>
        </p:spPr>
      </p:pic>
      <p:grpSp>
        <p:nvGrpSpPr>
          <p:cNvPr id="14" name="グループ化 13"/>
          <p:cNvGrpSpPr/>
          <p:nvPr/>
        </p:nvGrpSpPr>
        <p:grpSpPr>
          <a:xfrm>
            <a:off x="6536818" y="2811422"/>
            <a:ext cx="2607182" cy="2606664"/>
            <a:chOff x="6536818" y="2811422"/>
            <a:chExt cx="2607182" cy="2606664"/>
          </a:xfrm>
        </p:grpSpPr>
        <p:sp>
          <p:nvSpPr>
            <p:cNvPr id="9" name="円/楕円 8"/>
            <p:cNvSpPr>
              <a:spLocks noChangeAspect="1"/>
            </p:cNvSpPr>
            <p:nvPr/>
          </p:nvSpPr>
          <p:spPr>
            <a:xfrm>
              <a:off x="6536818" y="2811422"/>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9" name="図 18"/>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407855" y="2977470"/>
              <a:ext cx="920498" cy="1661559"/>
            </a:xfrm>
            <a:prstGeom prst="rect">
              <a:avLst/>
            </a:prstGeom>
          </p:spPr>
        </p:pic>
      </p:grpSp>
      <p:sp>
        <p:nvSpPr>
          <p:cNvPr id="22" name="円/楕円 22"/>
          <p:cNvSpPr>
            <a:spLocks noChangeAspect="1"/>
          </p:cNvSpPr>
          <p:nvPr/>
        </p:nvSpPr>
        <p:spPr>
          <a:xfrm>
            <a:off x="-324544"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1614561" y="1956451"/>
            <a:ext cx="5904049" cy="4893647"/>
          </a:xfrm>
          <a:prstGeom prst="rect">
            <a:avLst/>
          </a:prstGeom>
          <a:solidFill>
            <a:srgbClr val="FFFFFF">
              <a:alpha val="80000"/>
            </a:srgbClr>
          </a:solid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すべて</a:t>
            </a:r>
            <a:endParaRPr kumimoji="1" lang="en-US" altLang="ja-JP"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阿弥陀仏の</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本願のはたらき</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本願力・他力</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である</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23636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bg/>
                                          </p:spTgt>
                                        </p:tgtEl>
                                        <p:attrNameLst>
                                          <p:attrName>style.visibility</p:attrName>
                                        </p:attrNameLst>
                                      </p:cBhvr>
                                      <p:to>
                                        <p:strVal val="visible"/>
                                      </p:to>
                                    </p:set>
                                    <p:animEffect transition="in" filter="fade">
                                      <p:cBhvr>
                                        <p:cTn id="12" dur="500"/>
                                        <p:tgtEl>
                                          <p:spTgt spid="2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5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fade">
                                      <p:cBhvr>
                                        <p:cTn id="20" dur="500"/>
                                        <p:tgtEl>
                                          <p:spTgt spid="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fade">
                                      <p:cBhvr>
                                        <p:cTn id="25" dur="500"/>
                                        <p:tgtEl>
                                          <p:spTgt spid="2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Effect transition="in" filter="fade">
                                      <p:cBhvr>
                                        <p:cTn id="30" dur="500"/>
                                        <p:tgtEl>
                                          <p:spTgt spid="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uiExpand="1"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grpSp>
        <p:nvGrpSpPr>
          <p:cNvPr id="13" name="グループ化 12"/>
          <p:cNvGrpSpPr/>
          <p:nvPr/>
        </p:nvGrpSpPr>
        <p:grpSpPr>
          <a:xfrm>
            <a:off x="3419872" y="4062696"/>
            <a:ext cx="2607182" cy="2606664"/>
            <a:chOff x="3419872" y="4062696"/>
            <a:chExt cx="2607182" cy="2606664"/>
          </a:xfrm>
        </p:grpSpPr>
        <p:sp>
          <p:nvSpPr>
            <p:cNvPr id="14" name="円/楕円 6"/>
            <p:cNvSpPr>
              <a:spLocks noChangeAspect="1"/>
            </p:cNvSpPr>
            <p:nvPr/>
          </p:nvSpPr>
          <p:spPr>
            <a:xfrm>
              <a:off x="3419872" y="4062696"/>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4384791" y="4515722"/>
              <a:ext cx="920498" cy="1661559"/>
            </a:xfrm>
            <a:prstGeom prst="rect">
              <a:avLst/>
            </a:prstGeom>
          </p:spPr>
        </p:pic>
      </p:grpSp>
      <p:sp>
        <p:nvSpPr>
          <p:cNvPr id="10" name="角丸四角形吹き出し 9"/>
          <p:cNvSpPr/>
          <p:nvPr/>
        </p:nvSpPr>
        <p:spPr>
          <a:xfrm>
            <a:off x="2963071" y="409538"/>
            <a:ext cx="4536504" cy="3168352"/>
          </a:xfrm>
          <a:prstGeom prst="wedgeRoundRectCallout">
            <a:avLst>
              <a:gd name="adj1" fmla="val 1727"/>
              <a:gd name="adj2" fmla="val 84442"/>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生きとし</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生ける者の</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苦しみは</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私の苦しみ</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である。</a:t>
            </a:r>
          </a:p>
        </p:txBody>
      </p:sp>
      <p:sp>
        <p:nvSpPr>
          <p:cNvPr id="8" name="角丸四角形吹き出し 7"/>
          <p:cNvSpPr/>
          <p:nvPr/>
        </p:nvSpPr>
        <p:spPr>
          <a:xfrm>
            <a:off x="2576788" y="404356"/>
            <a:ext cx="4536504" cy="3168352"/>
          </a:xfrm>
          <a:prstGeom prst="wedgeRoundRectCallout">
            <a:avLst>
              <a:gd name="adj1" fmla="val 1727"/>
              <a:gd name="adj2" fmla="val 84442"/>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すべては</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平等。</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自分と他人</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生死と涅槃</a:t>
            </a:r>
            <a:endParaRPr kumimoji="1" lang="en-US" altLang="ja-JP"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そこに何も</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区別はない。</a:t>
            </a:r>
          </a:p>
        </p:txBody>
      </p:sp>
      <p:sp>
        <p:nvSpPr>
          <p:cNvPr id="9" name="テキスト ボックス 8"/>
          <p:cNvSpPr txBox="1"/>
          <p:nvPr/>
        </p:nvSpPr>
        <p:spPr>
          <a:xfrm>
            <a:off x="6196680" y="3792447"/>
            <a:ext cx="2605790" cy="1446550"/>
          </a:xfrm>
          <a:prstGeom prst="rect">
            <a:avLst/>
          </a:prstGeom>
          <a:noFill/>
          <a:ln w="28575">
            <a:noFill/>
          </a:ln>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rPr>
              <a:t>浄土</a:t>
            </a:r>
            <a:endParaRPr kumimoji="1" lang="en-US" altLang="ja-JP" sz="66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endParaRPr>
          </a:p>
        </p:txBody>
      </p:sp>
      <p:sp>
        <p:nvSpPr>
          <p:cNvPr id="11" name="テキスト ボックス 10"/>
          <p:cNvSpPr txBox="1"/>
          <p:nvPr/>
        </p:nvSpPr>
        <p:spPr>
          <a:xfrm>
            <a:off x="359668" y="3425287"/>
            <a:ext cx="3767211" cy="2062103"/>
          </a:xfrm>
          <a:prstGeom prst="rect">
            <a:avLst/>
          </a:prstGeom>
          <a:noFill/>
          <a:ln w="28575">
            <a:no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rPr>
              <a:t>大慈悲</a:t>
            </a:r>
            <a:endParaRPr kumimoji="1" lang="en-US" altLang="ja-JP" sz="88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rPr>
              <a:t>救いの活動の源</a:t>
            </a:r>
            <a:endParaRPr kumimoji="1" lang="en-US" altLang="ja-JP" sz="40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endParaRPr>
          </a:p>
        </p:txBody>
      </p:sp>
      <p:sp>
        <p:nvSpPr>
          <p:cNvPr id="12" name="テキスト ボックス 11"/>
          <p:cNvSpPr txBox="1"/>
          <p:nvPr/>
        </p:nvSpPr>
        <p:spPr>
          <a:xfrm>
            <a:off x="124626" y="5916504"/>
            <a:ext cx="8937485" cy="707886"/>
          </a:xfrm>
          <a:prstGeom prst="rect">
            <a:avLst/>
          </a:prstGeom>
          <a:solidFill>
            <a:schemeClr val="bg1"/>
          </a:solid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一切のとらわれを離れた最高のさとり</a:t>
            </a:r>
            <a:endParaRPr kumimoji="1" lang="en-US" altLang="ja-JP"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1375656396"/>
      </p:ext>
    </p:extLst>
  </p:cSld>
  <p:clrMapOvr>
    <a:masterClrMapping/>
  </p:clrMapOvr>
  <mc:AlternateContent xmlns:mc="http://schemas.openxmlformats.org/markup-compatibility/2006" xmlns:p14="http://schemas.microsoft.com/office/powerpoint/2010/main">
    <mc:Choice Requires="p14">
      <p:transition spd="med" p14:dur="700" advTm="49481">
        <p:fade/>
      </p:transition>
    </mc:Choice>
    <mc:Fallback xmlns="">
      <p:transition spd="med" advTm="494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2" y="404664"/>
            <a:ext cx="5964188" cy="5016758"/>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無量光明土：はかりなき光明の世界。</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阿弥陀仏の浄土のこと。</a:t>
            </a:r>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皆普化：あまねく教化する。</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あらゆる衆生をさとりに導いて救うこと。</a:t>
            </a:r>
            <a:endParaRPr lang="en-US" altLang="ja-JP" sz="40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6912388" y="278651"/>
            <a:ext cx="1967205" cy="6210690"/>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83</a:t>
            </a:r>
            <a:r>
              <a:rPr lang="ja-JP" altLang="en-US" sz="5400" b="1" dirty="0">
                <a:latin typeface="游ゴシック" panose="020B0400000000000000" pitchFamily="50" charset="-128"/>
                <a:ea typeface="游ゴシック" panose="020B0400000000000000" pitchFamily="50" charset="-128"/>
              </a:rPr>
              <a:t>必至無量光明土</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84</a:t>
            </a:r>
            <a:r>
              <a:rPr lang="ja-JP" altLang="en-US" sz="5400" b="1" dirty="0">
                <a:latin typeface="游ゴシック" panose="020B0400000000000000" pitchFamily="50" charset="-128"/>
                <a:ea typeface="游ゴシック" panose="020B0400000000000000" pitchFamily="50" charset="-128"/>
              </a:rPr>
              <a:t>諸有衆生皆普化</a:t>
            </a:r>
            <a:endParaRPr lang="en-US" altLang="ja-JP" sz="6600"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7947375" y="2830286"/>
            <a:ext cx="855095" cy="3465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7092280" y="4178148"/>
            <a:ext cx="837606" cy="2176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79512" y="404664"/>
            <a:ext cx="2772308" cy="639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179512" y="2830286"/>
            <a:ext cx="1737193" cy="598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2389071926"/>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8" grpId="0" build="p"/>
      <p:bldP spid="6" grpId="0" animBg="1"/>
      <p:bldP spid="5" grpId="0" animBg="1"/>
      <p:bldP spid="2" grpId="0" animBg="1"/>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円/楕円 1"/>
          <p:cNvSpPr/>
          <p:nvPr/>
        </p:nvSpPr>
        <p:spPr>
          <a:xfrm>
            <a:off x="-2340768" y="4437112"/>
            <a:ext cx="12025336" cy="4536504"/>
          </a:xfrm>
          <a:prstGeom prst="ellipse">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04969" y="4103653"/>
            <a:ext cx="1621562" cy="1621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7391" y="4914434"/>
            <a:ext cx="1943566" cy="1943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1130" y="5159317"/>
            <a:ext cx="1756901" cy="1756901"/>
          </a:xfrm>
          <a:prstGeom prst="rect">
            <a:avLst/>
          </a:prstGeom>
          <a:noFill/>
          <a:extLst>
            <a:ext uri="{909E8E84-426E-40DD-AFC4-6F175D3DCCD1}">
              <a14:hiddenFill xmlns:a14="http://schemas.microsoft.com/office/drawing/2010/main">
                <a:solidFill>
                  <a:srgbClr val="FFFFFF"/>
                </a:solidFill>
              </a14:hiddenFill>
            </a:ext>
          </a:extLst>
        </p:spPr>
      </p:pic>
      <p:sp>
        <p:nvSpPr>
          <p:cNvPr id="20" name="角丸四角形吹き出し 19"/>
          <p:cNvSpPr/>
          <p:nvPr/>
        </p:nvSpPr>
        <p:spPr>
          <a:xfrm>
            <a:off x="1393906" y="1196752"/>
            <a:ext cx="1569224" cy="2519015"/>
          </a:xfrm>
          <a:prstGeom prst="wedgeRoundRectCallout">
            <a:avLst>
              <a:gd name="adj1" fmla="val -27901"/>
              <a:gd name="adj2" fmla="val 72286"/>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vert="eaVert" lIns="36000" rIns="36000" rtlCol="0" anchor="ctr"/>
          <a:lstStyle/>
          <a:p>
            <a:r>
              <a:rPr lang="en-US" altLang="ja-JP" sz="4000" b="1" dirty="0">
                <a:latin typeface="游ゴシック" panose="020B0400000000000000" pitchFamily="50" charset="-128"/>
                <a:ea typeface="游ゴシック" panose="020B0400000000000000" pitchFamily="50" charset="-128"/>
              </a:rPr>
              <a:t>…………</a:t>
            </a:r>
            <a:r>
              <a:rPr kumimoji="1" lang="ja-JP" altLang="en-US" sz="4000" b="1" dirty="0" err="1">
                <a:latin typeface="游ゴシック" panose="020B0400000000000000" pitchFamily="50" charset="-128"/>
                <a:ea typeface="游ゴシック" panose="020B0400000000000000" pitchFamily="50" charset="-128"/>
              </a:rPr>
              <a:t>。</a:t>
            </a:r>
            <a:endParaRPr kumimoji="1" lang="en-US" altLang="ja-JP" sz="4000" b="1"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3473718" y="1609873"/>
            <a:ext cx="5418762" cy="2492990"/>
          </a:xfrm>
          <a:prstGeom prst="rect">
            <a:avLst/>
          </a:prstGeom>
          <a:solidFill>
            <a:srgbClr val="FFFFFF">
              <a:alpha val="69804"/>
            </a:srgbClr>
          </a:solidFill>
          <a:ln w="12700">
            <a:solidFill>
              <a:schemeClr val="tx1"/>
            </a:solidFill>
          </a:ln>
        </p:spPr>
        <p:txBody>
          <a:bodyPr wrap="square" rtlCol="0">
            <a:spAutoFit/>
          </a:bodyPr>
          <a:lstStyle/>
          <a:p>
            <a:pPr algn="ctr">
              <a:lnSpc>
                <a:spcPct val="130000"/>
              </a:lnSpc>
            </a:pPr>
            <a:r>
              <a:rPr lang="ja-JP" altLang="en-US" sz="4000" b="1" dirty="0">
                <a:latin typeface="游ゴシック" panose="020B0400000000000000" pitchFamily="50" charset="-128"/>
                <a:ea typeface="游ゴシック" panose="020B0400000000000000" pitchFamily="50" charset="-128"/>
              </a:rPr>
              <a:t>阿弥陀仏の浄土は</a:t>
            </a:r>
            <a:endParaRPr lang="en-US" altLang="ja-JP" sz="4000" b="1" dirty="0">
              <a:latin typeface="游ゴシック" panose="020B0400000000000000" pitchFamily="50" charset="-128"/>
              <a:ea typeface="游ゴシック" panose="020B0400000000000000" pitchFamily="50" charset="-128"/>
            </a:endParaRPr>
          </a:p>
          <a:p>
            <a:pPr algn="ctr">
              <a:lnSpc>
                <a:spcPct val="130000"/>
              </a:lnSpc>
            </a:pPr>
            <a:r>
              <a:rPr lang="ja-JP" altLang="en-US" sz="4000" b="1" dirty="0">
                <a:latin typeface="游ゴシック" panose="020B0400000000000000" pitchFamily="50" charset="-128"/>
                <a:ea typeface="游ゴシック" panose="020B0400000000000000" pitchFamily="50" charset="-128"/>
              </a:rPr>
              <a:t>静かにじっとしている</a:t>
            </a:r>
            <a:endParaRPr lang="en-US" altLang="ja-JP" sz="4000" b="1" dirty="0">
              <a:latin typeface="游ゴシック" panose="020B0400000000000000" pitchFamily="50" charset="-128"/>
              <a:ea typeface="游ゴシック" panose="020B0400000000000000" pitchFamily="50" charset="-128"/>
            </a:endParaRPr>
          </a:p>
          <a:p>
            <a:pPr algn="ctr">
              <a:lnSpc>
                <a:spcPct val="130000"/>
              </a:lnSpc>
            </a:pPr>
            <a:r>
              <a:rPr lang="ja-JP" altLang="en-US" sz="4000" b="1" dirty="0" err="1">
                <a:latin typeface="游ゴシック" panose="020B0400000000000000" pitchFamily="50" charset="-128"/>
                <a:ea typeface="游ゴシック" panose="020B0400000000000000" pitchFamily="50" charset="-128"/>
              </a:rPr>
              <a:t>だけの</a:t>
            </a:r>
            <a:r>
              <a:rPr lang="ja-JP" altLang="en-US" sz="4000" b="1" dirty="0">
                <a:latin typeface="游ゴシック" panose="020B0400000000000000" pitchFamily="50" charset="-128"/>
                <a:ea typeface="游ゴシック" panose="020B0400000000000000" pitchFamily="50" charset="-128"/>
              </a:rPr>
              <a:t>世界ではない</a:t>
            </a:r>
            <a:endParaRPr lang="en-US" altLang="ja-JP" sz="4000" b="1" dirty="0">
              <a:latin typeface="游ゴシック" panose="020B0400000000000000" pitchFamily="50" charset="-128"/>
              <a:ea typeface="游ゴシック" panose="020B0400000000000000" pitchFamily="50" charset="-128"/>
            </a:endParaRPr>
          </a:p>
        </p:txBody>
      </p:sp>
      <p:grpSp>
        <p:nvGrpSpPr>
          <p:cNvPr id="22" name="グループ化 21"/>
          <p:cNvGrpSpPr/>
          <p:nvPr/>
        </p:nvGrpSpPr>
        <p:grpSpPr>
          <a:xfrm>
            <a:off x="243346" y="3734392"/>
            <a:ext cx="2607182" cy="2606664"/>
            <a:chOff x="-3866873" y="5570534"/>
            <a:chExt cx="2607182" cy="2606664"/>
          </a:xfrm>
        </p:grpSpPr>
        <p:sp>
          <p:nvSpPr>
            <p:cNvPr id="23" name="円/楕円 17"/>
            <p:cNvSpPr>
              <a:spLocks noChangeAspect="1"/>
            </p:cNvSpPr>
            <p:nvPr/>
          </p:nvSpPr>
          <p:spPr>
            <a:xfrm>
              <a:off x="-3866873" y="5570534"/>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4" name="図 23"/>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2975766" y="6129414"/>
              <a:ext cx="920498" cy="1661559"/>
            </a:xfrm>
            <a:prstGeom prst="rect">
              <a:avLst/>
            </a:prstGeom>
          </p:spPr>
        </p:pic>
      </p:grpSp>
    </p:spTree>
    <p:extLst>
      <p:ext uri="{BB962C8B-B14F-4D97-AF65-F5344CB8AC3E}">
        <p14:creationId xmlns:p14="http://schemas.microsoft.com/office/powerpoint/2010/main" val="408346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fade">
                                      <p:cBhvr>
                                        <p:cTn id="17" dur="500"/>
                                        <p:tgtEl>
                                          <p:spTgt spid="2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xEl>
                                              <p:pRg st="2" end="2"/>
                                            </p:txEl>
                                          </p:spTgt>
                                        </p:tgtEl>
                                        <p:attrNameLst>
                                          <p:attrName>style.visibility</p:attrName>
                                        </p:attrNameLst>
                                      </p:cBhvr>
                                      <p:to>
                                        <p:strVal val="visible"/>
                                      </p:to>
                                    </p:set>
                                    <p:animEffect transition="in" filter="fade">
                                      <p:cBhvr>
                                        <p:cTn id="3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build="p" animBg="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02" y="71715"/>
            <a:ext cx="4191464" cy="9450873"/>
          </a:xfrm>
          <a:prstGeom prst="rect">
            <a:avLst/>
          </a:prstGeom>
        </p:spPr>
      </p:pic>
      <p:sp>
        <p:nvSpPr>
          <p:cNvPr id="13" name="円/楕円 12"/>
          <p:cNvSpPr>
            <a:spLocks noChangeAspect="1"/>
          </p:cNvSpPr>
          <p:nvPr/>
        </p:nvSpPr>
        <p:spPr>
          <a:xfrm>
            <a:off x="-181368"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円/楕円 1"/>
          <p:cNvSpPr/>
          <p:nvPr/>
        </p:nvSpPr>
        <p:spPr>
          <a:xfrm>
            <a:off x="-2340768" y="4437112"/>
            <a:ext cx="12025336" cy="4536504"/>
          </a:xfrm>
          <a:prstGeom prst="ellipse">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4969" y="4103653"/>
            <a:ext cx="1621562" cy="1621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57391" y="4914434"/>
            <a:ext cx="1943566" cy="1943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1130" y="5159317"/>
            <a:ext cx="1756901" cy="175690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344819" y="4797152"/>
            <a:ext cx="1826694" cy="892552"/>
          </a:xfrm>
          <a:prstGeom prst="rect">
            <a:avLst/>
          </a:prstGeom>
          <a:noFill/>
        </p:spPr>
        <p:txBody>
          <a:bodyPr wrap="square" rtlCol="0">
            <a:spAutoFit/>
          </a:bodyPr>
          <a:lstStyle/>
          <a:p>
            <a:pPr algn="ctr">
              <a:lnSpc>
                <a:spcPct val="130000"/>
              </a:lnSpc>
            </a:pPr>
            <a:r>
              <a:rPr lang="ja-JP" altLang="en-US" sz="4000" b="1" dirty="0">
                <a:effectLst>
                  <a:glow rad="101600">
                    <a:schemeClr val="bg1">
                      <a:alpha val="60000"/>
                    </a:schemeClr>
                  </a:glow>
                </a:effectLst>
                <a:latin typeface="游ゴシック" panose="020B0400000000000000" pitchFamily="50" charset="-128"/>
                <a:ea typeface="游ゴシック" panose="020B0400000000000000" pitchFamily="50" charset="-128"/>
              </a:rPr>
              <a:t>さとり</a:t>
            </a:r>
            <a:endParaRPr lang="en-US" altLang="ja-JP" sz="4000" b="1" dirty="0">
              <a:effectLst>
                <a:glow rad="101600">
                  <a:schemeClr val="bg1">
                    <a:alpha val="60000"/>
                  </a:schemeClr>
                </a:glow>
              </a:effectLst>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1016605" y="6054838"/>
            <a:ext cx="1833922" cy="892552"/>
          </a:xfrm>
          <a:prstGeom prst="rect">
            <a:avLst/>
          </a:prstGeom>
          <a:noFill/>
        </p:spPr>
        <p:txBody>
          <a:bodyPr wrap="square" rtlCol="0">
            <a:spAutoFit/>
          </a:bodyPr>
          <a:lstStyle/>
          <a:p>
            <a:pPr algn="ctr">
              <a:lnSpc>
                <a:spcPct val="130000"/>
              </a:lnSpc>
            </a:pPr>
            <a:r>
              <a:rPr lang="ja-JP" altLang="en-US" sz="4000" b="1" dirty="0">
                <a:effectLst>
                  <a:glow rad="101600">
                    <a:schemeClr val="bg1">
                      <a:alpha val="60000"/>
                    </a:schemeClr>
                  </a:glow>
                </a:effectLst>
                <a:latin typeface="游ゴシック" panose="020B0400000000000000" pitchFamily="50" charset="-128"/>
                <a:ea typeface="游ゴシック" panose="020B0400000000000000" pitchFamily="50" charset="-128"/>
              </a:rPr>
              <a:t>さとり</a:t>
            </a:r>
            <a:endParaRPr lang="en-US" altLang="ja-JP" sz="4000" b="1" dirty="0">
              <a:effectLst>
                <a:glow rad="101600">
                  <a:schemeClr val="bg1">
                    <a:alpha val="60000"/>
                  </a:schemeClr>
                </a:glow>
              </a:effectLst>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868144" y="5805264"/>
            <a:ext cx="1720419" cy="892552"/>
          </a:xfrm>
          <a:prstGeom prst="rect">
            <a:avLst/>
          </a:prstGeom>
          <a:noFill/>
        </p:spPr>
        <p:txBody>
          <a:bodyPr wrap="square" rtlCol="0">
            <a:spAutoFit/>
          </a:bodyPr>
          <a:lstStyle/>
          <a:p>
            <a:pPr algn="ctr">
              <a:lnSpc>
                <a:spcPct val="130000"/>
              </a:lnSpc>
            </a:pPr>
            <a:r>
              <a:rPr lang="ja-JP" altLang="en-US" sz="4000" b="1" dirty="0">
                <a:effectLst>
                  <a:glow rad="101600">
                    <a:schemeClr val="bg1">
                      <a:alpha val="60000"/>
                    </a:schemeClr>
                  </a:glow>
                </a:effectLst>
                <a:latin typeface="游ゴシック" panose="020B0400000000000000" pitchFamily="50" charset="-128"/>
                <a:ea typeface="游ゴシック" panose="020B0400000000000000" pitchFamily="50" charset="-128"/>
              </a:rPr>
              <a:t>さとり</a:t>
            </a:r>
            <a:endParaRPr lang="en-US" altLang="ja-JP" sz="4000" b="1" dirty="0">
              <a:effectLst>
                <a:glow rad="101600">
                  <a:schemeClr val="bg1">
                    <a:alpha val="60000"/>
                  </a:schemeClr>
                </a:glow>
              </a:effectLst>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467297" y="5724831"/>
            <a:ext cx="1809414" cy="892552"/>
          </a:xfrm>
          <a:prstGeom prst="rect">
            <a:avLst/>
          </a:prstGeom>
          <a:noFill/>
        </p:spPr>
        <p:txBody>
          <a:bodyPr wrap="square" rtlCol="0">
            <a:spAutoFit/>
          </a:bodyPr>
          <a:lstStyle/>
          <a:p>
            <a:pPr algn="ctr">
              <a:lnSpc>
                <a:spcPct val="130000"/>
              </a:lnSpc>
            </a:pPr>
            <a:r>
              <a:rPr lang="ja-JP" altLang="en-US" sz="4000" b="1" dirty="0">
                <a:effectLst>
                  <a:glow rad="101600">
                    <a:schemeClr val="bg1">
                      <a:alpha val="60000"/>
                    </a:schemeClr>
                  </a:glow>
                </a:effectLst>
                <a:latin typeface="游ゴシック" panose="020B0400000000000000" pitchFamily="50" charset="-128"/>
                <a:ea typeface="游ゴシック" panose="020B0400000000000000" pitchFamily="50" charset="-128"/>
              </a:rPr>
              <a:t>さとり</a:t>
            </a:r>
            <a:endParaRPr lang="en-US" altLang="ja-JP" sz="4000" b="1" dirty="0">
              <a:effectLst>
                <a:glow rad="101600">
                  <a:schemeClr val="bg1">
                    <a:alpha val="60000"/>
                  </a:schemeClr>
                </a:glow>
              </a:effectLst>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397720" y="559362"/>
            <a:ext cx="1834020" cy="892552"/>
          </a:xfrm>
          <a:prstGeom prst="rect">
            <a:avLst/>
          </a:prstGeom>
          <a:noFill/>
        </p:spPr>
        <p:txBody>
          <a:bodyPr wrap="square" rtlCol="0">
            <a:spAutoFit/>
          </a:bodyPr>
          <a:lstStyle/>
          <a:p>
            <a:pPr algn="ctr">
              <a:lnSpc>
                <a:spcPct val="130000"/>
              </a:lnSpc>
            </a:pPr>
            <a:r>
              <a:rPr lang="ja-JP" altLang="en-US" sz="4000" b="1" dirty="0">
                <a:latin typeface="游ゴシック" panose="020B0400000000000000" pitchFamily="50" charset="-128"/>
                <a:ea typeface="游ゴシック" panose="020B0400000000000000" pitchFamily="50" charset="-128"/>
              </a:rPr>
              <a:t>さとり</a:t>
            </a:r>
            <a:endParaRPr lang="en-US" altLang="ja-JP" sz="4000" b="1" dirty="0">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5417243" y="10225"/>
            <a:ext cx="3726757" cy="6494085"/>
          </a:xfrm>
          <a:prstGeom prst="rect">
            <a:avLst/>
          </a:prstGeom>
          <a:solidFill>
            <a:srgbClr val="FFFFFF">
              <a:alpha val="80000"/>
            </a:srgbClr>
          </a:solidFill>
          <a:ln w="12700">
            <a:solidFill>
              <a:schemeClr val="tx1"/>
            </a:solidFill>
          </a:ln>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浄土の本質はすべて阿弥陀仏の最高のさとり</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⇒大慈悲</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⇒必然として救いの活動をする</a:t>
            </a:r>
            <a:endParaRPr lang="en-US" altLang="ja-JP" sz="4000" b="1" dirty="0">
              <a:solidFill>
                <a:srgbClr val="FF0000"/>
              </a:solidFill>
              <a:latin typeface="游ゴシック" panose="020B0400000000000000" pitchFamily="50" charset="-128"/>
              <a:ea typeface="游ゴシック" panose="020B0400000000000000" pitchFamily="50" charset="-128"/>
            </a:endParaRPr>
          </a:p>
        </p:txBody>
      </p:sp>
      <p:sp>
        <p:nvSpPr>
          <p:cNvPr id="24" name="下矢印 23"/>
          <p:cNvSpPr/>
          <p:nvPr/>
        </p:nvSpPr>
        <p:spPr>
          <a:xfrm rot="14147899">
            <a:off x="3012664" y="1774456"/>
            <a:ext cx="1456681" cy="328316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ja-JP" altLang="en-US" sz="3600" b="1" dirty="0">
                <a:solidFill>
                  <a:srgbClr val="FF0000"/>
                </a:solidFill>
                <a:latin typeface="游ゴシック" panose="020B0400000000000000" pitchFamily="50" charset="-128"/>
                <a:ea typeface="游ゴシック" panose="020B0400000000000000" pitchFamily="50" charset="-128"/>
              </a:rPr>
              <a:t>　救いの活動</a:t>
            </a:r>
            <a:endParaRPr kumimoji="1" lang="ja-JP" altLang="en-US" sz="3600" b="1" dirty="0">
              <a:solidFill>
                <a:srgbClr val="FF0000"/>
              </a:solidFill>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489494" y="3571081"/>
            <a:ext cx="1825301" cy="892552"/>
          </a:xfrm>
          <a:prstGeom prst="rect">
            <a:avLst/>
          </a:prstGeom>
          <a:noFill/>
        </p:spPr>
        <p:txBody>
          <a:bodyPr wrap="square" rtlCol="0">
            <a:spAutoFit/>
          </a:bodyPr>
          <a:lstStyle/>
          <a:p>
            <a:pPr algn="ctr">
              <a:lnSpc>
                <a:spcPct val="130000"/>
              </a:lnSpc>
            </a:pPr>
            <a:r>
              <a:rPr lang="ja-JP" altLang="en-US" sz="4000" b="1" dirty="0">
                <a:latin typeface="游ゴシック" panose="020B0400000000000000" pitchFamily="50" charset="-128"/>
                <a:ea typeface="游ゴシック" panose="020B0400000000000000" pitchFamily="50" charset="-128"/>
              </a:rPr>
              <a:t>さとり</a:t>
            </a:r>
            <a:endParaRPr lang="en-US" altLang="ja-JP" sz="4000" b="1" dirty="0">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5921740" y="5080542"/>
            <a:ext cx="2976530" cy="1412694"/>
          </a:xfrm>
          <a:prstGeom prst="rect">
            <a:avLst/>
          </a:prstGeom>
          <a:solidFill>
            <a:schemeClr val="bg1"/>
          </a:solidFill>
          <a:ln w="19050">
            <a:solidFill>
              <a:schemeClr val="tx1"/>
            </a:solidFill>
          </a:ln>
        </p:spPr>
        <p:txBody>
          <a:bodyPr wrap="square" rtlCol="0">
            <a:spAutoFit/>
          </a:bodyPr>
          <a:lstStyle/>
          <a:p>
            <a:pPr algn="ctr">
              <a:lnSpc>
                <a:spcPct val="130000"/>
              </a:lnSpc>
            </a:pPr>
            <a:r>
              <a:rPr lang="ja-JP" altLang="en-US" sz="6600" b="1" dirty="0">
                <a:latin typeface="游ゴシック" panose="020B0400000000000000" pitchFamily="50" charset="-128"/>
                <a:ea typeface="游ゴシック" panose="020B0400000000000000" pitchFamily="50" charset="-128"/>
              </a:rPr>
              <a:t>還相</a:t>
            </a:r>
            <a:endParaRPr lang="en-US" altLang="ja-JP" sz="4400" b="1" dirty="0">
              <a:latin typeface="游ゴシック" panose="020B0400000000000000" pitchFamily="50" charset="-128"/>
              <a:ea typeface="游ゴシック" panose="020B0400000000000000" pitchFamily="50" charset="-128"/>
            </a:endParaRPr>
          </a:p>
        </p:txBody>
      </p:sp>
      <p:grpSp>
        <p:nvGrpSpPr>
          <p:cNvPr id="28" name="グループ化 27"/>
          <p:cNvGrpSpPr/>
          <p:nvPr/>
        </p:nvGrpSpPr>
        <p:grpSpPr>
          <a:xfrm>
            <a:off x="243346" y="3734392"/>
            <a:ext cx="2607182" cy="2606664"/>
            <a:chOff x="-3866873" y="5570534"/>
            <a:chExt cx="2607182" cy="2606664"/>
          </a:xfrm>
        </p:grpSpPr>
        <p:sp>
          <p:nvSpPr>
            <p:cNvPr id="29" name="円/楕円 17"/>
            <p:cNvSpPr>
              <a:spLocks noChangeAspect="1"/>
            </p:cNvSpPr>
            <p:nvPr/>
          </p:nvSpPr>
          <p:spPr>
            <a:xfrm>
              <a:off x="-3866873" y="5570534"/>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30" name="図 29"/>
            <p:cNvPicPr>
              <a:picLocks noChangeAspect="1"/>
            </p:cNvPicPr>
            <p:nvPr/>
          </p:nvPicPr>
          <p:blipFill rotWithShape="1">
            <a:blip r:embed="rId5" cstate="print">
              <a:extLst>
                <a:ext uri="{28A0092B-C50C-407E-A947-70E740481C1C}">
                  <a14:useLocalDpi xmlns:a14="http://schemas.microsoft.com/office/drawing/2010/main" val="0"/>
                </a:ext>
              </a:extLst>
            </a:blip>
            <a:srcRect b="57211"/>
            <a:stretch/>
          </p:blipFill>
          <p:spPr>
            <a:xfrm>
              <a:off x="-2975766" y="6129414"/>
              <a:ext cx="920498" cy="1661559"/>
            </a:xfrm>
            <a:prstGeom prst="rect">
              <a:avLst/>
            </a:prstGeom>
          </p:spPr>
        </p:pic>
      </p:grpSp>
      <p:grpSp>
        <p:nvGrpSpPr>
          <p:cNvPr id="31" name="グループ化 30"/>
          <p:cNvGrpSpPr/>
          <p:nvPr/>
        </p:nvGrpSpPr>
        <p:grpSpPr>
          <a:xfrm>
            <a:off x="238665" y="3732539"/>
            <a:ext cx="2607182" cy="2606664"/>
            <a:chOff x="-3866873" y="5570534"/>
            <a:chExt cx="2607182" cy="2606664"/>
          </a:xfrm>
        </p:grpSpPr>
        <p:sp>
          <p:nvSpPr>
            <p:cNvPr id="32" name="円/楕円 17"/>
            <p:cNvSpPr>
              <a:spLocks noChangeAspect="1"/>
            </p:cNvSpPr>
            <p:nvPr/>
          </p:nvSpPr>
          <p:spPr>
            <a:xfrm>
              <a:off x="-3866873" y="5570534"/>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33" name="図 32"/>
            <p:cNvPicPr>
              <a:picLocks noChangeAspect="1"/>
            </p:cNvPicPr>
            <p:nvPr/>
          </p:nvPicPr>
          <p:blipFill rotWithShape="1">
            <a:blip r:embed="rId5" cstate="print">
              <a:extLst>
                <a:ext uri="{28A0092B-C50C-407E-A947-70E740481C1C}">
                  <a14:useLocalDpi xmlns:a14="http://schemas.microsoft.com/office/drawing/2010/main" val="0"/>
                </a:ext>
              </a:extLst>
            </a:blip>
            <a:srcRect b="57211"/>
            <a:stretch/>
          </p:blipFill>
          <p:spPr>
            <a:xfrm>
              <a:off x="-2975766" y="6129414"/>
              <a:ext cx="920498" cy="1661559"/>
            </a:xfrm>
            <a:prstGeom prst="rect">
              <a:avLst/>
            </a:prstGeom>
          </p:spPr>
        </p:pic>
      </p:grpSp>
    </p:spTree>
    <p:extLst>
      <p:ext uri="{BB962C8B-B14F-4D97-AF65-F5344CB8AC3E}">
        <p14:creationId xmlns:p14="http://schemas.microsoft.com/office/powerpoint/2010/main" val="229590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bg/>
                                          </p:spTgt>
                                        </p:tgtEl>
                                        <p:attrNameLst>
                                          <p:attrName>style.visibility</p:attrName>
                                        </p:attrNameLst>
                                      </p:cBhvr>
                                      <p:to>
                                        <p:strVal val="visible"/>
                                      </p:to>
                                    </p:set>
                                    <p:animEffect transition="in" filter="fade">
                                      <p:cBhvr>
                                        <p:cTn id="36" dur="500"/>
                                        <p:tgtEl>
                                          <p:spTgt spid="27">
                                            <p:bg/>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xEl>
                                              <p:pRg st="1" end="1"/>
                                            </p:txEl>
                                          </p:spTgt>
                                        </p:tgtEl>
                                        <p:attrNameLst>
                                          <p:attrName>style.visibility</p:attrName>
                                        </p:attrNameLst>
                                      </p:cBhvr>
                                      <p:to>
                                        <p:strVal val="visible"/>
                                      </p:to>
                                    </p:set>
                                    <p:animEffect transition="in" filter="fade">
                                      <p:cBhvr>
                                        <p:cTn id="46" dur="500"/>
                                        <p:tgtEl>
                                          <p:spTgt spid="2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xEl>
                                              <p:pRg st="2" end="2"/>
                                            </p:txEl>
                                          </p:spTgt>
                                        </p:tgtEl>
                                        <p:attrNameLst>
                                          <p:attrName>style.visibility</p:attrName>
                                        </p:attrNameLst>
                                      </p:cBhvr>
                                      <p:to>
                                        <p:strVal val="visible"/>
                                      </p:to>
                                    </p:set>
                                    <p:animEffect transition="in" filter="fade">
                                      <p:cBhvr>
                                        <p:cTn id="51" dur="500"/>
                                        <p:tgtEl>
                                          <p:spTgt spid="27">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3" fill="hold" nodeType="clickEffect">
                                  <p:stCondLst>
                                    <p:cond delay="0"/>
                                  </p:stCondLst>
                                  <p:childTnLst>
                                    <p:anim calcmode="lin" valueType="num">
                                      <p:cBhvr additive="base">
                                        <p:cTn id="61" dur="1000"/>
                                        <p:tgtEl>
                                          <p:spTgt spid="31"/>
                                        </p:tgtEl>
                                        <p:attrNameLst>
                                          <p:attrName>ppt_x</p:attrName>
                                        </p:attrNameLst>
                                      </p:cBhvr>
                                      <p:tavLst>
                                        <p:tav tm="0">
                                          <p:val>
                                            <p:strVal val="ppt_x"/>
                                          </p:val>
                                        </p:tav>
                                        <p:tav tm="100000">
                                          <p:val>
                                            <p:strVal val="1+ppt_w/2"/>
                                          </p:val>
                                        </p:tav>
                                      </p:tavLst>
                                    </p:anim>
                                    <p:anim calcmode="lin" valueType="num">
                                      <p:cBhvr additive="base">
                                        <p:cTn id="62" dur="1000"/>
                                        <p:tgtEl>
                                          <p:spTgt spid="31"/>
                                        </p:tgtEl>
                                        <p:attrNameLst>
                                          <p:attrName>ppt_y</p:attrName>
                                        </p:attrNameLst>
                                      </p:cBhvr>
                                      <p:tavLst>
                                        <p:tav tm="0">
                                          <p:val>
                                            <p:strVal val="ppt_y"/>
                                          </p:val>
                                        </p:tav>
                                        <p:tav tm="100000">
                                          <p:val>
                                            <p:strVal val="0-ppt_h/2"/>
                                          </p:val>
                                        </p:tav>
                                      </p:tavLst>
                                    </p:anim>
                                    <p:set>
                                      <p:cBhvr>
                                        <p:cTn id="63"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build="p"/>
      <p:bldP spid="16" grpId="0" build="p"/>
      <p:bldP spid="17" grpId="0" build="p"/>
      <p:bldP spid="19" grpId="0" build="p"/>
      <p:bldP spid="27" grpId="0" build="p" animBg="1"/>
      <p:bldP spid="24" grpId="0" animBg="1"/>
      <p:bldP spid="23" grpId="0"/>
      <p:bldP spid="2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9094" y="1013392"/>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17" name="円/楕円 16"/>
          <p:cNvSpPr>
            <a:spLocks noChangeAspect="1"/>
          </p:cNvSpPr>
          <p:nvPr/>
        </p:nvSpPr>
        <p:spPr>
          <a:xfrm>
            <a:off x="-181368"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左カーブ矢印 15"/>
          <p:cNvSpPr/>
          <p:nvPr/>
        </p:nvSpPr>
        <p:spPr>
          <a:xfrm rot="17381976">
            <a:off x="4536538" y="-2223647"/>
            <a:ext cx="1579318" cy="7196512"/>
          </a:xfrm>
          <a:prstGeom prst="curvedLeftArrow">
            <a:avLst>
              <a:gd name="adj1" fmla="val 32928"/>
              <a:gd name="adj2" fmla="val 75700"/>
              <a:gd name="adj3" fmla="val 25000"/>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左カーブ矢印 14"/>
          <p:cNvSpPr/>
          <p:nvPr/>
        </p:nvSpPr>
        <p:spPr>
          <a:xfrm rot="7389743">
            <a:off x="3264227" y="896160"/>
            <a:ext cx="1452763" cy="7957574"/>
          </a:xfrm>
          <a:prstGeom prst="curvedLeftArrow">
            <a:avLst>
              <a:gd name="adj1" fmla="val 32928"/>
              <a:gd name="adj2" fmla="val 75700"/>
              <a:gd name="adj3" fmla="val 25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3" name="テキスト ボックス 22"/>
          <p:cNvSpPr txBox="1"/>
          <p:nvPr/>
        </p:nvSpPr>
        <p:spPr>
          <a:xfrm>
            <a:off x="7632340" y="4471663"/>
            <a:ext cx="1541861" cy="84273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現世</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 name="下矢印 18"/>
          <p:cNvSpPr/>
          <p:nvPr/>
        </p:nvSpPr>
        <p:spPr>
          <a:xfrm rot="18400473">
            <a:off x="5658213" y="3752359"/>
            <a:ext cx="1456681" cy="246093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回向</a:t>
            </a:r>
          </a:p>
        </p:txBody>
      </p:sp>
      <p:sp>
        <p:nvSpPr>
          <p:cNvPr id="24" name="テキスト ボックス 23"/>
          <p:cNvSpPr txBox="1"/>
          <p:nvPr/>
        </p:nvSpPr>
        <p:spPr>
          <a:xfrm>
            <a:off x="64252" y="38415"/>
            <a:ext cx="1312393" cy="8349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浄土</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295618" y="5092958"/>
            <a:ext cx="920498" cy="1661559"/>
          </a:xfrm>
          <a:prstGeom prst="rect">
            <a:avLst/>
          </a:prstGeom>
        </p:spPr>
      </p:pic>
      <p:grpSp>
        <p:nvGrpSpPr>
          <p:cNvPr id="3" name="グループ化 2"/>
          <p:cNvGrpSpPr/>
          <p:nvPr/>
        </p:nvGrpSpPr>
        <p:grpSpPr>
          <a:xfrm>
            <a:off x="288362" y="388777"/>
            <a:ext cx="2607182" cy="2606664"/>
            <a:chOff x="288362" y="388777"/>
            <a:chExt cx="2607182" cy="2606664"/>
          </a:xfrm>
        </p:grpSpPr>
        <p:sp>
          <p:nvSpPr>
            <p:cNvPr id="8" name="円/楕円 7"/>
            <p:cNvSpPr>
              <a:spLocks noChangeAspect="1"/>
            </p:cNvSpPr>
            <p:nvPr/>
          </p:nvSpPr>
          <p:spPr>
            <a:xfrm>
              <a:off x="288362" y="388777"/>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1016141" y="732326"/>
              <a:ext cx="920498" cy="1661559"/>
            </a:xfrm>
            <a:prstGeom prst="rect">
              <a:avLst/>
            </a:prstGeom>
          </p:spPr>
        </p:pic>
      </p:grpSp>
      <p:grpSp>
        <p:nvGrpSpPr>
          <p:cNvPr id="5" name="グループ化 4"/>
          <p:cNvGrpSpPr/>
          <p:nvPr/>
        </p:nvGrpSpPr>
        <p:grpSpPr>
          <a:xfrm>
            <a:off x="6603505" y="2622536"/>
            <a:ext cx="2607182" cy="2606664"/>
            <a:chOff x="6603505" y="2622536"/>
            <a:chExt cx="2607182" cy="2606664"/>
          </a:xfrm>
        </p:grpSpPr>
        <p:sp>
          <p:nvSpPr>
            <p:cNvPr id="9" name="円/楕円 8"/>
            <p:cNvSpPr>
              <a:spLocks noChangeAspect="1"/>
            </p:cNvSpPr>
            <p:nvPr/>
          </p:nvSpPr>
          <p:spPr>
            <a:xfrm>
              <a:off x="6603505" y="2622536"/>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542249" y="2961835"/>
              <a:ext cx="920498" cy="1661559"/>
            </a:xfrm>
            <a:prstGeom prst="rect">
              <a:avLst/>
            </a:prstGeom>
          </p:spPr>
        </p:pic>
      </p:grpSp>
      <p:sp>
        <p:nvSpPr>
          <p:cNvPr id="28" name="テキスト ボックス 27"/>
          <p:cNvSpPr txBox="1"/>
          <p:nvPr/>
        </p:nvSpPr>
        <p:spPr>
          <a:xfrm>
            <a:off x="7084119" y="5994285"/>
            <a:ext cx="1403316" cy="830997"/>
          </a:xfrm>
          <a:prstGeom prst="rect">
            <a:avLst/>
          </a:prstGeom>
          <a:solidFill>
            <a:schemeClr val="bg1">
              <a:alpha val="80000"/>
            </a:schemeClr>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信心</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
        <p:nvSpPr>
          <p:cNvPr id="29" name="四角形吹き出し 28"/>
          <p:cNvSpPr/>
          <p:nvPr/>
        </p:nvSpPr>
        <p:spPr>
          <a:xfrm>
            <a:off x="3875890" y="2348880"/>
            <a:ext cx="1848238" cy="4365015"/>
          </a:xfrm>
          <a:prstGeom prst="wedgeRectCallout">
            <a:avLst>
              <a:gd name="adj1" fmla="val 158297"/>
              <a:gd name="adj2" fmla="val 3380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nSpc>
                <a:spcPct val="130000"/>
              </a:lnSpc>
            </a:pPr>
            <a:r>
              <a:rPr lang="en-US" altLang="ja-JP" sz="4000" b="1" dirty="0">
                <a:solidFill>
                  <a:schemeClr val="tx1"/>
                </a:solidFill>
                <a:latin typeface="游ゴシック" panose="020B0400000000000000" pitchFamily="50" charset="-128"/>
                <a:ea typeface="游ゴシック" panose="020B0400000000000000" pitchFamily="50" charset="-128"/>
              </a:rPr>
              <a:t>80</a:t>
            </a:r>
            <a:r>
              <a:rPr lang="ja-JP" altLang="en-US" sz="4000" b="1" dirty="0">
                <a:solidFill>
                  <a:schemeClr val="tx1"/>
                </a:solidFill>
                <a:latin typeface="游ゴシック" panose="020B0400000000000000" pitchFamily="50" charset="-128"/>
                <a:ea typeface="游ゴシック" panose="020B0400000000000000" pitchFamily="50" charset="-128"/>
              </a:rPr>
              <a:t>正定之因唯信心</a:t>
            </a:r>
            <a:endParaRPr lang="en-US" altLang="ja-JP" sz="4000" b="1" dirty="0">
              <a:solidFill>
                <a:schemeClr val="tx1"/>
              </a:solidFill>
              <a:latin typeface="游ゴシック" panose="020B0400000000000000" pitchFamily="50" charset="-128"/>
              <a:ea typeface="游ゴシック" panose="020B0400000000000000" pitchFamily="50" charset="-128"/>
            </a:endParaRPr>
          </a:p>
          <a:p>
            <a:pPr>
              <a:lnSpc>
                <a:spcPct val="130000"/>
              </a:lnSpc>
            </a:pPr>
            <a:r>
              <a:rPr lang="en-US" altLang="ja-JP" sz="4000" b="1" dirty="0">
                <a:solidFill>
                  <a:schemeClr val="tx1"/>
                </a:solidFill>
                <a:latin typeface="游ゴシック" panose="020B0400000000000000" pitchFamily="50" charset="-128"/>
                <a:ea typeface="游ゴシック" panose="020B0400000000000000" pitchFamily="50" charset="-128"/>
              </a:rPr>
              <a:t>81</a:t>
            </a:r>
            <a:r>
              <a:rPr lang="ja-JP" altLang="en-US" sz="4000" b="1" dirty="0">
                <a:solidFill>
                  <a:schemeClr val="tx1"/>
                </a:solidFill>
                <a:latin typeface="游ゴシック" panose="020B0400000000000000" pitchFamily="50" charset="-128"/>
                <a:ea typeface="游ゴシック" panose="020B0400000000000000" pitchFamily="50" charset="-128"/>
              </a:rPr>
              <a:t>惑染凡夫信心発</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30" name="四角形吹き出し 29"/>
          <p:cNvSpPr/>
          <p:nvPr/>
        </p:nvSpPr>
        <p:spPr>
          <a:xfrm>
            <a:off x="179512" y="2420888"/>
            <a:ext cx="1627416" cy="4394768"/>
          </a:xfrm>
          <a:prstGeom prst="wedgeRectCallout">
            <a:avLst>
              <a:gd name="adj1" fmla="val 24490"/>
              <a:gd name="adj2" fmla="val -65043"/>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nSpc>
                <a:spcPct val="130000"/>
              </a:lnSpc>
            </a:pPr>
            <a:r>
              <a:rPr lang="en-US" altLang="ja-JP" sz="4000" b="1" dirty="0">
                <a:solidFill>
                  <a:schemeClr val="tx1"/>
                </a:solidFill>
                <a:latin typeface="游ゴシック" panose="020B0400000000000000" pitchFamily="50" charset="-128"/>
                <a:ea typeface="游ゴシック" panose="020B0400000000000000" pitchFamily="50" charset="-128"/>
              </a:rPr>
              <a:t>82</a:t>
            </a:r>
            <a:r>
              <a:rPr lang="ja-JP" altLang="en-US" sz="4000" b="1" dirty="0">
                <a:solidFill>
                  <a:schemeClr val="tx1"/>
                </a:solidFill>
                <a:latin typeface="游ゴシック" panose="020B0400000000000000" pitchFamily="50" charset="-128"/>
                <a:ea typeface="游ゴシック" panose="020B0400000000000000" pitchFamily="50" charset="-128"/>
              </a:rPr>
              <a:t>証知生死即涅槃</a:t>
            </a:r>
            <a:endParaRPr lang="en-US" altLang="ja-JP" sz="4000" b="1" dirty="0">
              <a:solidFill>
                <a:schemeClr val="tx1"/>
              </a:solidFill>
              <a:latin typeface="游ゴシック" panose="020B0400000000000000" pitchFamily="50" charset="-128"/>
              <a:ea typeface="游ゴシック" panose="020B0400000000000000" pitchFamily="50" charset="-128"/>
            </a:endParaRPr>
          </a:p>
          <a:p>
            <a:pPr>
              <a:lnSpc>
                <a:spcPct val="130000"/>
              </a:lnSpc>
            </a:pPr>
            <a:r>
              <a:rPr lang="en-US" altLang="ja-JP" sz="4000" b="1" dirty="0">
                <a:solidFill>
                  <a:schemeClr val="tx1"/>
                </a:solidFill>
                <a:latin typeface="游ゴシック" panose="020B0400000000000000" pitchFamily="50" charset="-128"/>
                <a:ea typeface="游ゴシック" panose="020B0400000000000000" pitchFamily="50" charset="-128"/>
              </a:rPr>
              <a:t>83</a:t>
            </a:r>
            <a:r>
              <a:rPr lang="ja-JP" altLang="en-US" sz="4000" b="1" dirty="0">
                <a:solidFill>
                  <a:schemeClr val="tx1"/>
                </a:solidFill>
                <a:latin typeface="游ゴシック" panose="020B0400000000000000" pitchFamily="50" charset="-128"/>
                <a:ea typeface="游ゴシック" panose="020B0400000000000000" pitchFamily="50" charset="-128"/>
              </a:rPr>
              <a:t>必至無量光明土</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31" name="テキスト ボックス 30"/>
          <p:cNvSpPr txBox="1"/>
          <p:nvPr/>
        </p:nvSpPr>
        <p:spPr>
          <a:xfrm>
            <a:off x="1961710" y="4620379"/>
            <a:ext cx="1348276" cy="769441"/>
          </a:xfrm>
          <a:prstGeom prst="rect">
            <a:avLst/>
          </a:prstGeom>
          <a:solidFill>
            <a:schemeClr val="bg1">
              <a:alpha val="80000"/>
            </a:schemeClr>
          </a:solidFill>
          <a:ln w="38100">
            <a:noFill/>
          </a:ln>
        </p:spPr>
        <p:txBody>
          <a:bodyPr vert="horz" wrap="square" rtlCol="0">
            <a:spAutoFit/>
          </a:bodyPr>
          <a:lstStyle/>
          <a:p>
            <a:r>
              <a:rPr lang="ja-JP" altLang="en-US" sz="4400" b="1" spc="-100" dirty="0">
                <a:solidFill>
                  <a:srgbClr val="FF0000"/>
                </a:solidFill>
                <a:latin typeface="ヒラギノ明朝 ProN W6" pitchFamily="18" charset="-128"/>
                <a:ea typeface="游ゴシック" panose="020B0400000000000000" pitchFamily="50" charset="-128"/>
              </a:rPr>
              <a:t>往相</a:t>
            </a:r>
            <a:endParaRPr lang="en-US" altLang="ja-JP" sz="4400" b="1" spc="-100" dirty="0">
              <a:solidFill>
                <a:srgbClr val="FF0000"/>
              </a:solidFill>
              <a:latin typeface="ヒラギノ明朝 ProN W6" pitchFamily="18" charset="-128"/>
              <a:ea typeface="游ゴシック" panose="020B0400000000000000" pitchFamily="50" charset="-128"/>
            </a:endParaRPr>
          </a:p>
        </p:txBody>
      </p:sp>
      <p:sp>
        <p:nvSpPr>
          <p:cNvPr id="32" name="四角形吹き出し 31"/>
          <p:cNvSpPr/>
          <p:nvPr/>
        </p:nvSpPr>
        <p:spPr>
          <a:xfrm>
            <a:off x="6543108" y="149641"/>
            <a:ext cx="828314" cy="4394768"/>
          </a:xfrm>
          <a:prstGeom prst="wedgeRectCallout">
            <a:avLst>
              <a:gd name="adj1" fmla="val 89928"/>
              <a:gd name="adj2" fmla="val 31162"/>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nSpc>
                <a:spcPct val="130000"/>
              </a:lnSpc>
            </a:pPr>
            <a:r>
              <a:rPr lang="en-US" altLang="ja-JP" sz="4000" b="1" dirty="0">
                <a:solidFill>
                  <a:schemeClr val="tx1"/>
                </a:solidFill>
                <a:latin typeface="游ゴシック" panose="020B0400000000000000" pitchFamily="50" charset="-128"/>
                <a:ea typeface="游ゴシック" panose="020B0400000000000000" pitchFamily="50" charset="-128"/>
              </a:rPr>
              <a:t>84</a:t>
            </a:r>
            <a:r>
              <a:rPr lang="ja-JP" altLang="en-US" sz="4000" b="1" dirty="0">
                <a:solidFill>
                  <a:schemeClr val="tx1"/>
                </a:solidFill>
                <a:latin typeface="游ゴシック" panose="020B0400000000000000" pitchFamily="50" charset="-128"/>
                <a:ea typeface="游ゴシック" panose="020B0400000000000000" pitchFamily="50" charset="-128"/>
              </a:rPr>
              <a:t>諸有衆生皆普化</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33" name="テキスト ボックス 32"/>
          <p:cNvSpPr txBox="1"/>
          <p:nvPr/>
        </p:nvSpPr>
        <p:spPr>
          <a:xfrm>
            <a:off x="7632992" y="1579439"/>
            <a:ext cx="1348276" cy="769441"/>
          </a:xfrm>
          <a:prstGeom prst="rect">
            <a:avLst/>
          </a:prstGeom>
          <a:solidFill>
            <a:schemeClr val="bg1">
              <a:alpha val="80000"/>
            </a:schemeClr>
          </a:solidFill>
          <a:ln w="38100">
            <a:noFill/>
          </a:ln>
        </p:spPr>
        <p:txBody>
          <a:bodyPr vert="horz" wrap="square" rtlCol="0">
            <a:spAutoFit/>
          </a:bodyPr>
          <a:lstStyle/>
          <a:p>
            <a:r>
              <a:rPr lang="ja-JP" altLang="en-US" sz="4400" b="1" spc="-100" dirty="0">
                <a:solidFill>
                  <a:srgbClr val="FF0000"/>
                </a:solidFill>
                <a:latin typeface="ヒラギノ明朝 ProN W6" pitchFamily="18" charset="-128"/>
                <a:ea typeface="游ゴシック" panose="020B0400000000000000" pitchFamily="50" charset="-128"/>
              </a:rPr>
              <a:t>還相</a:t>
            </a:r>
            <a:endParaRPr lang="en-US" altLang="ja-JP" sz="4400" b="1" spc="-100" dirty="0">
              <a:solidFill>
                <a:srgbClr val="FF0000"/>
              </a:solidFill>
              <a:latin typeface="ヒラギノ明朝 ProN W6" pitchFamily="18" charset="-128"/>
              <a:ea typeface="游ゴシック" panose="020B0400000000000000" pitchFamily="50" charset="-128"/>
            </a:endParaRPr>
          </a:p>
        </p:txBody>
      </p:sp>
    </p:spTree>
    <p:extLst>
      <p:ext uri="{BB962C8B-B14F-4D97-AF65-F5344CB8AC3E}">
        <p14:creationId xmlns:p14="http://schemas.microsoft.com/office/powerpoint/2010/main" val="210982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bg/>
                                          </p:spTgt>
                                        </p:tgtEl>
                                        <p:attrNameLst>
                                          <p:attrName>style.visibility</p:attrName>
                                        </p:attrNameLst>
                                      </p:cBhvr>
                                      <p:to>
                                        <p:strVal val="visible"/>
                                      </p:to>
                                    </p:set>
                                    <p:animEffect transition="in" filter="fade">
                                      <p:cBhvr>
                                        <p:cTn id="25" dur="500"/>
                                        <p:tgtEl>
                                          <p:spTgt spid="28">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fade">
                                      <p:cBhvr>
                                        <p:cTn id="28" dur="500"/>
                                        <p:tgtEl>
                                          <p:spTgt spid="2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fade">
                                      <p:cBhvr>
                                        <p:cTn id="38" dur="500"/>
                                        <p:tgtEl>
                                          <p:spTgt spid="2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23" grpId="0" build="p"/>
      <p:bldP spid="19" grpId="0" animBg="1"/>
      <p:bldP spid="24" grpId="0" build="p"/>
      <p:bldP spid="28" grpId="0" uiExpand="1" build="p" animBg="1"/>
      <p:bldP spid="29" grpId="0" animBg="1"/>
      <p:bldP spid="30" grpId="0" animBg="1"/>
      <p:bldP spid="31" grpId="0" animBg="1"/>
      <p:bldP spid="32" grpId="0" animBg="1"/>
      <p:bldP spid="3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05045" y="1988840"/>
            <a:ext cx="8487435" cy="4401205"/>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☆曇鸞大師は、長生不死の法を求め</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たが、心をひるがえして浄土の教</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ja-JP" altLang="en-US" sz="4000" b="1" dirty="0" err="1">
                <a:latin typeface="游ゴシック" panose="020B0400000000000000" pitchFamily="50" charset="-128"/>
                <a:ea typeface="游ゴシック" panose="020B0400000000000000" pitchFamily="50" charset="-128"/>
              </a:rPr>
              <a:t>えに</a:t>
            </a:r>
            <a:r>
              <a:rPr lang="ja-JP" altLang="en-US" sz="4000" b="1" dirty="0">
                <a:latin typeface="游ゴシック" panose="020B0400000000000000" pitchFamily="50" charset="-128"/>
                <a:ea typeface="游ゴシック" panose="020B0400000000000000" pitchFamily="50" charset="-128"/>
              </a:rPr>
              <a:t>帰入された。</a:t>
            </a:r>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☆天親菩薩の</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の註釈書</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往生論註</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を著して、</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p>
          <a:p>
            <a:r>
              <a:rPr lang="en-US" altLang="ja-JP" sz="4000" b="1" dirty="0">
                <a:latin typeface="游ゴシック" panose="020B0400000000000000" pitchFamily="50" charset="-128"/>
                <a:ea typeface="游ゴシック" panose="020B0400000000000000" pitchFamily="50" charset="-128"/>
              </a:rPr>
              <a:t>   </a:t>
            </a:r>
            <a:r>
              <a:rPr lang="ja-JP" altLang="en-US" sz="4000" b="1" dirty="0">
                <a:latin typeface="游ゴシック" panose="020B0400000000000000" pitchFamily="50" charset="-128"/>
                <a:ea typeface="游ゴシック" panose="020B0400000000000000" pitchFamily="50" charset="-128"/>
              </a:rPr>
              <a:t>の真意を明らかにされた。</a:t>
            </a:r>
            <a:endParaRPr lang="en-US" altLang="ja-JP" sz="4000" b="1" dirty="0">
              <a:solidFill>
                <a:srgbClr val="FF0000"/>
              </a:solidFill>
              <a:latin typeface="游ゴシック" panose="020B0400000000000000" pitchFamily="50" charset="-128"/>
              <a:ea typeface="游ゴシック" panose="020B0400000000000000" pitchFamily="50" charset="-128"/>
            </a:endParaRPr>
          </a:p>
        </p:txBody>
      </p:sp>
      <p:sp>
        <p:nvSpPr>
          <p:cNvPr id="4" name="横巻き 3"/>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ここまでのポイント</a:t>
            </a:r>
          </a:p>
        </p:txBody>
      </p:sp>
    </p:spTree>
    <p:extLst>
      <p:ext uri="{BB962C8B-B14F-4D97-AF65-F5344CB8AC3E}">
        <p14:creationId xmlns:p14="http://schemas.microsoft.com/office/powerpoint/2010/main" val="112396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71454" y="2168860"/>
            <a:ext cx="8487435" cy="3785652"/>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☆曇鸞大師は、衆生が往生する</a:t>
            </a:r>
            <a:r>
              <a:rPr lang="ja-JP" altLang="en-US" sz="4000" b="1" dirty="0" err="1">
                <a:latin typeface="游ゴシック" panose="020B0400000000000000" pitchFamily="50" charset="-128"/>
                <a:ea typeface="游ゴシック" panose="020B0400000000000000" pitchFamily="50" charset="-128"/>
              </a:rPr>
              <a:t>すが</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ja-JP" altLang="en-US" sz="4000" b="1" dirty="0" err="1">
                <a:latin typeface="游ゴシック" panose="020B0400000000000000" pitchFamily="50" charset="-128"/>
                <a:ea typeface="游ゴシック" panose="020B0400000000000000" pitchFamily="50" charset="-128"/>
              </a:rPr>
              <a:t>たを</a:t>
            </a:r>
            <a:r>
              <a:rPr lang="ja-JP" altLang="en-US" sz="4000" b="1" dirty="0">
                <a:latin typeface="游ゴシック" panose="020B0400000000000000" pitchFamily="50" charset="-128"/>
                <a:ea typeface="游ゴシック" panose="020B0400000000000000" pitchFamily="50" charset="-128"/>
              </a:rPr>
              <a:t>往相、浄土でさとりをひらい</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ja-JP" altLang="en-US" sz="4000" b="1" dirty="0" err="1">
                <a:latin typeface="游ゴシック" panose="020B0400000000000000" pitchFamily="50" charset="-128"/>
                <a:ea typeface="游ゴシック" panose="020B0400000000000000" pitchFamily="50" charset="-128"/>
              </a:rPr>
              <a:t>た</a:t>
            </a:r>
            <a:r>
              <a:rPr lang="ja-JP" altLang="en-US" sz="4000" b="1" dirty="0">
                <a:latin typeface="游ゴシック" panose="020B0400000000000000" pitchFamily="50" charset="-128"/>
                <a:ea typeface="游ゴシック" panose="020B0400000000000000" pitchFamily="50" charset="-128"/>
              </a:rPr>
              <a:t>ものが迷いの世界に戻って救済</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活動をするすがたを還相と示し、</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往相も還相も他力回向で成立する　</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ことを明らかにされた。</a:t>
            </a:r>
            <a:endParaRPr lang="en-US" altLang="ja-JP" sz="4000" b="1" dirty="0">
              <a:latin typeface="游ゴシック" panose="020B0400000000000000" pitchFamily="50" charset="-128"/>
              <a:ea typeface="游ゴシック" panose="020B0400000000000000" pitchFamily="50" charset="-128"/>
            </a:endParaRPr>
          </a:p>
        </p:txBody>
      </p:sp>
      <p:sp>
        <p:nvSpPr>
          <p:cNvPr id="5" name="横巻き 4"/>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ここまでのポイント</a:t>
            </a:r>
          </a:p>
        </p:txBody>
      </p:sp>
    </p:spTree>
    <p:extLst>
      <p:ext uri="{BB962C8B-B14F-4D97-AF65-F5344CB8AC3E}">
        <p14:creationId xmlns:p14="http://schemas.microsoft.com/office/powerpoint/2010/main" val="418364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a:spLocks noChangeAspect="1"/>
          </p:cNvSpPr>
          <p:nvPr/>
        </p:nvSpPr>
        <p:spPr>
          <a:xfrm>
            <a:off x="145186" y="388777"/>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左カーブ矢印 15"/>
          <p:cNvSpPr/>
          <p:nvPr/>
        </p:nvSpPr>
        <p:spPr>
          <a:xfrm rot="17381976">
            <a:off x="4393362" y="-2223647"/>
            <a:ext cx="1579318" cy="7196512"/>
          </a:xfrm>
          <a:prstGeom prst="curvedLeftArrow">
            <a:avLst>
              <a:gd name="adj1" fmla="val 32928"/>
              <a:gd name="adj2" fmla="val 75700"/>
              <a:gd name="adj3" fmla="val 25000"/>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左カーブ矢印 14"/>
          <p:cNvSpPr/>
          <p:nvPr/>
        </p:nvSpPr>
        <p:spPr>
          <a:xfrm rot="7389743">
            <a:off x="3121051" y="896160"/>
            <a:ext cx="1452763" cy="7957574"/>
          </a:xfrm>
          <a:prstGeom prst="curvedLeftArrow">
            <a:avLst>
              <a:gd name="adj1" fmla="val 32928"/>
              <a:gd name="adj2" fmla="val 75700"/>
              <a:gd name="adj3" fmla="val 25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p:cNvSpPr txBox="1"/>
          <p:nvPr/>
        </p:nvSpPr>
        <p:spPr>
          <a:xfrm>
            <a:off x="0" y="53625"/>
            <a:ext cx="3761910" cy="8349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②命終と同時に</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p:cNvSpPr txBox="1"/>
          <p:nvPr/>
        </p:nvSpPr>
        <p:spPr>
          <a:xfrm>
            <a:off x="309113" y="2328717"/>
            <a:ext cx="2375666" cy="409342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浄土に</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往生し</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さとりをひらいて</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仏と成り</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p:cNvSpPr txBox="1"/>
          <p:nvPr/>
        </p:nvSpPr>
        <p:spPr>
          <a:xfrm>
            <a:off x="3677208" y="0"/>
            <a:ext cx="4309951" cy="32932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rPr>
              <a:t>③再びこの世に</a:t>
            </a:r>
            <a:endParaRPr kumimoji="1" lang="en-US" altLang="ja-JP"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rPr>
              <a:t>還り来て</a:t>
            </a:r>
            <a:endParaRPr kumimoji="1" lang="en-US" altLang="ja-JP"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rPr>
              <a:t>人々を自在に救う</a:t>
            </a:r>
            <a:endParaRPr kumimoji="1" lang="en-US" altLang="ja-JP"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rPr>
              <a:t>ことができる。</a:t>
            </a:r>
            <a:endParaRPr kumimoji="1" lang="en-US" altLang="ja-JP" sz="4000" b="1" i="0" u="none" strike="noStrike" kern="1200" cap="none" spc="0" normalizeH="0" baseline="0" noProof="0" dirty="0">
              <a:ln>
                <a:noFill/>
              </a:ln>
              <a:solidFill>
                <a:prstClr val="black"/>
              </a:solidFill>
              <a:effectLst>
                <a:glow rad="101600">
                  <a:srgbClr val="FFFF00">
                    <a:alpha val="60000"/>
                  </a:srgbClr>
                </a:glow>
              </a:effectLst>
              <a:uLnTx/>
              <a:uFillTx/>
              <a:latin typeface="游ゴシック" panose="020B0400000000000000" pitchFamily="50" charset="-128"/>
              <a:ea typeface="游ゴシック" panose="020B0400000000000000" pitchFamily="50" charset="-128"/>
              <a:cs typeface="+mn-cs"/>
            </a:endParaRPr>
          </a:p>
        </p:txBody>
      </p:sp>
      <p:sp>
        <p:nvSpPr>
          <p:cNvPr id="17" name="テキスト ボックス 16"/>
          <p:cNvSpPr txBox="1"/>
          <p:nvPr/>
        </p:nvSpPr>
        <p:spPr>
          <a:xfrm>
            <a:off x="2732218" y="3250503"/>
            <a:ext cx="3825425" cy="1094852"/>
          </a:xfrm>
          <a:prstGeom prst="rect">
            <a:avLst/>
          </a:prstGeom>
          <a:solidFill>
            <a:schemeClr val="bg1">
              <a:alpha val="80000"/>
            </a:schemeClr>
          </a:solidFill>
          <a:ln w="38100">
            <a:solidFill>
              <a:schemeClr val="tx1"/>
            </a:solidFill>
          </a:ln>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その根源は</a:t>
            </a:r>
            <a:endParaRPr kumimoji="1" lang="en-US" altLang="ja-JP"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b="57211"/>
          <a:stretch/>
        </p:blipFill>
        <p:spPr>
          <a:xfrm>
            <a:off x="7225414" y="4993085"/>
            <a:ext cx="920498" cy="1661559"/>
          </a:xfrm>
          <a:prstGeom prst="rect">
            <a:avLst/>
          </a:prstGeom>
        </p:spPr>
      </p:pic>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b="57211"/>
          <a:stretch/>
        </p:blipFill>
        <p:spPr>
          <a:xfrm>
            <a:off x="1056328" y="693144"/>
            <a:ext cx="920498" cy="1661559"/>
          </a:xfrm>
          <a:prstGeom prst="rect">
            <a:avLst/>
          </a:prstGeom>
        </p:spPr>
      </p:pic>
      <p:grpSp>
        <p:nvGrpSpPr>
          <p:cNvPr id="14" name="グループ化 13"/>
          <p:cNvGrpSpPr/>
          <p:nvPr/>
        </p:nvGrpSpPr>
        <p:grpSpPr>
          <a:xfrm>
            <a:off x="6536818" y="2811422"/>
            <a:ext cx="2607182" cy="2606664"/>
            <a:chOff x="6536818" y="2811422"/>
            <a:chExt cx="2607182" cy="2606664"/>
          </a:xfrm>
        </p:grpSpPr>
        <p:sp>
          <p:nvSpPr>
            <p:cNvPr id="9" name="円/楕円 8"/>
            <p:cNvSpPr>
              <a:spLocks noChangeAspect="1"/>
            </p:cNvSpPr>
            <p:nvPr/>
          </p:nvSpPr>
          <p:spPr>
            <a:xfrm>
              <a:off x="6536818" y="2811422"/>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b="57211"/>
            <a:stretch/>
          </p:blipFill>
          <p:spPr>
            <a:xfrm>
              <a:off x="7407855" y="2977470"/>
              <a:ext cx="920498" cy="1661559"/>
            </a:xfrm>
            <a:prstGeom prst="rect">
              <a:avLst/>
            </a:prstGeom>
          </p:spPr>
        </p:pic>
      </p:grpSp>
      <p:sp>
        <p:nvSpPr>
          <p:cNvPr id="3" name="テキスト ボックス 2"/>
          <p:cNvSpPr txBox="1"/>
          <p:nvPr/>
        </p:nvSpPr>
        <p:spPr>
          <a:xfrm>
            <a:off x="2589899" y="4365010"/>
            <a:ext cx="5773849" cy="249299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①念仏者は現生において</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往生成仏する</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身に定まり</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7577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25" y="386958"/>
            <a:ext cx="4891237" cy="6234984"/>
          </a:xfrm>
          <a:prstGeom prst="rect">
            <a:avLst/>
          </a:prstGeom>
        </p:spPr>
      </p:pic>
      <p:sp>
        <p:nvSpPr>
          <p:cNvPr id="15" name="テキスト ボックス 14"/>
          <p:cNvSpPr txBox="1"/>
          <p:nvPr/>
        </p:nvSpPr>
        <p:spPr>
          <a:xfrm>
            <a:off x="6319273" y="375807"/>
            <a:ext cx="1446550" cy="3008188"/>
          </a:xfrm>
          <a:prstGeom prst="rect">
            <a:avLst/>
          </a:prstGeom>
          <a:solidFill>
            <a:schemeClr val="accent6">
              <a:lumMod val="50000"/>
            </a:schemeClr>
          </a:solidFill>
          <a:ln>
            <a:solidFill>
              <a:schemeClr val="tx1"/>
            </a:solidFill>
          </a:ln>
        </p:spPr>
        <p:txBody>
          <a:bodyPr vert="eaVert" wrap="square" rtlCol="0">
            <a:spAutoFit/>
          </a:bodyPr>
          <a:lstStyle/>
          <a:p>
            <a:r>
              <a:rPr lang="ja-JP" altLang="en-US" sz="2800" b="1" dirty="0">
                <a:solidFill>
                  <a:schemeClr val="bg1"/>
                </a:solidFill>
                <a:latin typeface="游ゴシック" panose="020B0400000000000000" pitchFamily="50" charset="-128"/>
                <a:ea typeface="游ゴシック" panose="020B0400000000000000" pitchFamily="50" charset="-128"/>
              </a:rPr>
              <a:t>てんじん ぼ </a:t>
            </a:r>
            <a:r>
              <a:rPr lang="ja-JP" altLang="en-US" sz="2800" b="1" dirty="0" err="1">
                <a:solidFill>
                  <a:schemeClr val="bg1"/>
                </a:solidFill>
                <a:latin typeface="游ゴシック" panose="020B0400000000000000" pitchFamily="50" charset="-128"/>
                <a:ea typeface="游ゴシック" panose="020B0400000000000000" pitchFamily="50" charset="-128"/>
              </a:rPr>
              <a:t>さつ</a:t>
            </a:r>
            <a:r>
              <a:rPr lang="ja-JP" altLang="en-US" sz="5400" b="1" dirty="0">
                <a:solidFill>
                  <a:schemeClr val="bg1"/>
                </a:solidFill>
                <a:latin typeface="游ゴシック" panose="020B0400000000000000" pitchFamily="50" charset="-128"/>
                <a:ea typeface="游ゴシック" panose="020B0400000000000000" pitchFamily="50" charset="-128"/>
              </a:rPr>
              <a:t>天親菩薩</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678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anim calcmode="lin" valueType="num">
                                      <p:cBhvr>
                                        <p:cTn id="10" dur="500" fill="hold"/>
                                        <p:tgtEl>
                                          <p:spTgt spid="15"/>
                                        </p:tgtEl>
                                        <p:attrNameLst>
                                          <p:attrName>ppt_x</p:attrName>
                                        </p:attrNameLst>
                                      </p:cBhvr>
                                      <p:tavLst>
                                        <p:tav tm="0">
                                          <p:val>
                                            <p:fltVal val="0.5"/>
                                          </p:val>
                                        </p:tav>
                                        <p:tav tm="100000">
                                          <p:val>
                                            <p:strVal val="#ppt_x"/>
                                          </p:val>
                                        </p:tav>
                                      </p:tavLst>
                                    </p:anim>
                                    <p:anim calcmode="lin" valueType="num">
                                      <p:cBhvr>
                                        <p:cTn id="11" dur="500" fill="hold"/>
                                        <p:tgtEl>
                                          <p:spTgt spid="1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9142731" cy="6858000"/>
          </a:xfrm>
          <a:prstGeom prst="rect">
            <a:avLst/>
          </a:prstGeom>
        </p:spPr>
      </p:pic>
      <p:sp>
        <p:nvSpPr>
          <p:cNvPr id="8" name="正方形/長方形 7"/>
          <p:cNvSpPr/>
          <p:nvPr/>
        </p:nvSpPr>
        <p:spPr>
          <a:xfrm>
            <a:off x="5697125" y="188640"/>
            <a:ext cx="2970329" cy="6480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53158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6545" y="998730"/>
            <a:ext cx="8667455" cy="4173450"/>
          </a:xfrm>
          <a:prstGeom prst="rect">
            <a:avLst/>
          </a:prstGeom>
          <a:noFill/>
        </p:spPr>
        <p:txBody>
          <a:bodyPr wrap="square" rtlCol="0">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天親菩薩の章</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１．天親菩薩はどんな人？</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２．</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の重要性</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３．本願力回向の「一心」</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４．一心の広大な功徳</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2041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6505" y="2855550"/>
            <a:ext cx="8820980" cy="923330"/>
          </a:xfrm>
          <a:prstGeom prst="rect">
            <a:avLst/>
          </a:prstGeom>
          <a:no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１．天親</a:t>
            </a:r>
            <a:r>
              <a:rPr kumimoji="1" lang="ja-JP" altLang="en-US" sz="5400" b="1" dirty="0">
                <a:latin typeface="游ゴシック" panose="020B0400000000000000" pitchFamily="50" charset="-128"/>
                <a:ea typeface="游ゴシック" panose="020B0400000000000000" pitchFamily="50" charset="-128"/>
              </a:rPr>
              <a:t>菩薩</a:t>
            </a:r>
            <a:r>
              <a:rPr lang="ja-JP" altLang="en-US" sz="5400" b="1" dirty="0">
                <a:latin typeface="游ゴシック" panose="020B0400000000000000" pitchFamily="50" charset="-128"/>
                <a:ea typeface="游ゴシック" panose="020B0400000000000000" pitchFamily="50" charset="-128"/>
              </a:rPr>
              <a:t>は</a:t>
            </a:r>
            <a:r>
              <a:rPr kumimoji="1" lang="ja-JP" altLang="en-US" sz="5400" b="1" dirty="0">
                <a:latin typeface="游ゴシック" panose="020B0400000000000000" pitchFamily="50" charset="-128"/>
                <a:ea typeface="游ゴシック" panose="020B0400000000000000" pitchFamily="50" charset="-128"/>
              </a:rPr>
              <a:t>どんな人？</a:t>
            </a:r>
            <a:endParaRPr kumimoji="1" lang="en-US" altLang="ja-JP"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8777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6611" y="278650"/>
            <a:ext cx="8667455" cy="6494085"/>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「天親」は</a:t>
            </a:r>
            <a:r>
              <a:rPr lang="ja-JP" altLang="en-US" sz="4000" b="1" dirty="0">
                <a:solidFill>
                  <a:srgbClr val="FF0000"/>
                </a:solidFill>
                <a:latin typeface="游ゴシック" panose="020B0400000000000000" pitchFamily="50" charset="-128"/>
                <a:ea typeface="游ゴシック" panose="020B0400000000000000" pitchFamily="50" charset="-128"/>
              </a:rPr>
              <a:t>ヴァスバンドゥ</a:t>
            </a:r>
            <a:r>
              <a:rPr lang="ja-JP" altLang="en-US" sz="4000" b="1" dirty="0">
                <a:latin typeface="游ゴシック" panose="020B0400000000000000" pitchFamily="50" charset="-128"/>
                <a:ea typeface="游ゴシック" panose="020B0400000000000000" pitchFamily="50" charset="-128"/>
              </a:rPr>
              <a:t>の漢訳。</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「世親」とも訳す。</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西暦４００年頃 に活躍。</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西北インド</a:t>
            </a:r>
            <a:r>
              <a:rPr lang="ja-JP" altLang="en-US" sz="4000" b="1" dirty="0">
                <a:latin typeface="游ゴシック" panose="020B0400000000000000" pitchFamily="50" charset="-128"/>
                <a:ea typeface="游ゴシック" panose="020B0400000000000000" pitchFamily="50" charset="-128"/>
              </a:rPr>
              <a:t>（現在のパキスタン、ガンダーラ地方）のバラモンの家に誕生。</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大乗仏教の大学者であった</a:t>
            </a:r>
            <a:r>
              <a:rPr lang="ja-JP" altLang="en-US" sz="4000" b="1" dirty="0">
                <a:solidFill>
                  <a:srgbClr val="FF0000"/>
                </a:solidFill>
                <a:latin typeface="游ゴシック" panose="020B0400000000000000" pitchFamily="50" charset="-128"/>
                <a:ea typeface="游ゴシック" panose="020B0400000000000000" pitchFamily="50" charset="-128"/>
              </a:rPr>
              <a:t>無着菩薩</a:t>
            </a:r>
            <a:r>
              <a:rPr lang="ja-JP" altLang="en-US" sz="4000" b="1" dirty="0">
                <a:latin typeface="游ゴシック" panose="020B0400000000000000" pitchFamily="50" charset="-128"/>
                <a:ea typeface="游ゴシック" panose="020B0400000000000000" pitchFamily="50" charset="-128"/>
              </a:rPr>
              <a:t>を兄に持つ。</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0523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30" y="0"/>
            <a:ext cx="11749669" cy="10953373"/>
          </a:xfrm>
          <a:prstGeom prst="rect">
            <a:avLst/>
          </a:prstGeom>
        </p:spPr>
      </p:pic>
      <p:sp>
        <p:nvSpPr>
          <p:cNvPr id="3" name="円/楕円 1"/>
          <p:cNvSpPr/>
          <p:nvPr/>
        </p:nvSpPr>
        <p:spPr>
          <a:xfrm>
            <a:off x="701570" y="4374105"/>
            <a:ext cx="2160240" cy="4875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0289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9758" y="3874716"/>
            <a:ext cx="9027494" cy="2923173"/>
          </a:xfrm>
          <a:prstGeom prst="rect">
            <a:avLst/>
          </a:prstGeom>
          <a:noFill/>
        </p:spPr>
        <p:txBody>
          <a:bodyPr wrap="square" rtlCol="0">
            <a:spAutoFit/>
          </a:bodyPr>
          <a:lstStyle/>
          <a:p>
            <a:pPr>
              <a:lnSpc>
                <a:spcPct val="130000"/>
              </a:lnSpc>
            </a:pPr>
            <a:r>
              <a:rPr lang="ja-JP" altLang="en-US" sz="3600" b="1" dirty="0">
                <a:latin typeface="游ゴシック" panose="020B0400000000000000" pitchFamily="50" charset="-128"/>
                <a:ea typeface="游ゴシック" panose="020B0400000000000000" pitchFamily="50" charset="-128"/>
              </a:rPr>
              <a:t>当初は部派仏教を学び大きな功績を残す。その一方で大乗を激しく批判した。</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大乗の学者であった無着菩薩は、そんな弟に心を痛めていた。</a:t>
            </a:r>
            <a:endParaRPr lang="en-US" altLang="ja-JP" sz="3600" b="1" dirty="0">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CB9C4C3A-CA89-44FB-BD81-17F60F530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665" y="0"/>
            <a:ext cx="5301525" cy="3874716"/>
          </a:xfrm>
          <a:prstGeom prst="rect">
            <a:avLst/>
          </a:prstGeom>
        </p:spPr>
      </p:pic>
    </p:spTree>
    <p:extLst>
      <p:ext uri="{BB962C8B-B14F-4D97-AF65-F5344CB8AC3E}">
        <p14:creationId xmlns:p14="http://schemas.microsoft.com/office/powerpoint/2010/main" val="340440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98555" y="1546287"/>
            <a:ext cx="5898547"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１</a:t>
            </a:r>
            <a:r>
              <a:rPr kumimoji="1" lang="ja-JP" altLang="en-US" sz="4000" b="1" dirty="0">
                <a:latin typeface="游ゴシック" panose="020B0400000000000000" pitchFamily="50" charset="-128"/>
                <a:ea typeface="游ゴシック" panose="020B0400000000000000" pitchFamily="50" charset="-128"/>
              </a:rPr>
              <a:t>　親鸞聖人の信の表明</a:t>
            </a:r>
          </a:p>
        </p:txBody>
      </p:sp>
      <p:sp>
        <p:nvSpPr>
          <p:cNvPr id="6" name="テキスト ボックス 5"/>
          <p:cNvSpPr txBox="1"/>
          <p:nvPr/>
        </p:nvSpPr>
        <p:spPr>
          <a:xfrm>
            <a:off x="2483768" y="4902059"/>
            <a:ext cx="4608512"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５</a:t>
            </a:r>
            <a:r>
              <a:rPr kumimoji="1" lang="ja-JP" altLang="en-US" sz="4000" b="1" dirty="0">
                <a:latin typeface="游ゴシック" panose="020B0400000000000000" pitchFamily="50" charset="-128"/>
                <a:ea typeface="游ゴシック" panose="020B0400000000000000" pitchFamily="50" charset="-128"/>
              </a:rPr>
              <a:t>　七高僧の教え</a:t>
            </a:r>
          </a:p>
        </p:txBody>
      </p:sp>
      <p:sp>
        <p:nvSpPr>
          <p:cNvPr id="8" name="テキスト ボックス 7"/>
          <p:cNvSpPr txBox="1"/>
          <p:nvPr/>
        </p:nvSpPr>
        <p:spPr>
          <a:xfrm>
            <a:off x="2483768" y="5694147"/>
            <a:ext cx="5904656"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６</a:t>
            </a:r>
            <a:r>
              <a:rPr kumimoji="1" lang="ja-JP" altLang="en-US" sz="4000" b="1" dirty="0">
                <a:latin typeface="游ゴシック" panose="020B0400000000000000" pitchFamily="50" charset="-128"/>
                <a:ea typeface="游ゴシック" panose="020B0400000000000000" pitchFamily="50" charset="-128"/>
              </a:rPr>
              <a:t>　親鸞聖人のおすすめ</a:t>
            </a:r>
          </a:p>
        </p:txBody>
      </p:sp>
      <p:sp>
        <p:nvSpPr>
          <p:cNvPr id="7" name="テキスト ボックス 6"/>
          <p:cNvSpPr txBox="1"/>
          <p:nvPr/>
        </p:nvSpPr>
        <p:spPr>
          <a:xfrm>
            <a:off x="272882" y="2307596"/>
            <a:ext cx="1922854"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依経段</a:t>
            </a:r>
          </a:p>
        </p:txBody>
      </p:sp>
      <p:sp>
        <p:nvSpPr>
          <p:cNvPr id="9" name="テキスト ボックス 8"/>
          <p:cNvSpPr txBox="1"/>
          <p:nvPr/>
        </p:nvSpPr>
        <p:spPr>
          <a:xfrm>
            <a:off x="298205" y="4808569"/>
            <a:ext cx="1872208"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依釈段</a:t>
            </a:r>
          </a:p>
        </p:txBody>
      </p:sp>
      <p:sp>
        <p:nvSpPr>
          <p:cNvPr id="11" name="左中かっこ 10"/>
          <p:cNvSpPr/>
          <p:nvPr/>
        </p:nvSpPr>
        <p:spPr>
          <a:xfrm>
            <a:off x="2285793" y="1670708"/>
            <a:ext cx="160387" cy="204321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498555" y="3130463"/>
            <a:ext cx="6753965"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３</a:t>
            </a:r>
            <a:r>
              <a:rPr kumimoji="1" lang="ja-JP" altLang="en-US" sz="4000" b="1" dirty="0">
                <a:latin typeface="游ゴシック" panose="020B0400000000000000" pitchFamily="50" charset="-128"/>
                <a:ea typeface="游ゴシック" panose="020B0400000000000000" pitchFamily="50" charset="-128"/>
              </a:rPr>
              <a:t>　お釈迦さまのおすすめ</a:t>
            </a:r>
          </a:p>
        </p:txBody>
      </p:sp>
      <p:sp>
        <p:nvSpPr>
          <p:cNvPr id="15" name="テキスト ボックス 14"/>
          <p:cNvSpPr txBox="1"/>
          <p:nvPr/>
        </p:nvSpPr>
        <p:spPr>
          <a:xfrm>
            <a:off x="2513538" y="4109971"/>
            <a:ext cx="4578742"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４</a:t>
            </a:r>
            <a:r>
              <a:rPr kumimoji="1" lang="ja-JP" altLang="en-US" sz="4000" b="1" dirty="0">
                <a:latin typeface="游ゴシック" panose="020B0400000000000000" pitchFamily="50" charset="-128"/>
                <a:ea typeface="游ゴシック" panose="020B0400000000000000" pitchFamily="50" charset="-128"/>
              </a:rPr>
              <a:t>　教えの伝承</a:t>
            </a:r>
          </a:p>
        </p:txBody>
      </p:sp>
      <p:sp>
        <p:nvSpPr>
          <p:cNvPr id="16" name="テキスト ボックス 15"/>
          <p:cNvSpPr txBox="1"/>
          <p:nvPr/>
        </p:nvSpPr>
        <p:spPr>
          <a:xfrm>
            <a:off x="2492446" y="2338375"/>
            <a:ext cx="6336704"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２</a:t>
            </a:r>
            <a:r>
              <a:rPr kumimoji="1" lang="ja-JP" altLang="en-US" sz="4000" b="1" dirty="0">
                <a:latin typeface="游ゴシック" panose="020B0400000000000000" pitchFamily="50" charset="-128"/>
                <a:ea typeface="游ゴシック" panose="020B0400000000000000" pitchFamily="50" charset="-128"/>
              </a:rPr>
              <a:t>　阿弥陀仏の願いと救い</a:t>
            </a:r>
          </a:p>
        </p:txBody>
      </p:sp>
      <p:sp>
        <p:nvSpPr>
          <p:cNvPr id="17" name="左中かっこ 16"/>
          <p:cNvSpPr/>
          <p:nvPr/>
        </p:nvSpPr>
        <p:spPr>
          <a:xfrm>
            <a:off x="2277115" y="4234392"/>
            <a:ext cx="160387" cy="204321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0" y="231031"/>
            <a:ext cx="6732240"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「正信偈」の構成</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2527452" y="4859957"/>
            <a:ext cx="4348804" cy="7180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1928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3000" y="4014065"/>
            <a:ext cx="9001000" cy="2202975"/>
          </a:xfrm>
          <a:prstGeom prst="rect">
            <a:avLst/>
          </a:prstGeom>
          <a:noFill/>
        </p:spPr>
        <p:txBody>
          <a:bodyPr wrap="square" rtlCol="0">
            <a:spAutoFit/>
          </a:bodyPr>
          <a:lstStyle/>
          <a:p>
            <a:pPr>
              <a:lnSpc>
                <a:spcPct val="130000"/>
              </a:lnSpc>
            </a:pPr>
            <a:r>
              <a:rPr lang="ja-JP" altLang="en-US" sz="3600" b="1" dirty="0">
                <a:latin typeface="游ゴシック" panose="020B0400000000000000" pitchFamily="50" charset="-128"/>
                <a:ea typeface="游ゴシック" panose="020B0400000000000000" pitchFamily="50" charset="-128"/>
              </a:rPr>
              <a:t>あるとき、天親菩薩のもとに、兄が重病であるとの知らせが届く。</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天親菩薩は兄の元へ急いだ。</a:t>
            </a:r>
            <a:endParaRPr lang="en-US" altLang="ja-JP" sz="3600" b="1"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CB9C4C3A-CA89-44FB-BD81-17F60F530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665" y="0"/>
            <a:ext cx="5301525" cy="3874716"/>
          </a:xfrm>
          <a:prstGeom prst="rect">
            <a:avLst/>
          </a:prstGeom>
        </p:spPr>
      </p:pic>
    </p:spTree>
    <p:extLst>
      <p:ext uri="{BB962C8B-B14F-4D97-AF65-F5344CB8AC3E}">
        <p14:creationId xmlns:p14="http://schemas.microsoft.com/office/powerpoint/2010/main" val="364195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1510" y="3297495"/>
            <a:ext cx="8857389" cy="3293209"/>
          </a:xfrm>
          <a:prstGeom prst="rect">
            <a:avLst/>
          </a:prstGeom>
          <a:solidFill>
            <a:schemeClr val="bg1">
              <a:alpha val="85000"/>
            </a:schemeClr>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病とは、大乗を謗る弟が迷いに沈む</a:t>
            </a:r>
            <a:r>
              <a:rPr lang="ja-JP" altLang="en-US" sz="4000" b="1" dirty="0" err="1">
                <a:latin typeface="游ゴシック" panose="020B0400000000000000" pitchFamily="50" charset="-128"/>
                <a:ea typeface="游ゴシック" panose="020B0400000000000000" pitchFamily="50" charset="-128"/>
              </a:rPr>
              <a:t>こ</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とへの心痛であると告げる無着菩薩。</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天親菩薩は悔い改め、大乗を謗ってき</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た己の舌を切ろうとする。</a:t>
            </a:r>
            <a:endParaRPr lang="en-US" altLang="ja-JP" sz="4000" b="1"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5967656" y="-216405"/>
            <a:ext cx="1797947" cy="3182923"/>
          </a:xfrm>
          <a:prstGeom prst="rect">
            <a:avLst/>
          </a:prstGeom>
          <a:noFill/>
        </p:spPr>
        <p:txBody>
          <a:bodyPr wrap="square" rtlCol="0">
            <a:spAutoFit/>
          </a:bodyPr>
          <a:lstStyle/>
          <a:p>
            <a:pPr>
              <a:lnSpc>
                <a:spcPct val="130000"/>
              </a:lnSpc>
            </a:pPr>
            <a:r>
              <a:rPr lang="ja-JP" altLang="en-US" sz="16600" b="1" dirty="0">
                <a:solidFill>
                  <a:srgbClr val="FF0000"/>
                </a:solidFill>
                <a:latin typeface="游ゴシック" panose="020B0400000000000000" pitchFamily="50" charset="-128"/>
                <a:ea typeface="游ゴシック" panose="020B0400000000000000" pitchFamily="50" charset="-128"/>
              </a:rPr>
              <a:t>！</a:t>
            </a:r>
            <a:endParaRPr kumimoji="1" lang="ja-JP" altLang="en-US" sz="16600" b="1" dirty="0">
              <a:solidFill>
                <a:srgbClr val="FF0000"/>
              </a:solidFill>
              <a:latin typeface="游ゴシック" panose="020B0400000000000000" pitchFamily="50" charset="-128"/>
              <a:ea typeface="游ゴシック" panose="020B0400000000000000" pitchFamily="50" charset="-128"/>
            </a:endParaRPr>
          </a:p>
        </p:txBody>
      </p:sp>
      <p:pic>
        <p:nvPicPr>
          <p:cNvPr id="5" name="Picture 2" descr="C:\Users\yoshindo\Documents\00USBバックアップ\00USBバックアップ_main\00大学講義\2018京女仏教学IB\181010みのりの時間\pic\はさ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193" y="1085412"/>
            <a:ext cx="2022011" cy="133289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CB9C4C3A-CA89-44FB-BD81-17F60F530CAD}"/>
              </a:ext>
            </a:extLst>
          </p:cNvPr>
          <p:cNvPicPr>
            <a:picLocks noChangeAspect="1"/>
          </p:cNvPicPr>
          <p:nvPr/>
        </p:nvPicPr>
        <p:blipFill rotWithShape="1">
          <a:blip r:embed="rId4">
            <a:extLst>
              <a:ext uri="{28A0092B-C50C-407E-A947-70E740481C1C}">
                <a14:useLocalDpi xmlns:a14="http://schemas.microsoft.com/office/drawing/2010/main" val="0"/>
              </a:ext>
            </a:extLst>
          </a:blip>
          <a:srcRect l="15294" r="14118" b="53590"/>
          <a:stretch/>
        </p:blipFill>
        <p:spPr>
          <a:xfrm>
            <a:off x="4031940" y="458422"/>
            <a:ext cx="3408219" cy="2856411"/>
          </a:xfrm>
          <a:prstGeom prst="rect">
            <a:avLst/>
          </a:prstGeom>
        </p:spPr>
      </p:pic>
    </p:spTree>
    <p:extLst>
      <p:ext uri="{BB962C8B-B14F-4D97-AF65-F5344CB8AC3E}">
        <p14:creationId xmlns:p14="http://schemas.microsoft.com/office/powerpoint/2010/main" val="266210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5411" y="3158970"/>
            <a:ext cx="8667455" cy="3293209"/>
          </a:xfrm>
          <a:prstGeom prst="rect">
            <a:avLst/>
          </a:prstGeom>
          <a:solidFill>
            <a:schemeClr val="bg1">
              <a:alpha val="85000"/>
            </a:schemeClr>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無着菩薩は弟に、むしろその舌を用いて大乗を説き広めよと伝えた。</a:t>
            </a:r>
            <a:endParaRPr kumimoji="1"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以後、天親菩薩は大乗を盛んに説き、多数の著作を残した。</a:t>
            </a:r>
            <a:endParaRPr lang="en-US" altLang="ja-JP" sz="4000" b="1" dirty="0">
              <a:latin typeface="游ゴシック" panose="020B0400000000000000" pitchFamily="50" charset="-128"/>
              <a:ea typeface="游ゴシック" panose="020B0400000000000000" pitchFamily="50" charset="-128"/>
            </a:endParaRPr>
          </a:p>
        </p:txBody>
      </p:sp>
      <p:pic>
        <p:nvPicPr>
          <p:cNvPr id="8" name="Picture 2" descr="C:\Users\yoshindo\Documents\00USBバックアップ\00USBバックアップ_main\00大学講義\2018京女仏教学IB\181010みのりの時間\pic\はさ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631" y="1085412"/>
            <a:ext cx="2022011" cy="1332895"/>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B9C4C3A-CA89-44FB-BD81-17F60F530CAD}"/>
              </a:ext>
            </a:extLst>
          </p:cNvPr>
          <p:cNvPicPr>
            <a:picLocks noChangeAspect="1"/>
          </p:cNvPicPr>
          <p:nvPr/>
        </p:nvPicPr>
        <p:blipFill rotWithShape="1">
          <a:blip r:embed="rId4">
            <a:extLst>
              <a:ext uri="{28A0092B-C50C-407E-A947-70E740481C1C}">
                <a14:useLocalDpi xmlns:a14="http://schemas.microsoft.com/office/drawing/2010/main" val="0"/>
              </a:ext>
            </a:extLst>
          </a:blip>
          <a:srcRect l="15294" r="14118" b="53590"/>
          <a:stretch/>
        </p:blipFill>
        <p:spPr>
          <a:xfrm>
            <a:off x="4013639" y="459572"/>
            <a:ext cx="3408219" cy="2856411"/>
          </a:xfrm>
          <a:prstGeom prst="rect">
            <a:avLst/>
          </a:prstGeom>
        </p:spPr>
      </p:pic>
    </p:spTree>
    <p:extLst>
      <p:ext uri="{BB962C8B-B14F-4D97-AF65-F5344CB8AC3E}">
        <p14:creationId xmlns:p14="http://schemas.microsoft.com/office/powerpoint/2010/main" val="219982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6709" y="728700"/>
            <a:ext cx="8667455" cy="4373505"/>
          </a:xfrm>
          <a:prstGeom prst="rect">
            <a:avLst/>
          </a:prstGeom>
          <a:solidFill>
            <a:schemeClr val="accent5">
              <a:lumMod val="40000"/>
              <a:lumOff val="60000"/>
            </a:schemeClr>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部派で五百部、大乗で五百部の著作があり、「</a:t>
            </a:r>
            <a:r>
              <a:rPr lang="ja-JP" altLang="en-US" sz="4000" b="1" dirty="0">
                <a:solidFill>
                  <a:srgbClr val="FF0000"/>
                </a:solidFill>
                <a:latin typeface="游ゴシック" panose="020B0400000000000000" pitchFamily="50" charset="-128"/>
                <a:ea typeface="游ゴシック" panose="020B0400000000000000" pitchFamily="50" charset="-128"/>
              </a:rPr>
              <a:t>千部の論師</a:t>
            </a:r>
            <a:r>
              <a:rPr lang="ja-JP" altLang="en-US" sz="4000" b="1" dirty="0">
                <a:latin typeface="游ゴシック" panose="020B0400000000000000" pitchFamily="50" charset="-128"/>
                <a:ea typeface="游ゴシック" panose="020B0400000000000000" pitchFamily="50" charset="-128"/>
              </a:rPr>
              <a:t>」と呼ばれる。</a:t>
            </a:r>
            <a:endParaRPr kumimoji="1" lang="en-US" altLang="ja-JP" sz="4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その中で、</a:t>
            </a:r>
            <a:r>
              <a:rPr kumimoji="1" lang="ja-JP" altLang="en-US" sz="4000" b="1" dirty="0">
                <a:latin typeface="游ゴシック" panose="020B0400000000000000" pitchFamily="50" charset="-128"/>
                <a:ea typeface="游ゴシック" panose="020B0400000000000000" pitchFamily="50" charset="-128"/>
              </a:rPr>
              <a:t>浄土教の代表的な著作が</a:t>
            </a:r>
            <a:endParaRPr kumimoji="1" lang="en-US" altLang="ja-JP" sz="4000" b="1" dirty="0">
              <a:latin typeface="游ゴシック" panose="020B0400000000000000" pitchFamily="50" charset="-128"/>
              <a:ea typeface="游ゴシック" panose="020B0400000000000000" pitchFamily="50" charset="-128"/>
            </a:endParaRPr>
          </a:p>
          <a:p>
            <a:pPr>
              <a:lnSpc>
                <a:spcPct val="130000"/>
              </a:lnSpc>
            </a:pPr>
            <a:r>
              <a:rPr lang="en-US" altLang="ja-JP" sz="5400" b="1" dirty="0">
                <a:solidFill>
                  <a:srgbClr val="FF0000"/>
                </a:solidFill>
                <a:latin typeface="游ゴシック" panose="020B0400000000000000" pitchFamily="50" charset="-128"/>
                <a:ea typeface="游ゴシック" panose="020B0400000000000000" pitchFamily="50" charset="-128"/>
              </a:rPr>
              <a:t>『</a:t>
            </a:r>
            <a:r>
              <a:rPr lang="ja-JP" altLang="en-US" sz="5400" b="1" dirty="0">
                <a:solidFill>
                  <a:srgbClr val="FF0000"/>
                </a:solidFill>
                <a:latin typeface="游ゴシック" panose="020B0400000000000000" pitchFamily="50" charset="-128"/>
                <a:ea typeface="游ゴシック" panose="020B0400000000000000" pitchFamily="50" charset="-128"/>
              </a:rPr>
              <a:t>浄土論</a:t>
            </a:r>
            <a:r>
              <a:rPr lang="en-US" altLang="ja-JP" sz="5400" b="1" dirty="0">
                <a:solidFill>
                  <a:srgbClr val="FF0000"/>
                </a:solidFill>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である。</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1683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31540" y="2933945"/>
            <a:ext cx="8010890" cy="923330"/>
          </a:xfrm>
          <a:prstGeom prst="rect">
            <a:avLst/>
          </a:prstGeom>
          <a:no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２．</a:t>
            </a:r>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浄土論</a:t>
            </a:r>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の</a:t>
            </a:r>
            <a:r>
              <a:rPr kumimoji="1" lang="ja-JP" altLang="en-US" sz="5400" b="1" dirty="0">
                <a:latin typeface="游ゴシック" panose="020B0400000000000000" pitchFamily="50" charset="-128"/>
                <a:ea typeface="游ゴシック" panose="020B0400000000000000" pitchFamily="50" charset="-128"/>
              </a:rPr>
              <a:t>重要性</a:t>
            </a:r>
            <a:endParaRPr kumimoji="1" lang="en-US" altLang="ja-JP"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0606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67761" y="378450"/>
            <a:ext cx="3749744"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61</a:t>
            </a:r>
            <a:r>
              <a:rPr lang="ja-JP" altLang="en-US" sz="5400" b="1" dirty="0">
                <a:latin typeface="游ゴシック" panose="020B0400000000000000" pitchFamily="50" charset="-128"/>
                <a:ea typeface="游ゴシック" panose="020B0400000000000000" pitchFamily="50" charset="-128"/>
              </a:rPr>
              <a:t>天親菩薩造論説</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62</a:t>
            </a:r>
            <a:r>
              <a:rPr lang="ja-JP" altLang="en-US" sz="5400" b="1" dirty="0">
                <a:latin typeface="游ゴシック" panose="020B0400000000000000" pitchFamily="50" charset="-128"/>
                <a:ea typeface="游ゴシック" panose="020B0400000000000000" pitchFamily="50" charset="-128"/>
              </a:rPr>
              <a:t>帰命無礙光如来</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63</a:t>
            </a:r>
            <a:r>
              <a:rPr lang="ja-JP" altLang="en-US" sz="5400" b="1" dirty="0">
                <a:latin typeface="游ゴシック" panose="020B0400000000000000" pitchFamily="50" charset="-128"/>
                <a:ea typeface="游ゴシック" panose="020B0400000000000000" pitchFamily="50" charset="-128"/>
              </a:rPr>
              <a:t>依修多羅顕真実</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64</a:t>
            </a:r>
            <a:r>
              <a:rPr lang="ja-JP" altLang="en-US" sz="5400" b="1" dirty="0">
                <a:latin typeface="游ゴシック" panose="020B0400000000000000" pitchFamily="50" charset="-128"/>
                <a:ea typeface="游ゴシック" panose="020B0400000000000000" pitchFamily="50" charset="-128"/>
              </a:rPr>
              <a:t>光闡横超大誓願</a:t>
            </a:r>
          </a:p>
        </p:txBody>
      </p:sp>
      <p:sp>
        <p:nvSpPr>
          <p:cNvPr id="5" name="正方形/長方形 4"/>
          <p:cNvSpPr/>
          <p:nvPr/>
        </p:nvSpPr>
        <p:spPr>
          <a:xfrm>
            <a:off x="791580" y="139325"/>
            <a:ext cx="4375767" cy="6624354"/>
          </a:xfrm>
          <a:prstGeom prst="rect">
            <a:avLst/>
          </a:prstGeom>
          <a:solidFill>
            <a:srgbClr val="002060"/>
          </a:solidFill>
        </p:spPr>
        <p:style>
          <a:lnRef idx="2">
            <a:schemeClr val="accent1">
              <a:shade val="50000"/>
            </a:schemeClr>
          </a:lnRef>
          <a:fillRef idx="1001">
            <a:schemeClr val="dk2"/>
          </a:fillRef>
          <a:effectRef idx="0">
            <a:schemeClr val="accent1"/>
          </a:effectRef>
          <a:fontRef idx="minor">
            <a:schemeClr val="lt1"/>
          </a:fontRef>
        </p:style>
        <p:txBody>
          <a:bodyPr vert="eaVert" rtlCol="0" anchor="t" anchorCtr="0">
            <a:noAutofit/>
          </a:bodyPr>
          <a:lstStyle/>
          <a:p>
            <a:r>
              <a:rPr lang="ja-JP" altLang="en-US" sz="4000" b="1" dirty="0">
                <a:latin typeface="游ゴシック" panose="020B0400000000000000" pitchFamily="50" charset="-128"/>
                <a:ea typeface="游ゴシック" panose="020B0400000000000000" pitchFamily="50" charset="-128"/>
              </a:rPr>
              <a:t>天親菩薩は、</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を著して、「無礙光如来に帰依したてまつる」と述べられた。浄土の経典にもとづいて阿弥陀仏のまことをあらわされ、横超のすぐれた誓願を広くお示しになり</a:t>
            </a:r>
            <a:r>
              <a:rPr lang="en-US" altLang="ja-JP" sz="4000" b="1" dirty="0">
                <a:latin typeface="游ゴシック" panose="020B0400000000000000" pitchFamily="50" charset="-128"/>
                <a:ea typeface="游ゴシック" panose="020B0400000000000000" pitchFamily="50" charset="-128"/>
              </a:rPr>
              <a:t>…</a:t>
            </a:r>
            <a:endParaRPr lang="ja-JP" altLang="en-US"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423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06515" y="323655"/>
            <a:ext cx="8910990" cy="6494085"/>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のこと。</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正式名は</a:t>
            </a:r>
            <a:r>
              <a:rPr lang="en-US" altLang="ja-JP" sz="4000" b="1" dirty="0">
                <a:solidFill>
                  <a:srgbClr val="FF0000"/>
                </a:solidFill>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無量寿経優婆提舎願</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生偈</a:t>
            </a:r>
            <a:r>
              <a:rPr lang="en-US" altLang="ja-JP" sz="4000" b="1" dirty="0">
                <a:solidFill>
                  <a:srgbClr val="FF0000"/>
                </a:solidFill>
                <a:latin typeface="游ゴシック" panose="020B0400000000000000" pitchFamily="50" charset="-128"/>
                <a:ea typeface="游ゴシック" panose="020B0400000000000000" pitchFamily="50" charset="-128"/>
              </a:rPr>
              <a:t>』</a:t>
            </a:r>
            <a:r>
              <a:rPr lang="ja-JP" altLang="en-US" sz="4000" b="1" dirty="0" err="1">
                <a:latin typeface="游ゴシック" panose="020B0400000000000000" pitchFamily="50" charset="-128"/>
                <a:ea typeface="游ゴシック" panose="020B0400000000000000" pitchFamily="50" charset="-128"/>
              </a:rPr>
              <a:t>。</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往生論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とも。</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前半に</a:t>
            </a:r>
            <a:r>
              <a:rPr lang="ja-JP" altLang="en-US" sz="4000" b="1" dirty="0">
                <a:solidFill>
                  <a:srgbClr val="FF0000"/>
                </a:solidFill>
                <a:latin typeface="游ゴシック" panose="020B0400000000000000" pitchFamily="50" charset="-128"/>
                <a:ea typeface="游ゴシック" panose="020B0400000000000000" pitchFamily="50" charset="-128"/>
              </a:rPr>
              <a:t>偈頌</a:t>
            </a:r>
            <a:r>
              <a:rPr lang="ja-JP" altLang="en-US" sz="4000" b="1" dirty="0">
                <a:latin typeface="游ゴシック" panose="020B0400000000000000" pitchFamily="50" charset="-128"/>
                <a:ea typeface="游ゴシック" panose="020B0400000000000000" pitchFamily="50" charset="-128"/>
              </a:rPr>
              <a:t>（定型詩） 、後半に</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長行</a:t>
            </a:r>
            <a:r>
              <a:rPr lang="ja-JP" altLang="en-US" sz="4000" b="1" dirty="0">
                <a:latin typeface="游ゴシック" panose="020B0400000000000000" pitchFamily="50" charset="-128"/>
                <a:ea typeface="游ゴシック" panose="020B0400000000000000" pitchFamily="50" charset="-128"/>
              </a:rPr>
              <a:t>（散文）が置かれている。</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短い分量の中に極めて奥深い内</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容が込められおり、のちの浄土</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教に多大な影響を与えた。</a:t>
            </a:r>
            <a:endParaRPr lang="en-US" altLang="ja-JP" sz="4000"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7774189" y="458670"/>
            <a:ext cx="1343316" cy="6146106"/>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61</a:t>
            </a:r>
            <a:r>
              <a:rPr lang="ja-JP" altLang="en-US" sz="5400" b="1" dirty="0">
                <a:latin typeface="游ゴシック" panose="020B0400000000000000" pitchFamily="50" charset="-128"/>
                <a:ea typeface="游ゴシック" panose="020B0400000000000000" pitchFamily="50" charset="-128"/>
              </a:rPr>
              <a:t>天親菩薩造論説</a:t>
            </a:r>
            <a:endParaRPr lang="en-US" altLang="ja-JP" sz="6600"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7922822" y="4914165"/>
            <a:ext cx="809893"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61510" y="413665"/>
            <a:ext cx="765085" cy="67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108058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fade">
                                      <p:cBhvr>
                                        <p:cTn id="44" dur="500"/>
                                        <p:tgtEl>
                                          <p:spTgt spid="9">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p:bldP spid="6"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86535" y="1277432"/>
            <a:ext cx="6840759" cy="3293209"/>
          </a:xfrm>
          <a:prstGeom prst="rect">
            <a:avLst/>
          </a:prstGeom>
          <a:solidFill>
            <a:schemeClr val="accent5">
              <a:lumMod val="40000"/>
              <a:lumOff val="60000"/>
            </a:schemeClr>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親鸞聖人も</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を非常に重視。</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どのように重視しておられたかというと</a:t>
            </a:r>
            <a:r>
              <a:rPr lang="en-US" altLang="ja-JP" sz="4000" b="1" dirty="0">
                <a:latin typeface="游ゴシック" panose="020B0400000000000000" pitchFamily="50" charset="-128"/>
                <a:ea typeface="游ゴシック" panose="020B0400000000000000" pitchFamily="50" charset="-128"/>
              </a:rPr>
              <a:t>…</a:t>
            </a:r>
          </a:p>
        </p:txBody>
      </p:sp>
      <p:sp>
        <p:nvSpPr>
          <p:cNvPr id="6" name="テキスト ボックス 5"/>
          <p:cNvSpPr txBox="1"/>
          <p:nvPr/>
        </p:nvSpPr>
        <p:spPr>
          <a:xfrm>
            <a:off x="7774189" y="458670"/>
            <a:ext cx="1343316" cy="6146106"/>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61</a:t>
            </a:r>
            <a:r>
              <a:rPr lang="ja-JP" altLang="en-US" sz="5400" b="1" dirty="0">
                <a:latin typeface="游ゴシック" panose="020B0400000000000000" pitchFamily="50" charset="-128"/>
                <a:ea typeface="游ゴシック" panose="020B0400000000000000" pitchFamily="50" charset="-128"/>
              </a:rPr>
              <a:t>天親菩薩造論説</a:t>
            </a:r>
            <a:endParaRPr lang="en-US" altLang="ja-JP" sz="6600"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947375" y="4914165"/>
            <a:ext cx="809893"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0674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6597" y="812436"/>
            <a:ext cx="5775029" cy="646331"/>
          </a:xfrm>
          <a:prstGeom prst="rect">
            <a:avLst/>
          </a:prstGeom>
          <a:noFill/>
        </p:spPr>
        <p:txBody>
          <a:bodyPr wrap="square" rtlCol="0">
            <a:spAutoFit/>
          </a:bodyPr>
          <a:lstStyle/>
          <a:p>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顕浄土真実教行証文類</a:t>
            </a:r>
            <a:r>
              <a:rPr lang="en-US" altLang="ja-JP" sz="3600" b="1" dirty="0">
                <a:latin typeface="游ゴシック" panose="020B0400000000000000" pitchFamily="50" charset="-128"/>
                <a:ea typeface="游ゴシック" panose="020B0400000000000000" pitchFamily="50" charset="-128"/>
              </a:rPr>
              <a:t>』</a:t>
            </a:r>
            <a:endParaRPr kumimoji="1" lang="ja-JP" altLang="en-US" sz="28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908479" y="188640"/>
            <a:ext cx="3132348" cy="584775"/>
          </a:xfrm>
          <a:prstGeom prst="rect">
            <a:avLst/>
          </a:prstGeom>
          <a:noFill/>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親鸞聖人の主著</a:t>
            </a:r>
            <a:endParaRPr kumimoji="1" lang="en-US" altLang="ja-JP" b="1"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31" y="1497788"/>
            <a:ext cx="7189402" cy="5264301"/>
          </a:xfrm>
          <a:prstGeom prst="rect">
            <a:avLst/>
          </a:prstGeom>
          <a:ln>
            <a:solidFill>
              <a:schemeClr val="accent1">
                <a:shade val="50000"/>
              </a:schemeClr>
            </a:solidFill>
          </a:ln>
        </p:spPr>
      </p:pic>
      <p:sp>
        <p:nvSpPr>
          <p:cNvPr id="2" name="テキスト ボックス 1"/>
          <p:cNvSpPr txBox="1"/>
          <p:nvPr/>
        </p:nvSpPr>
        <p:spPr>
          <a:xfrm>
            <a:off x="3870933" y="5921023"/>
            <a:ext cx="1318526"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教文類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5982599" y="3019480"/>
            <a:ext cx="1212420"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行文類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4727174" y="2354709"/>
            <a:ext cx="1212420"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信文類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514754" y="1698975"/>
            <a:ext cx="1212420"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証文類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920249" y="2350864"/>
            <a:ext cx="1796650"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真仏土文類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1032431" y="3019480"/>
            <a:ext cx="1786143"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化身土文類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5952578" y="873991"/>
            <a:ext cx="3074917" cy="523220"/>
          </a:xfrm>
          <a:prstGeom prst="rect">
            <a:avLst/>
          </a:prstGeom>
          <a:noFill/>
        </p:spPr>
        <p:txBody>
          <a:bodyPr wrap="square" rtlCol="0">
            <a:spAutoFit/>
          </a:bodyPr>
          <a:lstStyle/>
          <a:p>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教行信証</a:t>
            </a:r>
            <a:r>
              <a:rPr lang="en-US" altLang="ja-JP" sz="2800" b="1" dirty="0">
                <a:latin typeface="游ゴシック" panose="020B0400000000000000" pitchFamily="50" charset="-128"/>
                <a:ea typeface="游ゴシック" panose="020B0400000000000000" pitchFamily="50" charset="-128"/>
              </a:rPr>
              <a:t>』)</a:t>
            </a:r>
            <a:endParaRPr lang="ja-JP" altLang="en-US" sz="2800" b="1" dirty="0">
              <a:latin typeface="游ゴシック" panose="020B0400000000000000" pitchFamily="50" charset="-128"/>
              <a:ea typeface="游ゴシック" panose="020B0400000000000000" pitchFamily="50" charset="-128"/>
            </a:endParaRPr>
          </a:p>
        </p:txBody>
      </p:sp>
      <p:sp>
        <p:nvSpPr>
          <p:cNvPr id="3" name="円/楕円 2"/>
          <p:cNvSpPr/>
          <p:nvPr/>
        </p:nvSpPr>
        <p:spPr>
          <a:xfrm>
            <a:off x="4530196" y="1688229"/>
            <a:ext cx="1658152" cy="1643757"/>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996420" y="3513525"/>
            <a:ext cx="7261424" cy="3352829"/>
          </a:xfrm>
          <a:prstGeom prst="rect">
            <a:avLst/>
          </a:prstGeom>
          <a:solidFill>
            <a:schemeClr val="bg1"/>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「信文類」の序文で</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を「</a:t>
            </a:r>
            <a:r>
              <a:rPr lang="ja-JP" altLang="en-US" sz="4000" b="1" dirty="0">
                <a:solidFill>
                  <a:srgbClr val="FF0000"/>
                </a:solidFill>
                <a:latin typeface="游ゴシック" panose="020B0400000000000000" pitchFamily="50" charset="-128"/>
                <a:ea typeface="游ゴシック" panose="020B0400000000000000" pitchFamily="50" charset="-128"/>
              </a:rPr>
              <a:t>一心の華文</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（一心の信心を説いた名文）</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err="1">
                <a:latin typeface="游ゴシック" panose="020B0400000000000000" pitchFamily="50" charset="-128"/>
                <a:ea typeface="游ゴシック" panose="020B0400000000000000" pitchFamily="50" charset="-128"/>
              </a:rPr>
              <a:t>と讃</a:t>
            </a:r>
            <a:r>
              <a:rPr lang="ja-JP" altLang="en-US" sz="4000" b="1" dirty="0">
                <a:latin typeface="游ゴシック" panose="020B0400000000000000" pitchFamily="50" charset="-128"/>
                <a:ea typeface="游ゴシック" panose="020B0400000000000000" pitchFamily="50" charset="-128"/>
              </a:rPr>
              <a:t>えられている。そして、</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1041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bg/>
                                          </p:spTgt>
                                        </p:tgtEl>
                                        <p:attrNameLst>
                                          <p:attrName>style.visibility</p:attrName>
                                        </p:attrNameLst>
                                      </p:cBhvr>
                                      <p:to>
                                        <p:strVal val="visible"/>
                                      </p:to>
                                    </p:set>
                                    <p:animEffect transition="in" filter="fade">
                                      <p:cBhvr>
                                        <p:cTn id="12" dur="500"/>
                                        <p:tgtEl>
                                          <p:spTgt spid="21">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fade">
                                      <p:cBhvr>
                                        <p:cTn id="20" dur="5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Effect transition="in" filter="fade">
                                      <p:cBhvr>
                                        <p:cTn id="25" dur="500"/>
                                        <p:tgtEl>
                                          <p:spTgt spid="2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xEl>
                                              <p:pRg st="3" end="3"/>
                                            </p:txEl>
                                          </p:spTgt>
                                        </p:tgtEl>
                                        <p:attrNameLst>
                                          <p:attrName>style.visibility</p:attrName>
                                        </p:attrNameLst>
                                      </p:cBhvr>
                                      <p:to>
                                        <p:strVal val="visible"/>
                                      </p:to>
                                    </p:set>
                                    <p:animEffect transition="in" filter="fade">
                                      <p:cBhvr>
                                        <p:cTn id="30"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6597" y="812436"/>
            <a:ext cx="5775029" cy="646331"/>
          </a:xfrm>
          <a:prstGeom prst="rect">
            <a:avLst/>
          </a:prstGeom>
          <a:noFill/>
        </p:spPr>
        <p:txBody>
          <a:bodyPr wrap="square" rtlCol="0">
            <a:spAutoFit/>
          </a:bodyPr>
          <a:lstStyle/>
          <a:p>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顕浄土真実教行証文類</a:t>
            </a:r>
            <a:r>
              <a:rPr lang="en-US" altLang="ja-JP" sz="3600" b="1" dirty="0">
                <a:latin typeface="游ゴシック" panose="020B0400000000000000" pitchFamily="50" charset="-128"/>
                <a:ea typeface="游ゴシック" panose="020B0400000000000000" pitchFamily="50" charset="-128"/>
              </a:rPr>
              <a:t>』</a:t>
            </a:r>
            <a:endParaRPr kumimoji="1" lang="ja-JP" altLang="en-US" sz="28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908479" y="188640"/>
            <a:ext cx="3132348" cy="584775"/>
          </a:xfrm>
          <a:prstGeom prst="rect">
            <a:avLst/>
          </a:prstGeom>
          <a:noFill/>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親鸞聖人の主著</a:t>
            </a:r>
            <a:endParaRPr kumimoji="1" lang="en-US" altLang="ja-JP" b="1"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31" y="1497788"/>
            <a:ext cx="7189402" cy="5264301"/>
          </a:xfrm>
          <a:prstGeom prst="rect">
            <a:avLst/>
          </a:prstGeom>
          <a:ln>
            <a:solidFill>
              <a:schemeClr val="accent1">
                <a:shade val="50000"/>
              </a:schemeClr>
            </a:solidFill>
          </a:ln>
        </p:spPr>
      </p:pic>
      <p:sp>
        <p:nvSpPr>
          <p:cNvPr id="2" name="テキスト ボックス 1"/>
          <p:cNvSpPr txBox="1"/>
          <p:nvPr/>
        </p:nvSpPr>
        <p:spPr>
          <a:xfrm>
            <a:off x="3870933" y="5921023"/>
            <a:ext cx="1318526"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教文類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5982599" y="3019480"/>
            <a:ext cx="1212420"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行文類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4727174" y="2354709"/>
            <a:ext cx="1212420"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信文類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514754" y="1698975"/>
            <a:ext cx="1212420"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証文類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920249" y="2350864"/>
            <a:ext cx="1796650"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真仏土文類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1032431" y="3019480"/>
            <a:ext cx="1786143" cy="477054"/>
          </a:xfrm>
          <a:prstGeom prst="rect">
            <a:avLst/>
          </a:prstGeom>
          <a:solidFill>
            <a:srgbClr val="002060"/>
          </a:solidFill>
        </p:spPr>
        <p:txBody>
          <a:bodyPr wrap="square" rtlCol="0">
            <a:spAutoFit/>
          </a:bodyPr>
          <a:lstStyle/>
          <a:p>
            <a:pPr algn="ctr"/>
            <a:r>
              <a:rPr lang="ja-JP" altLang="en-US" sz="2500" b="1" dirty="0">
                <a:solidFill>
                  <a:schemeClr val="bg1"/>
                </a:solidFill>
                <a:latin typeface="游ゴシック" panose="020B0400000000000000" pitchFamily="50" charset="-128"/>
                <a:ea typeface="游ゴシック" panose="020B0400000000000000" pitchFamily="50" charset="-128"/>
              </a:rPr>
              <a:t>化身土文類</a:t>
            </a:r>
            <a:endParaRPr lang="en-US" altLang="ja-JP" sz="2500" b="1" dirty="0">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5952578" y="873991"/>
            <a:ext cx="3074917" cy="523220"/>
          </a:xfrm>
          <a:prstGeom prst="rect">
            <a:avLst/>
          </a:prstGeom>
          <a:noFill/>
        </p:spPr>
        <p:txBody>
          <a:bodyPr wrap="square" rtlCol="0">
            <a:spAutoFit/>
          </a:bodyPr>
          <a:lstStyle/>
          <a:p>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教行信証</a:t>
            </a:r>
            <a:r>
              <a:rPr lang="en-US" altLang="ja-JP" sz="2800" b="1" dirty="0">
                <a:latin typeface="游ゴシック" panose="020B0400000000000000" pitchFamily="50" charset="-128"/>
                <a:ea typeface="游ゴシック" panose="020B0400000000000000" pitchFamily="50" charset="-128"/>
              </a:rPr>
              <a:t>』)</a:t>
            </a:r>
            <a:endParaRPr lang="ja-JP" altLang="en-US" sz="2800" b="1" dirty="0">
              <a:latin typeface="游ゴシック" panose="020B0400000000000000" pitchFamily="50" charset="-128"/>
              <a:ea typeface="游ゴシック" panose="020B0400000000000000" pitchFamily="50" charset="-128"/>
            </a:endParaRPr>
          </a:p>
        </p:txBody>
      </p:sp>
      <p:sp>
        <p:nvSpPr>
          <p:cNvPr id="3" name="円/楕円 2"/>
          <p:cNvSpPr/>
          <p:nvPr/>
        </p:nvSpPr>
        <p:spPr>
          <a:xfrm>
            <a:off x="4530196" y="1756986"/>
            <a:ext cx="1658152" cy="1643757"/>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729452" y="3556297"/>
            <a:ext cx="7601488" cy="3293209"/>
          </a:xfrm>
          <a:prstGeom prst="rect">
            <a:avLst/>
          </a:prstGeom>
          <a:solidFill>
            <a:schemeClr val="bg1"/>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「信文類」の大半を費やして</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「一心」について緻密に論証し、その意味を明らかにしておられる。</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7056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98555" y="1546287"/>
            <a:ext cx="5898547"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１</a:t>
            </a:r>
            <a:r>
              <a:rPr kumimoji="1" lang="ja-JP" altLang="en-US" sz="4000" b="1" dirty="0">
                <a:latin typeface="游ゴシック" panose="020B0400000000000000" pitchFamily="50" charset="-128"/>
                <a:ea typeface="游ゴシック" panose="020B0400000000000000" pitchFamily="50" charset="-128"/>
              </a:rPr>
              <a:t>　親鸞聖人の信の表明</a:t>
            </a:r>
          </a:p>
        </p:txBody>
      </p:sp>
      <p:sp>
        <p:nvSpPr>
          <p:cNvPr id="6" name="テキスト ボックス 5"/>
          <p:cNvSpPr txBox="1"/>
          <p:nvPr/>
        </p:nvSpPr>
        <p:spPr>
          <a:xfrm>
            <a:off x="2483768" y="4902059"/>
            <a:ext cx="4608512"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５</a:t>
            </a:r>
            <a:r>
              <a:rPr kumimoji="1" lang="ja-JP" altLang="en-US" sz="4000" b="1" dirty="0">
                <a:latin typeface="游ゴシック" panose="020B0400000000000000" pitchFamily="50" charset="-128"/>
                <a:ea typeface="游ゴシック" panose="020B0400000000000000" pitchFamily="50" charset="-128"/>
              </a:rPr>
              <a:t>　七高僧の教え</a:t>
            </a:r>
          </a:p>
        </p:txBody>
      </p:sp>
      <p:sp>
        <p:nvSpPr>
          <p:cNvPr id="8" name="テキスト ボックス 7"/>
          <p:cNvSpPr txBox="1"/>
          <p:nvPr/>
        </p:nvSpPr>
        <p:spPr>
          <a:xfrm>
            <a:off x="2483768" y="5694147"/>
            <a:ext cx="5904656"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６</a:t>
            </a:r>
            <a:r>
              <a:rPr kumimoji="1" lang="ja-JP" altLang="en-US" sz="4000" b="1" dirty="0">
                <a:latin typeface="游ゴシック" panose="020B0400000000000000" pitchFamily="50" charset="-128"/>
                <a:ea typeface="游ゴシック" panose="020B0400000000000000" pitchFamily="50" charset="-128"/>
              </a:rPr>
              <a:t>　親鸞聖人のおすすめ</a:t>
            </a:r>
          </a:p>
        </p:txBody>
      </p:sp>
      <p:sp>
        <p:nvSpPr>
          <p:cNvPr id="7" name="テキスト ボックス 6"/>
          <p:cNvSpPr txBox="1"/>
          <p:nvPr/>
        </p:nvSpPr>
        <p:spPr>
          <a:xfrm>
            <a:off x="272882" y="2307596"/>
            <a:ext cx="1922854"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依経段</a:t>
            </a:r>
          </a:p>
        </p:txBody>
      </p:sp>
      <p:sp>
        <p:nvSpPr>
          <p:cNvPr id="9" name="テキスト ボックス 8"/>
          <p:cNvSpPr txBox="1"/>
          <p:nvPr/>
        </p:nvSpPr>
        <p:spPr>
          <a:xfrm>
            <a:off x="298205" y="4808569"/>
            <a:ext cx="1872208"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依釈段</a:t>
            </a:r>
          </a:p>
        </p:txBody>
      </p:sp>
      <p:sp>
        <p:nvSpPr>
          <p:cNvPr id="11" name="左中かっこ 10"/>
          <p:cNvSpPr/>
          <p:nvPr/>
        </p:nvSpPr>
        <p:spPr>
          <a:xfrm>
            <a:off x="2285793" y="1670708"/>
            <a:ext cx="160387" cy="204321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498555" y="3130463"/>
            <a:ext cx="6753965"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３</a:t>
            </a:r>
            <a:r>
              <a:rPr kumimoji="1" lang="ja-JP" altLang="en-US" sz="4000" b="1" dirty="0">
                <a:latin typeface="游ゴシック" panose="020B0400000000000000" pitchFamily="50" charset="-128"/>
                <a:ea typeface="游ゴシック" panose="020B0400000000000000" pitchFamily="50" charset="-128"/>
              </a:rPr>
              <a:t>　お釈迦さまのおすすめ</a:t>
            </a:r>
          </a:p>
        </p:txBody>
      </p:sp>
      <p:sp>
        <p:nvSpPr>
          <p:cNvPr id="15" name="テキスト ボックス 14"/>
          <p:cNvSpPr txBox="1"/>
          <p:nvPr/>
        </p:nvSpPr>
        <p:spPr>
          <a:xfrm>
            <a:off x="2513538" y="4109971"/>
            <a:ext cx="4578742"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４</a:t>
            </a:r>
            <a:r>
              <a:rPr kumimoji="1" lang="ja-JP" altLang="en-US" sz="4000" b="1" dirty="0">
                <a:latin typeface="游ゴシック" panose="020B0400000000000000" pitchFamily="50" charset="-128"/>
                <a:ea typeface="游ゴシック" panose="020B0400000000000000" pitchFamily="50" charset="-128"/>
              </a:rPr>
              <a:t>　教えの伝承</a:t>
            </a:r>
          </a:p>
        </p:txBody>
      </p:sp>
      <p:sp>
        <p:nvSpPr>
          <p:cNvPr id="16" name="テキスト ボックス 15"/>
          <p:cNvSpPr txBox="1"/>
          <p:nvPr/>
        </p:nvSpPr>
        <p:spPr>
          <a:xfrm>
            <a:off x="2492446" y="2338375"/>
            <a:ext cx="6336704"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２</a:t>
            </a:r>
            <a:r>
              <a:rPr kumimoji="1" lang="ja-JP" altLang="en-US" sz="4000" b="1" dirty="0">
                <a:latin typeface="游ゴシック" panose="020B0400000000000000" pitchFamily="50" charset="-128"/>
                <a:ea typeface="游ゴシック" panose="020B0400000000000000" pitchFamily="50" charset="-128"/>
              </a:rPr>
              <a:t>　阿弥陀仏の願いと救い</a:t>
            </a:r>
          </a:p>
        </p:txBody>
      </p:sp>
      <p:sp>
        <p:nvSpPr>
          <p:cNvPr id="17" name="左中かっこ 16"/>
          <p:cNvSpPr/>
          <p:nvPr/>
        </p:nvSpPr>
        <p:spPr>
          <a:xfrm>
            <a:off x="2277115" y="4234392"/>
            <a:ext cx="160387" cy="204321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0" y="231031"/>
            <a:ext cx="6732240"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「正信偈」の構成</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2527452" y="4859957"/>
            <a:ext cx="4348804" cy="7180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9" name="角丸四角形吹き出し 18"/>
          <p:cNvSpPr/>
          <p:nvPr/>
        </p:nvSpPr>
        <p:spPr>
          <a:xfrm>
            <a:off x="272882" y="1155341"/>
            <a:ext cx="8394574" cy="2694397"/>
          </a:xfrm>
          <a:prstGeom prst="wedgeRoundRectCallout">
            <a:avLst>
              <a:gd name="adj1" fmla="val -15434"/>
              <a:gd name="adj2" fmla="val 83942"/>
              <a:gd name="adj3" fmla="val 16667"/>
            </a:avLst>
          </a:prstGeom>
          <a:ln w="57150"/>
        </p:spPr>
        <p:style>
          <a:lnRef idx="2">
            <a:schemeClr val="dk1"/>
          </a:lnRef>
          <a:fillRef idx="1">
            <a:schemeClr val="lt1"/>
          </a:fillRef>
          <a:effectRef idx="0">
            <a:schemeClr val="dk1"/>
          </a:effectRef>
          <a:fontRef idx="minor">
            <a:schemeClr val="dk1"/>
          </a:fontRef>
        </p:style>
        <p:txBody>
          <a:bodyPr rtlCol="0" anchor="ctr"/>
          <a:lstStyle/>
          <a:p>
            <a:r>
              <a:rPr kumimoji="1" lang="ja-JP" altLang="en-US" sz="6600" b="1" dirty="0">
                <a:latin typeface="游ゴシック" panose="020B0400000000000000" pitchFamily="50" charset="-128"/>
                <a:ea typeface="游ゴシック" panose="020B0400000000000000" pitchFamily="50" charset="-128"/>
              </a:rPr>
              <a:t>天親菩薩（インド）</a:t>
            </a:r>
            <a:endParaRPr kumimoji="1" lang="en-US" altLang="ja-JP" sz="6600" b="1" dirty="0">
              <a:latin typeface="游ゴシック" panose="020B0400000000000000" pitchFamily="50" charset="-128"/>
              <a:ea typeface="游ゴシック" panose="020B0400000000000000" pitchFamily="50" charset="-128"/>
            </a:endParaRPr>
          </a:p>
          <a:p>
            <a:r>
              <a:rPr lang="ja-JP" altLang="en-US" sz="6600" b="1" dirty="0">
                <a:latin typeface="游ゴシック" panose="020B0400000000000000" pitchFamily="50" charset="-128"/>
                <a:ea typeface="游ゴシック" panose="020B0400000000000000" pitchFamily="50" charset="-128"/>
              </a:rPr>
              <a:t>曇鸞大師（中国）</a:t>
            </a:r>
            <a:endParaRPr kumimoji="1" lang="ja-JP" altLang="en-US" sz="6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5359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36785" y="130353"/>
            <a:ext cx="3545586" cy="6525725"/>
          </a:xfrm>
          <a:prstGeom prst="rect">
            <a:avLst/>
          </a:prstGeom>
          <a:solidFill>
            <a:schemeClr val="accent1">
              <a:lumMod val="20000"/>
              <a:lumOff val="80000"/>
            </a:schemeClr>
          </a:solidFill>
        </p:spPr>
        <p:txBody>
          <a:bodyPr vert="eaVert" wrap="square" rtlCol="0">
            <a:spAutoFit/>
          </a:bodyPr>
          <a:lstStyle/>
          <a:p>
            <a:pPr>
              <a:lnSpc>
                <a:spcPct val="130000"/>
              </a:lnSpc>
              <a:tabLst>
                <a:tab pos="1703388" algn="l"/>
              </a:tabLst>
            </a:pP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浄土論</a:t>
            </a:r>
            <a:r>
              <a:rPr lang="en-US" altLang="ja-JP" sz="48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偈頌の冒頭</a:t>
            </a:r>
            <a:endParaRPr lang="en-US" altLang="ja-JP" sz="4800" b="1" dirty="0">
              <a:latin typeface="游ゴシック" panose="020B0400000000000000" pitchFamily="50" charset="-128"/>
              <a:ea typeface="游ゴシック" panose="020B0400000000000000" pitchFamily="50" charset="-128"/>
            </a:endParaRPr>
          </a:p>
          <a:p>
            <a:pPr>
              <a:lnSpc>
                <a:spcPct val="130000"/>
              </a:lnSpc>
              <a:tabLst>
                <a:tab pos="1703388" algn="l"/>
              </a:tabLst>
            </a:pPr>
            <a:r>
              <a:rPr kumimoji="1" lang="ja-JP" altLang="en-US" sz="4000" b="1" dirty="0">
                <a:latin typeface="游ゴシック" panose="020B0400000000000000" pitchFamily="50" charset="-128"/>
                <a:ea typeface="游ゴシック" panose="020B0400000000000000" pitchFamily="50" charset="-128"/>
              </a:rPr>
              <a:t>　世尊我一心　帰命尽十方</a:t>
            </a:r>
            <a:endParaRPr kumimoji="1"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無礙光如来　願生安楽国</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（七註二九頁）</a:t>
            </a:r>
            <a:endParaRPr lang="en-US" altLang="ja-JP" sz="2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2603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800684" y="458670"/>
            <a:ext cx="1343316" cy="6120680"/>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62</a:t>
            </a:r>
            <a:r>
              <a:rPr lang="ja-JP" altLang="en-US" sz="5400" b="1" dirty="0">
                <a:latin typeface="游ゴシック" panose="020B0400000000000000" pitchFamily="50" charset="-128"/>
                <a:ea typeface="游ゴシック" panose="020B0400000000000000" pitchFamily="50" charset="-128"/>
              </a:rPr>
              <a:t>帰命無礙光如来</a:t>
            </a:r>
            <a:endParaRPr lang="en-US" altLang="ja-JP" sz="66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341530" y="696987"/>
            <a:ext cx="6930770" cy="5644046"/>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無礙光如来：どんなものにも</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さまたげられることのない光の如来。</a:t>
            </a:r>
            <a:r>
              <a:rPr lang="ja-JP" altLang="en-US" sz="4000" b="1" dirty="0">
                <a:solidFill>
                  <a:srgbClr val="FF0000"/>
                </a:solidFill>
                <a:latin typeface="游ゴシック" panose="020B0400000000000000" pitchFamily="50" charset="-128"/>
                <a:ea typeface="游ゴシック" panose="020B0400000000000000" pitchFamily="50" charset="-128"/>
              </a:rPr>
              <a:t>阿弥陀仏</a:t>
            </a:r>
            <a:r>
              <a:rPr lang="ja-JP" altLang="en-US" sz="4000" b="1" dirty="0">
                <a:latin typeface="游ゴシック" panose="020B0400000000000000" pitchFamily="50" charset="-128"/>
                <a:ea typeface="游ゴシック" panose="020B0400000000000000" pitchFamily="50" charset="-128"/>
              </a:rPr>
              <a:t>のこと。</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偈頌の</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帰命尽十方　無礙光如来</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に基づいている。</a:t>
            </a:r>
            <a:endParaRPr lang="en-US" altLang="ja-JP" sz="4000"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992380" y="2821813"/>
            <a:ext cx="810090" cy="3551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341530" y="818710"/>
            <a:ext cx="2745305" cy="67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162099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500"/>
                                        <p:tgtEl>
                                          <p:spTgt spid="10">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fade">
                                      <p:cBhvr>
                                        <p:cTn id="3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uiExpand="1" build="p"/>
      <p:bldP spid="7"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37285" y="4156710"/>
            <a:ext cx="1353122" cy="2701289"/>
          </a:xfrm>
          <a:prstGeom prst="rect">
            <a:avLst/>
          </a:prstGeom>
        </p:spPr>
      </p:pic>
      <p:sp>
        <p:nvSpPr>
          <p:cNvPr id="5" name="角丸四角形吹き出し 4"/>
          <p:cNvSpPr/>
          <p:nvPr/>
        </p:nvSpPr>
        <p:spPr>
          <a:xfrm>
            <a:off x="7677345" y="155825"/>
            <a:ext cx="1260203" cy="3929540"/>
          </a:xfrm>
          <a:prstGeom prst="wedgeRoundRectCallout">
            <a:avLst>
              <a:gd name="adj1" fmla="val 2868"/>
              <a:gd name="adj2" fmla="val 5897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南無阿弥陀仏</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帰命尽十方無礙光如来</a:t>
            </a:r>
          </a:p>
        </p:txBody>
      </p:sp>
      <p:sp>
        <p:nvSpPr>
          <p:cNvPr id="6" name="角丸四角形吹き出し 5"/>
          <p:cNvSpPr/>
          <p:nvPr/>
        </p:nvSpPr>
        <p:spPr>
          <a:xfrm>
            <a:off x="814518" y="440107"/>
            <a:ext cx="2295255" cy="4329750"/>
          </a:xfrm>
          <a:prstGeom prst="wedgeRoundRectCallout">
            <a:avLst>
              <a:gd name="adj1" fmla="val -26897"/>
              <a:gd name="adj2" fmla="val 5782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なんかあの人</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かっこつけてて</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おかしくないですか。</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角丸四角形吹き出し 6"/>
          <p:cNvSpPr/>
          <p:nvPr/>
        </p:nvSpPr>
        <p:spPr>
          <a:xfrm>
            <a:off x="3209424" y="347504"/>
            <a:ext cx="4484602" cy="3377290"/>
          </a:xfrm>
          <a:prstGeom prst="wedgeRoundRectCallout">
            <a:avLst>
              <a:gd name="adj1" fmla="val -23644"/>
              <a:gd name="adj2" fmla="val 5632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まったく</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おかしく</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ないです。</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おかしいと</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言うほうが</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おかしい。</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09592" flipH="1">
            <a:off x="0" y="4764201"/>
            <a:ext cx="1763916" cy="2160519"/>
          </a:xfrm>
          <a:prstGeom prst="rect">
            <a:avLst/>
          </a:prstGeom>
        </p:spPr>
      </p:pic>
      <p:pic>
        <p:nvPicPr>
          <p:cNvPr id="3" name="Picture 3" descr="R:\編纂調査データ\聖典講座\2017初めて学ぶ聖典講座\パワポ用素材\せいてん講座イラスト（修正）\せいてん講座イラスト\透過画像\イラスト2宗祖.png">
            <a:extLst>
              <a:ext uri="{FF2B5EF4-FFF2-40B4-BE49-F238E27FC236}">
                <a16:creationId xmlns:a16="http://schemas.microsoft.com/office/drawing/2014/main" id="{9CE85B39-11ED-F975-7401-97C00F23EA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8646" y="3938842"/>
            <a:ext cx="4484422" cy="40954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8048808"/>
      </p:ext>
    </p:extLst>
  </p:cSld>
  <p:clrMapOvr>
    <a:masterClrMapping/>
  </p:clrMapOvr>
  <mc:AlternateContent xmlns:mc="http://schemas.openxmlformats.org/markup-compatibility/2006" xmlns:p14="http://schemas.microsoft.com/office/powerpoint/2010/main">
    <mc:Choice Requires="p14">
      <p:transition spd="med" p14:dur="700" advTm="35945">
        <p:fade/>
      </p:transition>
    </mc:Choice>
    <mc:Fallback xmlns="">
      <p:transition spd="med" advTm="3594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fade">
                                      <p:cBhvr>
                                        <p:cTn id="42" dur="500"/>
                                        <p:tgtEl>
                                          <p:spTgt spid="7">
                                            <p:bg/>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fade">
                                      <p:cBhvr>
                                        <p:cTn id="45" dur="500"/>
                                        <p:tgtEl>
                                          <p:spTgt spid="7">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fade">
                                      <p:cBhvr>
                                        <p:cTn id="48" dur="500"/>
                                        <p:tgtEl>
                                          <p:spTgt spid="7">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fade">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Effect transition="in" filter="fade">
                                      <p:cBhvr>
                                        <p:cTn id="56" dur="500"/>
                                        <p:tgtEl>
                                          <p:spTgt spid="7">
                                            <p:txEl>
                                              <p:pRg st="3" end="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animEffect transition="in" filter="fade">
                                      <p:cBhvr>
                                        <p:cTn id="59" dur="500"/>
                                        <p:tgtEl>
                                          <p:spTgt spid="7">
                                            <p:txEl>
                                              <p:pRg st="4" end="4"/>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a:spLocks noChangeAspect="1"/>
          </p:cNvSpPr>
          <p:nvPr/>
        </p:nvSpPr>
        <p:spPr>
          <a:xfrm>
            <a:off x="-706946" y="-1061965"/>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ｖ</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915" y="8636"/>
            <a:ext cx="4496798" cy="10139337"/>
          </a:xfrm>
          <a:prstGeom prst="rect">
            <a:avLst/>
          </a:prstGeom>
        </p:spPr>
      </p:pic>
      <p:sp>
        <p:nvSpPr>
          <p:cNvPr id="18" name="角丸四角形吹き出し 17"/>
          <p:cNvSpPr/>
          <p:nvPr/>
        </p:nvSpPr>
        <p:spPr>
          <a:xfrm>
            <a:off x="-61993" y="132482"/>
            <a:ext cx="4774876" cy="6484138"/>
          </a:xfrm>
          <a:prstGeom prst="wedgeRoundRectCallout">
            <a:avLst>
              <a:gd name="adj1" fmla="val 79460"/>
              <a:gd name="adj2" fmla="val 1712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阿弥陀仏の智慧の</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おすがたを知らせようと</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天親菩薩が力を尽くして</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表してくださったのが</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帰命尽十方無礙光如来</a:t>
            </a:r>
            <a:endParaRPr kumimoji="1" lang="en-US" altLang="ja-JP"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なのですよ</a:t>
            </a: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（註七六三頁・取意）</a:t>
            </a:r>
            <a:endPar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 name="Picture 3" descr="R:\編纂調査データ\聖典講座\2017初めて学ぶ聖典講座\パワポ用素材\せいてん講座イラスト（修正）\せいてん講座イラスト\透過画像\イラスト2宗祖.png">
            <a:extLst>
              <a:ext uri="{FF2B5EF4-FFF2-40B4-BE49-F238E27FC236}">
                <a16:creationId xmlns:a16="http://schemas.microsoft.com/office/drawing/2014/main" id="{65DF66E8-FDAA-1A74-B614-CD4FF79668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2100" y="3184368"/>
            <a:ext cx="4484422" cy="40954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1872231"/>
      </p:ext>
    </p:extLst>
  </p:cSld>
  <p:clrMapOvr>
    <a:masterClrMapping/>
  </p:clrMapOvr>
  <mc:AlternateContent xmlns:mc="http://schemas.openxmlformats.org/markup-compatibility/2006" xmlns:p14="http://schemas.microsoft.com/office/powerpoint/2010/main">
    <mc:Choice Requires="p14">
      <p:transition spd="med" p14:dur="700" advTm="49667">
        <p:fade/>
      </p:transition>
    </mc:Choice>
    <mc:Fallback xmlns="">
      <p:transition spd="med" advTm="496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fade">
                                      <p:cBhvr>
                                        <p:cTn id="16" dur="500"/>
                                        <p:tgtEl>
                                          <p:spTgt spid="18">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fade">
                                      <p:cBhvr>
                                        <p:cTn id="20" dur="500"/>
                                        <p:tgtEl>
                                          <p:spTgt spid="18">
                                            <p:txEl>
                                              <p:pRg st="2" end="2"/>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xEl>
                                              <p:pRg st="3" end="3"/>
                                            </p:txEl>
                                          </p:spTgt>
                                        </p:tgtEl>
                                        <p:attrNameLst>
                                          <p:attrName>style.visibility</p:attrName>
                                        </p:attrNameLst>
                                      </p:cBhvr>
                                      <p:to>
                                        <p:strVal val="visible"/>
                                      </p:to>
                                    </p:set>
                                    <p:animEffect transition="in" filter="fade">
                                      <p:cBhvr>
                                        <p:cTn id="24" dur="500"/>
                                        <p:tgtEl>
                                          <p:spTgt spid="18">
                                            <p:txEl>
                                              <p:pRg st="3" end="3"/>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8">
                                            <p:txEl>
                                              <p:pRg st="4" end="4"/>
                                            </p:txEl>
                                          </p:spTgt>
                                        </p:tgtEl>
                                        <p:attrNameLst>
                                          <p:attrName>style.visibility</p:attrName>
                                        </p:attrNameLst>
                                      </p:cBhvr>
                                      <p:to>
                                        <p:strVal val="visible"/>
                                      </p:to>
                                    </p:set>
                                    <p:animEffect transition="in" filter="fade">
                                      <p:cBhvr>
                                        <p:cTn id="28" dur="500"/>
                                        <p:tgtEl>
                                          <p:spTgt spid="18">
                                            <p:txEl>
                                              <p:pRg st="4" end="4"/>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8">
                                            <p:txEl>
                                              <p:pRg st="6" end="6"/>
                                            </p:txEl>
                                          </p:spTgt>
                                        </p:tgtEl>
                                        <p:attrNameLst>
                                          <p:attrName>style.visibility</p:attrName>
                                        </p:attrNameLst>
                                      </p:cBhvr>
                                      <p:to>
                                        <p:strVal val="visible"/>
                                      </p:to>
                                    </p:set>
                                    <p:animEffect transition="in" filter="fade">
                                      <p:cBhvr>
                                        <p:cTn id="36"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17985" y="220932"/>
            <a:ext cx="1967205"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63</a:t>
            </a:r>
            <a:r>
              <a:rPr lang="ja-JP" altLang="en-US" sz="5400" b="1" dirty="0">
                <a:latin typeface="游ゴシック" panose="020B0400000000000000" pitchFamily="50" charset="-128"/>
                <a:ea typeface="游ゴシック" panose="020B0400000000000000" pitchFamily="50" charset="-128"/>
              </a:rPr>
              <a:t>依修多羅顕真実</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64</a:t>
            </a:r>
            <a:r>
              <a:rPr lang="ja-JP" altLang="en-US" sz="5400" b="1" dirty="0">
                <a:latin typeface="游ゴシック" panose="020B0400000000000000" pitchFamily="50" charset="-128"/>
                <a:ea typeface="游ゴシック" panose="020B0400000000000000" pitchFamily="50" charset="-128"/>
              </a:rPr>
              <a:t>光闡横超大誓願</a:t>
            </a:r>
          </a:p>
        </p:txBody>
      </p:sp>
      <p:sp>
        <p:nvSpPr>
          <p:cNvPr id="6" name="テキスト ボックス 5"/>
          <p:cNvSpPr txBox="1"/>
          <p:nvPr/>
        </p:nvSpPr>
        <p:spPr>
          <a:xfrm>
            <a:off x="116505" y="368660"/>
            <a:ext cx="5940660" cy="6494085"/>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修多羅：経典のこと。</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ここでは、阿弥陀仏のことが説かれた経典を指す。</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横超の大誓願：阿弥陀仏のはたらきで速やかにさとりに至る願い。本願のこと。</a:t>
            </a:r>
            <a:endParaRPr lang="en-US" altLang="ja-JP" sz="40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7906853" y="2049319"/>
            <a:ext cx="771323" cy="21152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014790" y="2767573"/>
            <a:ext cx="785050" cy="3541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71500" y="503675"/>
            <a:ext cx="1755195" cy="585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161510" y="3609020"/>
            <a:ext cx="3195355"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19552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P spid="5" grpId="0" animBg="1"/>
      <p:bldP spid="7" grpId="0" uiExpand="1" animBg="1"/>
      <p:bldP spid="2" grpId="0" uiExpand="1"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7129" y="2933945"/>
            <a:ext cx="8730971" cy="923330"/>
          </a:xfrm>
          <a:prstGeom prst="rect">
            <a:avLst/>
          </a:prstGeom>
          <a:noFill/>
        </p:spPr>
        <p:txBody>
          <a:bodyPr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３．本願力回向の</a:t>
            </a:r>
            <a:r>
              <a:rPr lang="ja-JP" altLang="en-US" sz="5400" b="1" dirty="0">
                <a:latin typeface="游ゴシック" panose="020B0400000000000000" pitchFamily="50" charset="-128"/>
                <a:ea typeface="游ゴシック" panose="020B0400000000000000" pitchFamily="50" charset="-128"/>
              </a:rPr>
              <a:t>「一心」</a:t>
            </a:r>
            <a:endParaRPr kumimoji="1" lang="en-US" altLang="ja-JP"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6517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21850" y="164751"/>
            <a:ext cx="2745305" cy="6530035"/>
          </a:xfrm>
          <a:prstGeom prst="rect">
            <a:avLst/>
          </a:prstGeom>
          <a:solidFill>
            <a:srgbClr val="002060"/>
          </a:solidFill>
        </p:spPr>
        <p:style>
          <a:lnRef idx="2">
            <a:schemeClr val="accent1">
              <a:shade val="50000"/>
            </a:schemeClr>
          </a:lnRef>
          <a:fillRef idx="1001">
            <a:schemeClr val="dk2"/>
          </a:fillRef>
          <a:effectRef idx="0">
            <a:schemeClr val="accent1"/>
          </a:effectRef>
          <a:fontRef idx="minor">
            <a:schemeClr val="lt1"/>
          </a:fontRef>
        </p:style>
        <p:txBody>
          <a:bodyPr vert="eaVert" rtlCol="0" anchor="t" anchorCtr="0">
            <a:noAutofit/>
          </a:bodyPr>
          <a:lstStyle/>
          <a:p>
            <a:r>
              <a:rPr lang="ja-JP" altLang="en-US" sz="4000" b="1" dirty="0">
                <a:latin typeface="游ゴシック" panose="020B0400000000000000" pitchFamily="50" charset="-128"/>
                <a:ea typeface="游ゴシック" panose="020B0400000000000000" pitchFamily="50" charset="-128"/>
              </a:rPr>
              <a:t>本願力の回向によってすべてのものを救うために、</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一心すなわち他力の信心の徳を明らかにされた。</a:t>
            </a:r>
          </a:p>
        </p:txBody>
      </p:sp>
      <p:sp>
        <p:nvSpPr>
          <p:cNvPr id="4" name="テキスト ボックス 3"/>
          <p:cNvSpPr txBox="1"/>
          <p:nvPr/>
        </p:nvSpPr>
        <p:spPr>
          <a:xfrm>
            <a:off x="7147482" y="548680"/>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65</a:t>
            </a:r>
            <a:r>
              <a:rPr lang="ja-JP" altLang="en-US" sz="5400" b="1" dirty="0">
                <a:latin typeface="游ゴシック" panose="020B0400000000000000" pitchFamily="50" charset="-128"/>
                <a:ea typeface="游ゴシック" panose="020B0400000000000000" pitchFamily="50" charset="-128"/>
              </a:rPr>
              <a:t>広由本願力回向</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66</a:t>
            </a:r>
            <a:r>
              <a:rPr lang="ja-JP" altLang="en-US" sz="5400" b="1" dirty="0">
                <a:latin typeface="游ゴシック" panose="020B0400000000000000" pitchFamily="50" charset="-128"/>
                <a:ea typeface="游ゴシック" panose="020B0400000000000000" pitchFamily="50" charset="-128"/>
              </a:rPr>
              <a:t>為度群生彰一心</a:t>
            </a:r>
            <a:endParaRPr lang="ja-JP" altLang="en-US" sz="6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453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500"/>
                                        <p:tgtEl>
                                          <p:spTgt spid="5">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7147482" y="548680"/>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65</a:t>
            </a:r>
            <a:r>
              <a:rPr lang="ja-JP" altLang="en-US" sz="5400" b="1" dirty="0">
                <a:latin typeface="游ゴシック" panose="020B0400000000000000" pitchFamily="50" charset="-128"/>
                <a:ea typeface="游ゴシック" panose="020B0400000000000000" pitchFamily="50" charset="-128"/>
              </a:rPr>
              <a:t>広由本願力回向</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66</a:t>
            </a:r>
            <a:r>
              <a:rPr lang="ja-JP" altLang="en-US" sz="5400" b="1" dirty="0">
                <a:latin typeface="游ゴシック" panose="020B0400000000000000" pitchFamily="50" charset="-128"/>
                <a:ea typeface="游ゴシック" panose="020B0400000000000000" pitchFamily="50" charset="-128"/>
              </a:rPr>
              <a:t>為度群生彰一心</a:t>
            </a:r>
            <a:endParaRPr lang="ja-JP" altLang="en-US" sz="6600" b="1"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4532799" y="315454"/>
            <a:ext cx="2154436" cy="6215000"/>
          </a:xfrm>
          <a:prstGeom prst="rect">
            <a:avLst/>
          </a:prstGeom>
          <a:noFill/>
        </p:spPr>
        <p:txBody>
          <a:bodyPr vert="eaVert" wrap="square" rtlCol="0">
            <a:spAutoFit/>
          </a:bodyPr>
          <a:lstStyle/>
          <a:p>
            <a:pPr>
              <a:tabLst>
                <a:tab pos="1703388" algn="l"/>
              </a:tabLst>
            </a:pPr>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浄土論</a:t>
            </a:r>
            <a:r>
              <a:rPr kumimoji="1" lang="en-US" altLang="ja-JP" sz="48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偈頌の冒頭</a:t>
            </a:r>
            <a:r>
              <a:rPr kumimoji="1" lang="ja-JP" altLang="en-US" sz="4800" b="1" dirty="0">
                <a:latin typeface="游ゴシック" panose="020B0400000000000000" pitchFamily="50" charset="-128"/>
                <a:ea typeface="游ゴシック" panose="020B0400000000000000" pitchFamily="50" charset="-128"/>
              </a:rPr>
              <a:t>　</a:t>
            </a:r>
            <a:endParaRPr kumimoji="1" lang="en-US" altLang="ja-JP" sz="4800" b="1" dirty="0">
              <a:latin typeface="游ゴシック" panose="020B0400000000000000" pitchFamily="50" charset="-128"/>
              <a:ea typeface="游ゴシック" panose="020B0400000000000000" pitchFamily="50" charset="-128"/>
            </a:endParaRPr>
          </a:p>
          <a:p>
            <a:pPr>
              <a:tabLst>
                <a:tab pos="1703388" algn="l"/>
              </a:tabLst>
            </a:pPr>
            <a:r>
              <a:rPr kumimoji="1" lang="ja-JP" altLang="en-US" sz="4000" b="1" dirty="0">
                <a:latin typeface="游ゴシック" panose="020B0400000000000000" pitchFamily="50" charset="-128"/>
                <a:ea typeface="游ゴシック" panose="020B0400000000000000" pitchFamily="50" charset="-128"/>
              </a:rPr>
              <a:t>　世尊我</a:t>
            </a:r>
            <a:r>
              <a:rPr kumimoji="1" lang="ja-JP" altLang="en-US" sz="4000" b="1" dirty="0">
                <a:solidFill>
                  <a:srgbClr val="FF0000"/>
                </a:solidFill>
                <a:latin typeface="游ゴシック" panose="020B0400000000000000" pitchFamily="50" charset="-128"/>
                <a:ea typeface="游ゴシック" panose="020B0400000000000000" pitchFamily="50" charset="-128"/>
              </a:rPr>
              <a:t>一心</a:t>
            </a:r>
            <a:r>
              <a:rPr kumimoji="1" lang="ja-JP" altLang="en-US" sz="4000" b="1" dirty="0">
                <a:latin typeface="游ゴシック" panose="020B0400000000000000" pitchFamily="50" charset="-128"/>
                <a:ea typeface="游ゴシック" panose="020B0400000000000000" pitchFamily="50" charset="-128"/>
              </a:rPr>
              <a:t>　帰命尽十方</a:t>
            </a:r>
            <a:endParaRPr kumimoji="1"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無礙光如来　願生安楽国</a:t>
            </a:r>
            <a:endParaRPr lang="en-US" altLang="ja-JP" sz="4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881590" y="639283"/>
            <a:ext cx="2835316" cy="6030077"/>
          </a:xfrm>
          <a:prstGeom prst="rect">
            <a:avLst/>
          </a:prstGeom>
          <a:solidFill>
            <a:srgbClr val="FA608C"/>
          </a:solidFill>
          <a:ln>
            <a:noFill/>
          </a:ln>
        </p:spPr>
        <p:style>
          <a:lnRef idx="2">
            <a:schemeClr val="accent1">
              <a:shade val="50000"/>
            </a:schemeClr>
          </a:lnRef>
          <a:fillRef idx="1001">
            <a:schemeClr val="dk2"/>
          </a:fillRef>
          <a:effectRef idx="0">
            <a:schemeClr val="accent1"/>
          </a:effectRef>
          <a:fontRef idx="minor">
            <a:schemeClr val="lt1"/>
          </a:fontRef>
        </p:style>
        <p:txBody>
          <a:bodyPr vert="eaVert" rtlCol="0" anchor="ctr" anchorCtr="0">
            <a:normAutofit/>
          </a:bodyPr>
          <a:lstStyle/>
          <a:p>
            <a:r>
              <a:rPr lang="ja-JP" altLang="en-US" sz="4000" b="1" dirty="0">
                <a:latin typeface="游ゴシック" panose="020B0400000000000000" pitchFamily="50" charset="-128"/>
                <a:ea typeface="游ゴシック" panose="020B0400000000000000" pitchFamily="50" charset="-128"/>
              </a:rPr>
              <a:t>世尊、われ一心に</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尽十方無礙光如来に</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帰命したてまつり</a:t>
            </a:r>
            <a:r>
              <a:rPr lang="ja-JP" altLang="en-US" sz="4000" b="1" dirty="0" err="1">
                <a:latin typeface="游ゴシック" panose="020B0400000000000000" pitchFamily="50" charset="-128"/>
                <a:ea typeface="游ゴシック" panose="020B0400000000000000" pitchFamily="50" charset="-128"/>
              </a:rPr>
              <a:t>て</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安楽国に生ぜんと願</a:t>
            </a:r>
            <a:r>
              <a:rPr lang="ja-JP" altLang="en-US" sz="4000" b="1" dirty="0" err="1">
                <a:latin typeface="游ゴシック" panose="020B0400000000000000" pitchFamily="50" charset="-128"/>
                <a:ea typeface="游ゴシック" panose="020B0400000000000000" pitchFamily="50" charset="-128"/>
              </a:rPr>
              <a:t>ず</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1610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500"/>
                                        <p:tgtEl>
                                          <p:spTgt spid="4">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4"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7147482" y="548680"/>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65</a:t>
            </a:r>
            <a:r>
              <a:rPr lang="ja-JP" altLang="en-US" sz="5400" b="1" dirty="0">
                <a:latin typeface="游ゴシック" panose="020B0400000000000000" pitchFamily="50" charset="-128"/>
                <a:ea typeface="游ゴシック" panose="020B0400000000000000" pitchFamily="50" charset="-128"/>
              </a:rPr>
              <a:t>広由本願力回向</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66</a:t>
            </a:r>
            <a:r>
              <a:rPr lang="ja-JP" altLang="en-US" sz="5400" b="1" dirty="0">
                <a:latin typeface="游ゴシック" panose="020B0400000000000000" pitchFamily="50" charset="-128"/>
                <a:ea typeface="游ゴシック" panose="020B0400000000000000" pitchFamily="50" charset="-128"/>
              </a:rPr>
              <a:t>為度群生彰一心</a:t>
            </a:r>
            <a:endParaRPr lang="ja-JP" altLang="en-US" sz="6600" b="1"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4532799" y="315454"/>
            <a:ext cx="2154436" cy="6215000"/>
          </a:xfrm>
          <a:prstGeom prst="rect">
            <a:avLst/>
          </a:prstGeom>
          <a:noFill/>
        </p:spPr>
        <p:txBody>
          <a:bodyPr vert="eaVert" wrap="square" rtlCol="0">
            <a:spAutoFit/>
          </a:bodyPr>
          <a:lstStyle/>
          <a:p>
            <a:pPr>
              <a:tabLst>
                <a:tab pos="1703388" algn="l"/>
              </a:tabLst>
            </a:pPr>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浄土論</a:t>
            </a:r>
            <a:r>
              <a:rPr kumimoji="1" lang="en-US" altLang="ja-JP" sz="48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偈頌の結び</a:t>
            </a:r>
            <a:r>
              <a:rPr kumimoji="1" lang="ja-JP" altLang="en-US" sz="4800" b="1" dirty="0">
                <a:latin typeface="游ゴシック" panose="020B0400000000000000" pitchFamily="50" charset="-128"/>
                <a:ea typeface="游ゴシック" panose="020B0400000000000000" pitchFamily="50" charset="-128"/>
              </a:rPr>
              <a:t>　</a:t>
            </a:r>
            <a:endParaRPr kumimoji="1" lang="en-US" altLang="ja-JP" sz="48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　</a:t>
            </a:r>
            <a:r>
              <a:rPr lang="zh-TW" altLang="en-US" sz="4000" b="1" dirty="0">
                <a:latin typeface="游ゴシック" panose="020B0400000000000000" pitchFamily="50" charset="-128"/>
                <a:ea typeface="游ゴシック" panose="020B0400000000000000" pitchFamily="50" charset="-128"/>
              </a:rPr>
              <a:t>我作論説偈　願見弥陀仏</a:t>
            </a:r>
          </a:p>
          <a:p>
            <a:r>
              <a:rPr lang="ja-JP" altLang="en-US" sz="4000" b="1" dirty="0">
                <a:latin typeface="游ゴシック" panose="020B0400000000000000" pitchFamily="50" charset="-128"/>
                <a:ea typeface="游ゴシック" panose="020B0400000000000000" pitchFamily="50" charset="-128"/>
              </a:rPr>
              <a:t>　</a:t>
            </a:r>
            <a:r>
              <a:rPr lang="zh-TW" altLang="en-US" sz="4000" b="1" dirty="0">
                <a:solidFill>
                  <a:srgbClr val="FF0000"/>
                </a:solidFill>
                <a:latin typeface="游ゴシック" panose="020B0400000000000000" pitchFamily="50" charset="-128"/>
                <a:ea typeface="游ゴシック" panose="020B0400000000000000" pitchFamily="50" charset="-128"/>
              </a:rPr>
              <a:t>普共諸衆生</a:t>
            </a:r>
            <a:r>
              <a:rPr lang="zh-TW" altLang="en-US" sz="4000" b="1" dirty="0">
                <a:latin typeface="游ゴシック" panose="020B0400000000000000" pitchFamily="50" charset="-128"/>
                <a:ea typeface="游ゴシック" panose="020B0400000000000000" pitchFamily="50" charset="-128"/>
              </a:rPr>
              <a:t>　往生安楽国</a:t>
            </a:r>
            <a:endParaRPr lang="en-US" altLang="ja-JP" sz="4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477376" y="478952"/>
            <a:ext cx="3825363" cy="6120680"/>
          </a:xfrm>
          <a:prstGeom prst="rect">
            <a:avLst/>
          </a:prstGeom>
          <a:solidFill>
            <a:srgbClr val="FA608C"/>
          </a:solidFill>
          <a:ln>
            <a:noFill/>
          </a:ln>
        </p:spPr>
        <p:style>
          <a:lnRef idx="2">
            <a:schemeClr val="accent1">
              <a:shade val="50000"/>
            </a:schemeClr>
          </a:lnRef>
          <a:fillRef idx="1001">
            <a:schemeClr val="dk2"/>
          </a:fillRef>
          <a:effectRef idx="0">
            <a:schemeClr val="accent1"/>
          </a:effectRef>
          <a:fontRef idx="minor">
            <a:schemeClr val="lt1"/>
          </a:fontRef>
        </p:style>
        <p:txBody>
          <a:bodyPr vert="eaVert" rtlCol="0" anchor="ctr" anchorCtr="0">
            <a:noAutofit/>
          </a:bodyPr>
          <a:lstStyle/>
          <a:p>
            <a:r>
              <a:rPr lang="ja-JP" altLang="en-US" sz="4000" b="1" dirty="0">
                <a:latin typeface="游ゴシック" panose="020B0400000000000000" pitchFamily="50" charset="-128"/>
                <a:ea typeface="游ゴシック" panose="020B0400000000000000" pitchFamily="50" charset="-128"/>
              </a:rPr>
              <a:t>われ論を作り偈を説く。</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願わくは弥陀仏を見たてまつり、</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あまねくもろもろの衆生とともに、</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安楽国に往生せん。</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7930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500"/>
                                        <p:tgtEl>
                                          <p:spTgt spid="4">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4"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147482" y="548680"/>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65</a:t>
            </a:r>
            <a:r>
              <a:rPr lang="ja-JP" altLang="en-US" sz="5400" b="1" dirty="0">
                <a:latin typeface="游ゴシック" panose="020B0400000000000000" pitchFamily="50" charset="-128"/>
                <a:ea typeface="游ゴシック" panose="020B0400000000000000" pitchFamily="50" charset="-128"/>
              </a:rPr>
              <a:t>広由本願力回向</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66</a:t>
            </a:r>
            <a:r>
              <a:rPr lang="ja-JP" altLang="en-US" sz="5400" b="1" dirty="0">
                <a:latin typeface="游ゴシック" panose="020B0400000000000000" pitchFamily="50" charset="-128"/>
                <a:ea typeface="游ゴシック" panose="020B0400000000000000" pitchFamily="50" charset="-128"/>
              </a:rPr>
              <a:t>為度群生彰一心</a:t>
            </a:r>
            <a:endParaRPr lang="ja-JP" altLang="en-US" sz="6600" b="1" dirty="0">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7391477" y="5112785"/>
            <a:ext cx="739543" cy="13539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116505" y="368660"/>
            <a:ext cx="5670630" cy="4893647"/>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天親菩薩は、迷いの世界からさとりの世界へ</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私たちを渡らせるために、</a:t>
            </a:r>
            <a:r>
              <a:rPr lang="ja-JP" altLang="en-US" sz="4000" b="1" dirty="0">
                <a:solidFill>
                  <a:srgbClr val="FF0000"/>
                </a:solidFill>
                <a:latin typeface="游ゴシック" panose="020B0400000000000000" pitchFamily="50" charset="-128"/>
                <a:ea typeface="游ゴシック" panose="020B0400000000000000" pitchFamily="50" charset="-128"/>
              </a:rPr>
              <a:t>一心</a:t>
            </a:r>
            <a:r>
              <a:rPr lang="ja-JP" altLang="en-US" sz="4000" b="1" dirty="0">
                <a:latin typeface="游ゴシック" panose="020B0400000000000000" pitchFamily="50" charset="-128"/>
                <a:ea typeface="游ゴシック" panose="020B0400000000000000" pitchFamily="50" charset="-128"/>
              </a:rPr>
              <a:t>という信心の意味を</a:t>
            </a:r>
            <a:r>
              <a:rPr lang="ja-JP" altLang="en-US" sz="4000" b="1" dirty="0">
                <a:solidFill>
                  <a:srgbClr val="FF0000"/>
                </a:solidFill>
                <a:latin typeface="游ゴシック" panose="020B0400000000000000" pitchFamily="50" charset="-128"/>
                <a:ea typeface="游ゴシック" panose="020B0400000000000000" pitchFamily="50" charset="-128"/>
              </a:rPr>
              <a:t>本願力回向</a:t>
            </a:r>
            <a:r>
              <a:rPr lang="ja-JP" altLang="en-US" sz="4000" b="1" dirty="0">
                <a:latin typeface="游ゴシック" panose="020B0400000000000000" pitchFamily="50" charset="-128"/>
                <a:ea typeface="游ゴシック" panose="020B0400000000000000" pitchFamily="50" charset="-128"/>
              </a:rPr>
              <a:t>によって明らかにされた。</a:t>
            </a:r>
            <a:endParaRPr lang="en-US" altLang="ja-JP" sz="4000" b="1" dirty="0">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8145090" y="2978950"/>
            <a:ext cx="839490" cy="34878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角丸四角形 1"/>
          <p:cNvSpPr/>
          <p:nvPr/>
        </p:nvSpPr>
        <p:spPr>
          <a:xfrm>
            <a:off x="3896925" y="5056536"/>
            <a:ext cx="2025225" cy="98275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spc="-100" dirty="0">
                <a:solidFill>
                  <a:srgbClr val="FFFF00"/>
                </a:solidFill>
                <a:latin typeface="游ゴシック" panose="020B0400000000000000" pitchFamily="50" charset="-128"/>
                <a:ea typeface="游ゴシック" panose="020B0400000000000000" pitchFamily="50" charset="-128"/>
              </a:rPr>
              <a:t>発揮</a:t>
            </a:r>
            <a:endParaRPr lang="en-US" altLang="ja-JP" sz="5400" b="1" spc="-100" dirty="0">
              <a:solidFill>
                <a:srgbClr val="FFFF00"/>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996825" y="5904275"/>
            <a:ext cx="4095455" cy="760657"/>
          </a:xfrm>
          <a:prstGeom prst="rect">
            <a:avLst/>
          </a:prstGeom>
          <a:noFill/>
        </p:spPr>
        <p:txBody>
          <a:bodyPr wrap="square" rtlCol="0">
            <a:spAutoFit/>
          </a:bodyPr>
          <a:lstStyle/>
          <a:p>
            <a:pPr>
              <a:lnSpc>
                <a:spcPct val="130000"/>
              </a:lnSpc>
            </a:pPr>
            <a:r>
              <a:rPr lang="ja-JP" altLang="en-US" sz="3600" b="1" dirty="0">
                <a:latin typeface="游ゴシック" panose="020B0400000000000000" pitchFamily="50" charset="-128"/>
                <a:ea typeface="游ゴシック" panose="020B0400000000000000" pitchFamily="50" charset="-128"/>
              </a:rPr>
              <a:t>（独自のお示し）</a:t>
            </a:r>
            <a:endParaRPr lang="en-US" altLang="ja-JP" sz="3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8988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animBg="1"/>
      <p:bldP spid="2" grpId="0" animBg="1"/>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4065" r="922" b="24599"/>
          <a:stretch/>
        </p:blipFill>
        <p:spPr>
          <a:xfrm>
            <a:off x="-11757" y="-52274"/>
            <a:ext cx="9270268" cy="685800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745" y="191278"/>
            <a:ext cx="1826359" cy="2328107"/>
          </a:xfrm>
          <a:prstGeom prst="rect">
            <a:avLst/>
          </a:prstGeom>
          <a:ln>
            <a:noFill/>
          </a:ln>
          <a:effectLst>
            <a:glow rad="381000">
              <a:schemeClr val="bg1"/>
            </a:glow>
          </a:effectLst>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012" y="154450"/>
            <a:ext cx="2035870" cy="2315802"/>
          </a:xfrm>
          <a:prstGeom prst="rect">
            <a:avLst/>
          </a:prstGeom>
          <a:ln>
            <a:noFill/>
          </a:ln>
          <a:effectLst>
            <a:glow rad="381000">
              <a:schemeClr val="bg1"/>
            </a:glow>
          </a:effectLst>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9665" y="191278"/>
            <a:ext cx="2126226" cy="2174007"/>
          </a:xfrm>
          <a:prstGeom prst="rect">
            <a:avLst/>
          </a:prstGeom>
          <a:ln>
            <a:noFill/>
          </a:ln>
          <a:effectLst>
            <a:glow rad="381000">
              <a:schemeClr val="bg1"/>
            </a:glow>
          </a:effectLst>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8535" y="4445440"/>
            <a:ext cx="2089032" cy="2094662"/>
          </a:xfrm>
          <a:prstGeom prst="rect">
            <a:avLst/>
          </a:prstGeom>
          <a:ln>
            <a:noFill/>
          </a:ln>
          <a:effectLst>
            <a:glow rad="381000">
              <a:schemeClr val="bg1"/>
            </a:glow>
          </a:effectLst>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5187" y="191278"/>
            <a:ext cx="2115438" cy="1982529"/>
          </a:xfrm>
          <a:prstGeom prst="rect">
            <a:avLst/>
          </a:prstGeom>
          <a:ln>
            <a:noFill/>
          </a:ln>
          <a:effectLst>
            <a:glow rad="381000">
              <a:schemeClr val="bg1"/>
            </a:glow>
          </a:effectLst>
        </p:spPr>
      </p:pic>
      <p:sp>
        <p:nvSpPr>
          <p:cNvPr id="14" name="テキスト ボックス 13"/>
          <p:cNvSpPr txBox="1"/>
          <p:nvPr/>
        </p:nvSpPr>
        <p:spPr>
          <a:xfrm>
            <a:off x="4979056" y="6193443"/>
            <a:ext cx="1887885" cy="523220"/>
          </a:xfrm>
          <a:prstGeom prst="rect">
            <a:avLst/>
          </a:prstGeom>
          <a:solidFill>
            <a:schemeClr val="bg2">
              <a:lumMod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善導大師</a:t>
            </a:r>
            <a:endPar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cxnSp>
        <p:nvCxnSpPr>
          <p:cNvPr id="18" name="直線矢印コネクタ 17"/>
          <p:cNvCxnSpPr>
            <a:cxnSpLocks/>
            <a:stCxn id="3" idx="1"/>
          </p:cNvCxnSpPr>
          <p:nvPr/>
        </p:nvCxnSpPr>
        <p:spPr>
          <a:xfrm flipH="1" flipV="1">
            <a:off x="1767616" y="5473676"/>
            <a:ext cx="687336" cy="57690"/>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cxnSpLocks/>
          </p:cNvCxnSpPr>
          <p:nvPr/>
        </p:nvCxnSpPr>
        <p:spPr>
          <a:xfrm>
            <a:off x="1175046" y="2628197"/>
            <a:ext cx="17879" cy="1179554"/>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a:off x="5313561" y="2643598"/>
            <a:ext cx="206192" cy="509451"/>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cxnSpLocks/>
          </p:cNvCxnSpPr>
          <p:nvPr/>
        </p:nvCxnSpPr>
        <p:spPr>
          <a:xfrm flipH="1" flipV="1">
            <a:off x="5852467" y="3509226"/>
            <a:ext cx="70531" cy="820343"/>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cxnSpLocks/>
            <a:stCxn id="12" idx="2"/>
          </p:cNvCxnSpPr>
          <p:nvPr/>
        </p:nvCxnSpPr>
        <p:spPr>
          <a:xfrm>
            <a:off x="3318202" y="2545120"/>
            <a:ext cx="1712730" cy="704236"/>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37A227C-96E2-4D30-B22A-0B4EEDE0CE87}"/>
              </a:ext>
            </a:extLst>
          </p:cNvPr>
          <p:cNvSpPr/>
          <p:nvPr/>
        </p:nvSpPr>
        <p:spPr>
          <a:xfrm>
            <a:off x="2331782" y="161796"/>
            <a:ext cx="1966728" cy="2415351"/>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 name="テキスト ボックス 11"/>
          <p:cNvSpPr txBox="1"/>
          <p:nvPr/>
        </p:nvSpPr>
        <p:spPr>
          <a:xfrm>
            <a:off x="2366678" y="2021900"/>
            <a:ext cx="1903048" cy="523220"/>
          </a:xfrm>
          <a:prstGeom prst="rect">
            <a:avLst/>
          </a:prstGeom>
          <a:solidFill>
            <a:schemeClr val="bg2">
              <a:lumMod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曇鸞大師</a:t>
            </a:r>
            <a:endPar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2290" y="4348053"/>
            <a:ext cx="1780083" cy="2366625"/>
          </a:xfrm>
          <a:prstGeom prst="rect">
            <a:avLst/>
          </a:prstGeom>
          <a:ln>
            <a:noFill/>
          </a:ln>
          <a:effectLst>
            <a:glow rad="381000">
              <a:schemeClr val="bg1"/>
            </a:glow>
          </a:effectLst>
        </p:spPr>
      </p:pic>
      <p:sp>
        <p:nvSpPr>
          <p:cNvPr id="11" name="テキスト ボックス 10"/>
          <p:cNvSpPr txBox="1"/>
          <p:nvPr/>
        </p:nvSpPr>
        <p:spPr>
          <a:xfrm>
            <a:off x="257922" y="2029559"/>
            <a:ext cx="1903270" cy="523220"/>
          </a:xfrm>
          <a:prstGeom prst="rect">
            <a:avLst/>
          </a:prstGeom>
          <a:solidFill>
            <a:schemeClr val="bg2">
              <a:lumMod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天親</a:t>
            </a:r>
            <a:r>
              <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菩薩</a:t>
            </a:r>
          </a:p>
        </p:txBody>
      </p:sp>
      <p:pic>
        <p:nvPicPr>
          <p:cNvPr id="9" name="図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1368" y="4396975"/>
            <a:ext cx="2071770" cy="1977849"/>
          </a:xfrm>
          <a:prstGeom prst="rect">
            <a:avLst/>
          </a:prstGeom>
          <a:ln>
            <a:noFill/>
          </a:ln>
          <a:effectLst>
            <a:glow rad="381000">
              <a:schemeClr val="bg1"/>
            </a:glow>
          </a:effectLst>
        </p:spPr>
      </p:pic>
      <p:sp>
        <p:nvSpPr>
          <p:cNvPr id="16" name="テキスト ボックス 15"/>
          <p:cNvSpPr txBox="1"/>
          <p:nvPr/>
        </p:nvSpPr>
        <p:spPr>
          <a:xfrm>
            <a:off x="7025187" y="2125751"/>
            <a:ext cx="1952412" cy="523220"/>
          </a:xfrm>
          <a:prstGeom prst="rect">
            <a:avLst/>
          </a:prstGeom>
          <a:solidFill>
            <a:schemeClr val="bg2">
              <a:lumMod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源信和尚</a:t>
            </a:r>
          </a:p>
        </p:txBody>
      </p:sp>
      <p:sp>
        <p:nvSpPr>
          <p:cNvPr id="13" name="テキスト ボックス 12"/>
          <p:cNvSpPr txBox="1"/>
          <p:nvPr/>
        </p:nvSpPr>
        <p:spPr>
          <a:xfrm>
            <a:off x="4559844" y="2051877"/>
            <a:ext cx="1923315" cy="523220"/>
          </a:xfrm>
          <a:prstGeom prst="rect">
            <a:avLst/>
          </a:prstGeom>
          <a:solidFill>
            <a:schemeClr val="bg2">
              <a:lumMod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道綽禅師</a:t>
            </a:r>
          </a:p>
        </p:txBody>
      </p:sp>
      <p:sp>
        <p:nvSpPr>
          <p:cNvPr id="17" name="正方形/長方形 16">
            <a:extLst>
              <a:ext uri="{FF2B5EF4-FFF2-40B4-BE49-F238E27FC236}">
                <a16:creationId xmlns:a16="http://schemas.microsoft.com/office/drawing/2014/main" id="{C1188A21-740B-4569-9415-994304C3630B}"/>
              </a:ext>
            </a:extLst>
          </p:cNvPr>
          <p:cNvSpPr/>
          <p:nvPr/>
        </p:nvSpPr>
        <p:spPr>
          <a:xfrm>
            <a:off x="204635" y="139577"/>
            <a:ext cx="1923315" cy="2438348"/>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p:cNvSpPr txBox="1"/>
          <p:nvPr/>
        </p:nvSpPr>
        <p:spPr>
          <a:xfrm>
            <a:off x="2436662" y="6178446"/>
            <a:ext cx="1934759" cy="523220"/>
          </a:xfrm>
          <a:prstGeom prst="rect">
            <a:avLst/>
          </a:prstGeom>
          <a:solidFill>
            <a:schemeClr val="bg2">
              <a:lumMod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龍樹菩薩</a:t>
            </a:r>
          </a:p>
        </p:txBody>
      </p:sp>
      <p:sp>
        <p:nvSpPr>
          <p:cNvPr id="15" name="テキスト ボックス 14"/>
          <p:cNvSpPr txBox="1"/>
          <p:nvPr/>
        </p:nvSpPr>
        <p:spPr>
          <a:xfrm>
            <a:off x="7177187" y="6118860"/>
            <a:ext cx="1898406" cy="523220"/>
          </a:xfrm>
          <a:prstGeom prst="rect">
            <a:avLst/>
          </a:prstGeom>
          <a:solidFill>
            <a:schemeClr val="bg2">
              <a:lumMod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源空</a:t>
            </a:r>
            <a:r>
              <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聖人</a:t>
            </a:r>
          </a:p>
        </p:txBody>
      </p:sp>
      <p:sp>
        <p:nvSpPr>
          <p:cNvPr id="19" name="円/楕円 18"/>
          <p:cNvSpPr/>
          <p:nvPr/>
        </p:nvSpPr>
        <p:spPr>
          <a:xfrm>
            <a:off x="-11757" y="4581128"/>
            <a:ext cx="1779373"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インド</a:t>
            </a:r>
          </a:p>
        </p:txBody>
      </p:sp>
      <p:sp>
        <p:nvSpPr>
          <p:cNvPr id="28" name="円/楕円 27"/>
          <p:cNvSpPr/>
          <p:nvPr/>
        </p:nvSpPr>
        <p:spPr>
          <a:xfrm>
            <a:off x="3890331" y="3348905"/>
            <a:ext cx="1526326"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中国</a:t>
            </a:r>
          </a:p>
        </p:txBody>
      </p:sp>
      <p:sp>
        <p:nvSpPr>
          <p:cNvPr id="30" name="円/楕円 29"/>
          <p:cNvSpPr/>
          <p:nvPr/>
        </p:nvSpPr>
        <p:spPr>
          <a:xfrm>
            <a:off x="7812360" y="3175062"/>
            <a:ext cx="1539159"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日本</a:t>
            </a:r>
            <a:endParaRPr kumimoji="1" lang="en-US" altLang="ja-JP"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p:txBody>
      </p:sp>
      <p:cxnSp>
        <p:nvCxnSpPr>
          <p:cNvPr id="29" name="直線矢印コネクタ 28"/>
          <p:cNvCxnSpPr>
            <a:cxnSpLocks/>
          </p:cNvCxnSpPr>
          <p:nvPr/>
        </p:nvCxnSpPr>
        <p:spPr>
          <a:xfrm flipH="1">
            <a:off x="7931053" y="2697242"/>
            <a:ext cx="1" cy="731758"/>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cxnSpLocks/>
          </p:cNvCxnSpPr>
          <p:nvPr/>
        </p:nvCxnSpPr>
        <p:spPr>
          <a:xfrm flipH="1" flipV="1">
            <a:off x="7668346" y="3477271"/>
            <a:ext cx="262707" cy="852298"/>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7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10"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12" grpId="0" animBg="1"/>
      <p:bldP spid="11" grpId="0" animBg="1"/>
      <p:bldP spid="16" grpId="0" animBg="1"/>
      <p:bldP spid="13" grpId="0" animBg="1"/>
      <p:bldP spid="17" grpId="0" animBg="1"/>
      <p:bldP spid="10"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777373" y="368660"/>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65</a:t>
            </a:r>
            <a:r>
              <a:rPr lang="ja-JP" altLang="en-US" sz="5400" b="1" dirty="0">
                <a:latin typeface="游ゴシック" panose="020B0400000000000000" pitchFamily="50" charset="-128"/>
                <a:ea typeface="游ゴシック" panose="020B0400000000000000" pitchFamily="50" charset="-128"/>
              </a:rPr>
              <a:t>広由本願力回向</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66</a:t>
            </a:r>
            <a:r>
              <a:rPr lang="ja-JP" altLang="en-US" sz="5400" b="1" dirty="0">
                <a:latin typeface="游ゴシック" panose="020B0400000000000000" pitchFamily="50" charset="-128"/>
                <a:ea typeface="游ゴシック" panose="020B0400000000000000" pitchFamily="50" charset="-128"/>
              </a:rPr>
              <a:t>為度群生彰一心</a:t>
            </a:r>
            <a:endParaRPr lang="ja-JP" altLang="en-US" sz="6600" b="1"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206515" y="550707"/>
            <a:ext cx="5670630" cy="4893647"/>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回向：ふりむけること。</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自分の修めた功徳を</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自分のさとりのため、</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あるいは他者を救うため、ふりむけることをいう。</a:t>
            </a:r>
            <a:endParaRPr lang="en-US" altLang="ja-JP" sz="4000" b="1" dirty="0">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7812360" y="4824155"/>
            <a:ext cx="855095" cy="13951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206515" y="683695"/>
            <a:ext cx="1215135" cy="63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54561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fade">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20"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56665" y="1448780"/>
            <a:ext cx="5760639" cy="3785652"/>
          </a:xfrm>
          <a:prstGeom prst="rect">
            <a:avLst/>
          </a:prstGeom>
          <a:solidFill>
            <a:schemeClr val="accent5">
              <a:lumMod val="40000"/>
              <a:lumOff val="60000"/>
            </a:schemeClr>
          </a:solidFill>
        </p:spPr>
        <p:txBody>
          <a:bodyPr wrap="square" rtlCol="0">
            <a:spAutoFit/>
          </a:bodyPr>
          <a:lstStyle/>
          <a:p>
            <a:pPr algn="ctr"/>
            <a:r>
              <a:rPr lang="ja-JP" altLang="en-US" sz="4800" b="1" dirty="0">
                <a:latin typeface="游ゴシック" panose="020B0400000000000000" pitchFamily="50" charset="-128"/>
                <a:ea typeface="游ゴシック" panose="020B0400000000000000" pitchFamily="50" charset="-128"/>
              </a:rPr>
              <a:t>まず</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仏教一般の回向</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と</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私の作る信心</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について確認</a:t>
            </a:r>
            <a:endParaRPr lang="en-US" altLang="ja-JP" sz="4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7616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330" y="4471020"/>
            <a:ext cx="1057770" cy="2073525"/>
          </a:xfrm>
          <a:prstGeom prst="rect">
            <a:avLst/>
          </a:prstGeom>
        </p:spPr>
      </p:pic>
      <p:sp>
        <p:nvSpPr>
          <p:cNvPr id="6" name="テキスト ボックス 5"/>
          <p:cNvSpPr txBox="1"/>
          <p:nvPr/>
        </p:nvSpPr>
        <p:spPr>
          <a:xfrm>
            <a:off x="1782427" y="4194085"/>
            <a:ext cx="5445605" cy="2554545"/>
          </a:xfrm>
          <a:prstGeom prst="rect">
            <a:avLst/>
          </a:prstGeom>
          <a:solidFill>
            <a:schemeClr val="accent3">
              <a:lumMod val="60000"/>
              <a:lumOff val="40000"/>
            </a:schemeClr>
          </a:solid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a:t>
            </a:r>
            <a:r>
              <a:rPr lang="ja-JP" altLang="en-US" sz="4000" b="1" spc="-100" dirty="0">
                <a:solidFill>
                  <a:srgbClr val="FF0000"/>
                </a:solidFill>
                <a:latin typeface="ヒラギノ明朝 ProN W6" pitchFamily="18" charset="-128"/>
                <a:ea typeface="游ゴシック" panose="020B0400000000000000" pitchFamily="50" charset="-128"/>
              </a:rPr>
              <a:t>清らかな心で信じる</a:t>
            </a:r>
            <a:endParaRPr lang="en-US" altLang="ja-JP" sz="4000" b="1" spc="-100" dirty="0">
              <a:solidFill>
                <a:srgbClr val="FF0000"/>
              </a:solidFill>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a:t>
            </a:r>
            <a:r>
              <a:rPr lang="ja-JP" altLang="en-US" sz="4000" b="1" spc="-100" dirty="0" err="1">
                <a:latin typeface="ヒラギノ明朝 ProN W6" pitchFamily="18" charset="-128"/>
                <a:ea typeface="游ゴシック" panose="020B0400000000000000" pitchFamily="50" charset="-128"/>
              </a:rPr>
              <a:t>お経を</a:t>
            </a:r>
            <a:r>
              <a:rPr lang="ja-JP" altLang="en-US" sz="4000" b="1" spc="-100" dirty="0">
                <a:latin typeface="ヒラギノ明朝 ProN W6" pitchFamily="18" charset="-128"/>
                <a:ea typeface="游ゴシック" panose="020B0400000000000000" pitchFamily="50" charset="-128"/>
              </a:rPr>
              <a:t>読む</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・嘘をつかない</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・殺生をしない</a:t>
            </a:r>
            <a:endParaRPr lang="en-US" altLang="ja-JP" sz="4000" b="1" spc="-100" dirty="0">
              <a:latin typeface="ヒラギノ明朝 ProN W6" pitchFamily="18" charset="-128"/>
              <a:ea typeface="游ゴシック" panose="020B0400000000000000" pitchFamily="50" charset="-128"/>
            </a:endParaRPr>
          </a:p>
        </p:txBody>
      </p:sp>
      <p:sp>
        <p:nvSpPr>
          <p:cNvPr id="7" name="正方形/長方形 6"/>
          <p:cNvSpPr/>
          <p:nvPr/>
        </p:nvSpPr>
        <p:spPr>
          <a:xfrm>
            <a:off x="82674" y="101229"/>
            <a:ext cx="6156409" cy="1977621"/>
          </a:xfrm>
          <a:prstGeom prst="rect">
            <a:avLst/>
          </a:prstGeom>
          <a:solidFill>
            <a:schemeClr val="bg2">
              <a:lumMod val="1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ja-JP" altLang="en-US" sz="4000" b="1" spc="-100" dirty="0">
                <a:latin typeface="ヒラギノ明朝 ProN W6" pitchFamily="18" charset="-128"/>
                <a:ea typeface="游ゴシック" panose="020B0400000000000000" pitchFamily="50" charset="-128"/>
              </a:rPr>
              <a:t>・さとりをひらくため</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・浄土往生するため</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・故人への追善のため</a:t>
            </a:r>
            <a:r>
              <a:rPr lang="ja-JP" altLang="en-US" sz="2000" b="1" spc="-100" dirty="0">
                <a:latin typeface="ヒラギノ明朝 ProN W6" pitchFamily="18" charset="-128"/>
                <a:ea typeface="游ゴシック" panose="020B0400000000000000" pitchFamily="50" charset="-128"/>
              </a:rPr>
              <a:t>　</a:t>
            </a:r>
            <a:r>
              <a:rPr lang="ja-JP" altLang="en-US" sz="2800" b="1" spc="-100" dirty="0">
                <a:latin typeface="ヒラギノ明朝 ProN W6" pitchFamily="18" charset="-128"/>
                <a:ea typeface="游ゴシック" panose="020B0400000000000000" pitchFamily="50" charset="-128"/>
              </a:rPr>
              <a:t>など</a:t>
            </a:r>
            <a:endParaRPr lang="en-US" altLang="ja-JP" sz="4800" b="1" spc="-100" dirty="0">
              <a:latin typeface="ヒラギノ明朝 ProN W6" pitchFamily="18" charset="-128"/>
              <a:ea typeface="游ゴシック" panose="020B0400000000000000" pitchFamily="50" charset="-128"/>
            </a:endParaRPr>
          </a:p>
        </p:txBody>
      </p:sp>
      <p:sp>
        <p:nvSpPr>
          <p:cNvPr id="8" name="上矢印 7"/>
          <p:cNvSpPr/>
          <p:nvPr/>
        </p:nvSpPr>
        <p:spPr>
          <a:xfrm rot="19833561">
            <a:off x="3214433" y="1875309"/>
            <a:ext cx="1526759" cy="2385313"/>
          </a:xfrm>
          <a:prstGeom prst="upArrow">
            <a:avLst>
              <a:gd name="adj1" fmla="val 50000"/>
              <a:gd name="adj2" fmla="val 51636"/>
            </a:avLst>
          </a:prstGeom>
          <a:solidFill>
            <a:schemeClr val="accent6">
              <a:lumMod val="40000"/>
              <a:lumOff val="60000"/>
            </a:schemeClr>
          </a:solidFill>
          <a:ln w="127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回向</a:t>
            </a:r>
          </a:p>
        </p:txBody>
      </p:sp>
      <p:sp>
        <p:nvSpPr>
          <p:cNvPr id="9" name="正方形/長方形 8"/>
          <p:cNvSpPr/>
          <p:nvPr/>
        </p:nvSpPr>
        <p:spPr>
          <a:xfrm>
            <a:off x="881959" y="3265221"/>
            <a:ext cx="2745305" cy="5850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b="1" dirty="0">
                <a:latin typeface="游ゴシック" panose="020B0400000000000000" pitchFamily="50" charset="-128"/>
                <a:ea typeface="游ゴシック" panose="020B0400000000000000" pitchFamily="50" charset="-128"/>
              </a:rPr>
              <a:t>ふりむける</a:t>
            </a:r>
          </a:p>
        </p:txBody>
      </p:sp>
      <p:sp>
        <p:nvSpPr>
          <p:cNvPr id="11" name="テキスト ボックス 10"/>
          <p:cNvSpPr txBox="1"/>
          <p:nvPr/>
        </p:nvSpPr>
        <p:spPr>
          <a:xfrm>
            <a:off x="4810734" y="705318"/>
            <a:ext cx="1428349" cy="769441"/>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目的</a:t>
            </a:r>
            <a:endParaRPr lang="en-US" altLang="ja-JP" sz="4400" b="1" spc="-100" dirty="0">
              <a:latin typeface="ヒラギノ明朝 ProN W6" pitchFamily="18" charset="-128"/>
              <a:ea typeface="游ゴシック" panose="020B0400000000000000" pitchFamily="50" charset="-128"/>
            </a:endParaRPr>
          </a:p>
        </p:txBody>
      </p:sp>
      <p:sp>
        <p:nvSpPr>
          <p:cNvPr id="12" name="テキスト ボックス 11"/>
          <p:cNvSpPr txBox="1"/>
          <p:nvPr/>
        </p:nvSpPr>
        <p:spPr>
          <a:xfrm>
            <a:off x="5708936" y="5073278"/>
            <a:ext cx="1428349" cy="830997"/>
          </a:xfrm>
          <a:prstGeom prst="rect">
            <a:avLst/>
          </a:prstGeom>
          <a:solidFill>
            <a:schemeClr val="bg1"/>
          </a:solidFill>
          <a:ln w="38100">
            <a:noFill/>
          </a:ln>
        </p:spPr>
        <p:txBody>
          <a:bodyPr vert="horz" wrap="square" rtlCol="0">
            <a:spAutoFit/>
          </a:bodyPr>
          <a:lstStyle/>
          <a:p>
            <a:r>
              <a:rPr lang="ja-JP" altLang="en-US" sz="4800" b="1" spc="-100" dirty="0">
                <a:latin typeface="ヒラギノ明朝 ProN W6" pitchFamily="18" charset="-128"/>
                <a:ea typeface="游ゴシック" panose="020B0400000000000000" pitchFamily="50" charset="-128"/>
              </a:rPr>
              <a:t>功徳</a:t>
            </a:r>
            <a:endParaRPr lang="en-US" altLang="ja-JP" sz="4800" b="1" spc="-100" dirty="0">
              <a:latin typeface="ヒラギノ明朝 ProN W6" pitchFamily="18" charset="-128"/>
              <a:ea typeface="游ゴシック" panose="020B0400000000000000" pitchFamily="50" charset="-128"/>
            </a:endParaRPr>
          </a:p>
        </p:txBody>
      </p:sp>
      <p:sp>
        <p:nvSpPr>
          <p:cNvPr id="14" name="テキスト ボックス 13"/>
          <p:cNvSpPr txBox="1"/>
          <p:nvPr/>
        </p:nvSpPr>
        <p:spPr>
          <a:xfrm>
            <a:off x="7542330" y="373314"/>
            <a:ext cx="923330" cy="3859931"/>
          </a:xfrm>
          <a:prstGeom prst="rect">
            <a:avLst/>
          </a:prstGeom>
          <a:noFill/>
          <a:ln w="38100">
            <a:solidFill>
              <a:schemeClr val="bg1">
                <a:lumMod val="50000"/>
              </a:schemeClr>
            </a:solidFill>
          </a:ln>
        </p:spPr>
        <p:txBody>
          <a:bodyPr vert="eaVert" wrap="square" rtlCol="0">
            <a:spAutoFit/>
          </a:bodyPr>
          <a:lstStyle/>
          <a:p>
            <a:r>
              <a:rPr lang="ja-JP" altLang="en-US" sz="4800" b="1" spc="-100" dirty="0">
                <a:latin typeface="ヒラギノ明朝 ProN W6" pitchFamily="18" charset="-128"/>
                <a:ea typeface="游ゴシック" panose="020B0400000000000000" pitchFamily="50" charset="-128"/>
              </a:rPr>
              <a:t>私からの回向</a:t>
            </a:r>
            <a:endParaRPr lang="en-US" altLang="ja-JP" sz="4800" b="1" spc="-100" dirty="0">
              <a:latin typeface="ヒラギノ明朝 ProN W6" pitchFamily="18" charset="-128"/>
              <a:ea typeface="游ゴシック" panose="020B0400000000000000" pitchFamily="50" charset="-128"/>
            </a:endParaRPr>
          </a:p>
        </p:txBody>
      </p:sp>
      <p:sp>
        <p:nvSpPr>
          <p:cNvPr id="10" name="テキスト ボックス 9"/>
          <p:cNvSpPr txBox="1"/>
          <p:nvPr/>
        </p:nvSpPr>
        <p:spPr>
          <a:xfrm>
            <a:off x="5688002" y="6129300"/>
            <a:ext cx="918345" cy="523220"/>
          </a:xfrm>
          <a:prstGeom prst="rect">
            <a:avLst/>
          </a:prstGeom>
          <a:noFill/>
          <a:ln w="38100">
            <a:noFill/>
          </a:ln>
        </p:spPr>
        <p:txBody>
          <a:bodyPr vert="horz" wrap="square" rtlCol="0">
            <a:spAutoFit/>
          </a:bodyPr>
          <a:lstStyle/>
          <a:p>
            <a:r>
              <a:rPr lang="ja-JP" altLang="en-US" sz="2800" b="1" spc="-100" dirty="0">
                <a:latin typeface="ヒラギノ明朝 ProN W6" pitchFamily="18" charset="-128"/>
                <a:ea typeface="游ゴシック" panose="020B0400000000000000" pitchFamily="50" charset="-128"/>
              </a:rPr>
              <a:t>など</a:t>
            </a:r>
            <a:endParaRPr lang="en-US" altLang="ja-JP" sz="2800" b="1" spc="-100" dirty="0">
              <a:latin typeface="ヒラギノ明朝 ProN W6" pitchFamily="18" charset="-128"/>
              <a:ea typeface="游ゴシック" panose="020B0400000000000000" pitchFamily="50" charset="-128"/>
            </a:endParaRPr>
          </a:p>
        </p:txBody>
      </p:sp>
    </p:spTree>
    <p:extLst>
      <p:ext uri="{BB962C8B-B14F-4D97-AF65-F5344CB8AC3E}">
        <p14:creationId xmlns:p14="http://schemas.microsoft.com/office/powerpoint/2010/main" val="274394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500"/>
                                        <p:tgtEl>
                                          <p:spTgt spid="6">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fade">
                                      <p:cBhvr>
                                        <p:cTn id="50" dur="5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bg/>
                                          </p:spTgt>
                                        </p:tgtEl>
                                        <p:attrNameLst>
                                          <p:attrName>style.visibility</p:attrName>
                                        </p:attrNameLst>
                                      </p:cBhvr>
                                      <p:to>
                                        <p:strVal val="visible"/>
                                      </p:to>
                                    </p:set>
                                    <p:animEffect transition="in" filter="fade">
                                      <p:cBhvr>
                                        <p:cTn id="80" dur="500"/>
                                        <p:tgtEl>
                                          <p:spTgt spid="14">
                                            <p:bg/>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4">
                                            <p:txEl>
                                              <p:pRg st="0" end="0"/>
                                            </p:txEl>
                                          </p:spTgt>
                                        </p:tgtEl>
                                        <p:attrNameLst>
                                          <p:attrName>style.visibility</p:attrName>
                                        </p:attrNameLst>
                                      </p:cBhvr>
                                      <p:to>
                                        <p:strVal val="visible"/>
                                      </p:to>
                                    </p:set>
                                    <p:animEffect transition="in" filter="fade">
                                      <p:cBhvr>
                                        <p:cTn id="8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animBg="1"/>
      <p:bldP spid="9" grpId="0" animBg="1"/>
      <p:bldP spid="11" grpId="0" animBg="1"/>
      <p:bldP spid="12" grpId="0" animBg="1"/>
      <p:bldP spid="14" grpId="0" uiExpand="1" build="p"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330" y="4471020"/>
            <a:ext cx="1057770" cy="2073525"/>
          </a:xfrm>
          <a:prstGeom prst="rect">
            <a:avLst/>
          </a:prstGeom>
        </p:spPr>
      </p:pic>
      <p:sp>
        <p:nvSpPr>
          <p:cNvPr id="7" name="正方形/長方形 6"/>
          <p:cNvSpPr/>
          <p:nvPr/>
        </p:nvSpPr>
        <p:spPr>
          <a:xfrm>
            <a:off x="82675" y="101230"/>
            <a:ext cx="6019496" cy="1458468"/>
          </a:xfrm>
          <a:prstGeom prst="rect">
            <a:avLst/>
          </a:prstGeom>
          <a:solidFill>
            <a:schemeClr val="bg2">
              <a:lumMod val="1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ja-JP" altLang="en-US" sz="4000" b="1" spc="-100" dirty="0">
                <a:latin typeface="ヒラギノ明朝 ProN W6" pitchFamily="18" charset="-128"/>
                <a:ea typeface="游ゴシック" panose="020B0400000000000000" pitchFamily="50" charset="-128"/>
              </a:rPr>
              <a:t>浄土往生するため</a:t>
            </a:r>
            <a:endParaRPr lang="en-US" altLang="ja-JP" sz="4000" b="1" spc="-100" dirty="0">
              <a:latin typeface="ヒラギノ明朝 ProN W6" pitchFamily="18" charset="-128"/>
              <a:ea typeface="游ゴシック" panose="020B0400000000000000" pitchFamily="50" charset="-128"/>
            </a:endParaRPr>
          </a:p>
        </p:txBody>
      </p:sp>
      <p:sp>
        <p:nvSpPr>
          <p:cNvPr id="11" name="テキスト ボックス 10"/>
          <p:cNvSpPr txBox="1"/>
          <p:nvPr/>
        </p:nvSpPr>
        <p:spPr>
          <a:xfrm>
            <a:off x="4391980" y="368660"/>
            <a:ext cx="1428349" cy="830997"/>
          </a:xfrm>
          <a:prstGeom prst="rect">
            <a:avLst/>
          </a:prstGeom>
          <a:solidFill>
            <a:schemeClr val="bg1"/>
          </a:solidFill>
          <a:ln w="38100">
            <a:noFill/>
          </a:ln>
        </p:spPr>
        <p:txBody>
          <a:bodyPr vert="horz" wrap="square" rtlCol="0">
            <a:spAutoFit/>
          </a:bodyPr>
          <a:lstStyle/>
          <a:p>
            <a:r>
              <a:rPr lang="ja-JP" altLang="en-US" sz="4800" b="1" spc="-100" dirty="0">
                <a:latin typeface="ヒラギノ明朝 ProN W6" pitchFamily="18" charset="-128"/>
                <a:ea typeface="游ゴシック" panose="020B0400000000000000" pitchFamily="50" charset="-128"/>
              </a:rPr>
              <a:t>目的</a:t>
            </a:r>
            <a:endParaRPr lang="en-US" altLang="ja-JP" sz="4800" b="1" spc="-100" dirty="0">
              <a:latin typeface="ヒラギノ明朝 ProN W6" pitchFamily="18" charset="-128"/>
              <a:ea typeface="游ゴシック" panose="020B0400000000000000" pitchFamily="50" charset="-128"/>
            </a:endParaRPr>
          </a:p>
        </p:txBody>
      </p:sp>
      <p:sp>
        <p:nvSpPr>
          <p:cNvPr id="10" name="角丸四角形吹き出し 9"/>
          <p:cNvSpPr/>
          <p:nvPr/>
        </p:nvSpPr>
        <p:spPr>
          <a:xfrm>
            <a:off x="3851920" y="2348880"/>
            <a:ext cx="3334074" cy="3465385"/>
          </a:xfrm>
          <a:prstGeom prst="wedgeRoundRectCallout">
            <a:avLst>
              <a:gd name="adj1" fmla="val 61674"/>
              <a:gd name="adj2" fmla="val 3761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000" b="1" dirty="0">
                <a:solidFill>
                  <a:schemeClr val="tx1"/>
                </a:solidFill>
                <a:latin typeface="游ゴシック" panose="020B0400000000000000" pitchFamily="50" charset="-128"/>
                <a:ea typeface="游ゴシック" panose="020B0400000000000000" pitchFamily="50" charset="-128"/>
              </a:rPr>
              <a:t>清らかな心で</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阿弥陀仏を</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信じ続けて</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浄土往生</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するのだ</a:t>
            </a:r>
            <a:endParaRPr kumimoji="1" lang="ja-JP" altLang="en-US" sz="4000" b="1" dirty="0">
              <a:solidFill>
                <a:schemeClr val="tx1"/>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88520" y="2578194"/>
            <a:ext cx="7639677" cy="3785652"/>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揺れ動く「私の心」は</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功徳にならない。</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それを回向しようとしても</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目的を叶えることはできない。</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solidFill>
                  <a:srgbClr val="FF0000"/>
                </a:solidFill>
                <a:latin typeface="ヒラギノ明朝 ProN W6" pitchFamily="18" charset="-128"/>
                <a:ea typeface="游ゴシック" panose="020B0400000000000000" pitchFamily="50" charset="-128"/>
              </a:rPr>
              <a:t>天親菩薩が示された「一心」は</a:t>
            </a:r>
            <a:endParaRPr lang="en-US" altLang="ja-JP" sz="4000" b="1" spc="-100" dirty="0">
              <a:solidFill>
                <a:srgbClr val="FF0000"/>
              </a:solidFill>
              <a:latin typeface="ヒラギノ明朝 ProN W6" pitchFamily="18" charset="-128"/>
              <a:ea typeface="游ゴシック" panose="020B0400000000000000" pitchFamily="50" charset="-128"/>
            </a:endParaRPr>
          </a:p>
          <a:p>
            <a:r>
              <a:rPr lang="ja-JP" altLang="en-US" sz="4000" b="1" spc="-100" dirty="0">
                <a:solidFill>
                  <a:srgbClr val="FF0000"/>
                </a:solidFill>
                <a:latin typeface="ヒラギノ明朝 ProN W6" pitchFamily="18" charset="-128"/>
                <a:ea typeface="游ゴシック" panose="020B0400000000000000" pitchFamily="50" charset="-128"/>
              </a:rPr>
              <a:t>私の努力で作る心のことではない。</a:t>
            </a:r>
            <a:endParaRPr lang="en-US" altLang="ja-JP" sz="4000" b="1" spc="-100" dirty="0">
              <a:solidFill>
                <a:srgbClr val="FF0000"/>
              </a:solidFill>
              <a:latin typeface="ヒラギノ明朝 ProN W6" pitchFamily="18" charset="-128"/>
              <a:ea typeface="游ゴシック" panose="020B0400000000000000" pitchFamily="50" charset="-128"/>
            </a:endParaRPr>
          </a:p>
        </p:txBody>
      </p:sp>
      <p:sp>
        <p:nvSpPr>
          <p:cNvPr id="15" name="角丸四角形吹き出し 14"/>
          <p:cNvSpPr/>
          <p:nvPr/>
        </p:nvSpPr>
        <p:spPr>
          <a:xfrm>
            <a:off x="3962517" y="2576299"/>
            <a:ext cx="3060340" cy="3578120"/>
          </a:xfrm>
          <a:prstGeom prst="wedgeRoundRectCallout">
            <a:avLst>
              <a:gd name="adj1" fmla="val 80900"/>
              <a:gd name="adj2" fmla="val 35087"/>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だが本当に</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この道で</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大丈夫なのか</a:t>
            </a:r>
          </a:p>
        </p:txBody>
      </p:sp>
      <p:sp>
        <p:nvSpPr>
          <p:cNvPr id="8" name="上矢印 7"/>
          <p:cNvSpPr/>
          <p:nvPr/>
        </p:nvSpPr>
        <p:spPr>
          <a:xfrm rot="18577749">
            <a:off x="2465679" y="975772"/>
            <a:ext cx="1390399" cy="2172272"/>
          </a:xfrm>
          <a:prstGeom prst="upArrow">
            <a:avLst>
              <a:gd name="adj1" fmla="val 50000"/>
              <a:gd name="adj2" fmla="val 51636"/>
            </a:avLst>
          </a:prstGeom>
          <a:solidFill>
            <a:schemeClr val="accent6">
              <a:lumMod val="40000"/>
              <a:lumOff val="60000"/>
            </a:schemeClr>
          </a:solidFill>
          <a:ln w="127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回向</a:t>
            </a:r>
          </a:p>
        </p:txBody>
      </p:sp>
    </p:spTree>
    <p:extLst>
      <p:ext uri="{BB962C8B-B14F-4D97-AF65-F5344CB8AC3E}">
        <p14:creationId xmlns:p14="http://schemas.microsoft.com/office/powerpoint/2010/main" val="103455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27" presetClass="emph" presetSubtype="0" repeatCount="5000" fill="remove" grpId="1" nodeType="withEffect">
                                  <p:stCondLst>
                                    <p:cond delay="0"/>
                                  </p:stCondLst>
                                  <p:childTnLst>
                                    <p:animClr clrSpc="rgb" dir="cw">
                                      <p:cBhvr override="childStyle">
                                        <p:cTn id="29" dur="250" autoRev="1" fill="remove"/>
                                        <p:tgtEl>
                                          <p:spTgt spid="8"/>
                                        </p:tgtEl>
                                        <p:attrNameLst>
                                          <p:attrName>style.color</p:attrName>
                                        </p:attrNameLst>
                                      </p:cBhvr>
                                      <p:to>
                                        <a:schemeClr val="bg1"/>
                                      </p:to>
                                    </p:animClr>
                                    <p:animClr clrSpc="rgb" dir="cw">
                                      <p:cBhvr>
                                        <p:cTn id="30" dur="250" autoRev="1" fill="remove"/>
                                        <p:tgtEl>
                                          <p:spTgt spid="8"/>
                                        </p:tgtEl>
                                        <p:attrNameLst>
                                          <p:attrName>fillcolor</p:attrName>
                                        </p:attrNameLst>
                                      </p:cBhvr>
                                      <p:to>
                                        <a:schemeClr val="bg1"/>
                                      </p:to>
                                    </p:animClr>
                                    <p:set>
                                      <p:cBhvr>
                                        <p:cTn id="31" dur="250" autoRev="1" fill="remove"/>
                                        <p:tgtEl>
                                          <p:spTgt spid="8"/>
                                        </p:tgtEl>
                                        <p:attrNameLst>
                                          <p:attrName>fill.type</p:attrName>
                                        </p:attrNameLst>
                                      </p:cBhvr>
                                      <p:to>
                                        <p:strVal val="solid"/>
                                      </p:to>
                                    </p:set>
                                    <p:set>
                                      <p:cBhvr>
                                        <p:cTn id="32" dur="250" autoRev="1" fill="remove"/>
                                        <p:tgtEl>
                                          <p:spTgt spid="8"/>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
                                        <p:tgtEl>
                                          <p:spTgt spid="10"/>
                                        </p:tgtEl>
                                      </p:cBhvr>
                                    </p:animEffect>
                                    <p:set>
                                      <p:cBhvr>
                                        <p:cTn id="37" dur="1" fill="hold">
                                          <p:stCondLst>
                                            <p:cond delay="1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200"/>
                                        <p:tgtEl>
                                          <p:spTgt spid="15"/>
                                        </p:tgtEl>
                                      </p:cBhvr>
                                    </p:animEffect>
                                    <p:set>
                                      <p:cBhvr>
                                        <p:cTn id="47" dur="1" fill="hold">
                                          <p:stCondLst>
                                            <p:cond delay="199"/>
                                          </p:stCondLst>
                                        </p:cTn>
                                        <p:tgtEl>
                                          <p:spTgt spid="15"/>
                                        </p:tgtEl>
                                        <p:attrNameLst>
                                          <p:attrName>style.visibility</p:attrName>
                                        </p:attrNameLst>
                                      </p:cBhvr>
                                      <p:to>
                                        <p:strVal val="hidden"/>
                                      </p:to>
                                    </p:set>
                                  </p:childTnLst>
                                </p:cTn>
                              </p:par>
                            </p:childTnLst>
                          </p:cTn>
                        </p:par>
                        <p:par>
                          <p:cTn id="48" fill="hold">
                            <p:stCondLst>
                              <p:cond delay="200"/>
                            </p:stCondLst>
                            <p:childTnLst>
                              <p:par>
                                <p:cTn id="49" presetID="2" presetClass="exit" presetSubtype="6" fill="hold" grpId="2" nodeType="afterEffect">
                                  <p:stCondLst>
                                    <p:cond delay="0"/>
                                  </p:stCondLst>
                                  <p:childTnLst>
                                    <p:anim calcmode="lin" valueType="num">
                                      <p:cBhvr additive="base">
                                        <p:cTn id="50" dur="500"/>
                                        <p:tgtEl>
                                          <p:spTgt spid="8"/>
                                        </p:tgtEl>
                                        <p:attrNameLst>
                                          <p:attrName>ppt_x</p:attrName>
                                        </p:attrNameLst>
                                      </p:cBhvr>
                                      <p:tavLst>
                                        <p:tav tm="0">
                                          <p:val>
                                            <p:strVal val="ppt_x"/>
                                          </p:val>
                                        </p:tav>
                                        <p:tav tm="100000">
                                          <p:val>
                                            <p:strVal val="1+ppt_w/2"/>
                                          </p:val>
                                        </p:tav>
                                      </p:tavLst>
                                    </p:anim>
                                    <p:anim calcmode="lin" valueType="num">
                                      <p:cBhvr additive="base">
                                        <p:cTn id="51" dur="500"/>
                                        <p:tgtEl>
                                          <p:spTgt spid="8"/>
                                        </p:tgtEl>
                                        <p:attrNameLst>
                                          <p:attrName>ppt_y</p:attrName>
                                        </p:attrNameLst>
                                      </p:cBhvr>
                                      <p:tavLst>
                                        <p:tav tm="0">
                                          <p:val>
                                            <p:strVal val="ppt_y"/>
                                          </p:val>
                                        </p:tav>
                                        <p:tav tm="100000">
                                          <p:val>
                                            <p:strVal val="1+ppt_h/2"/>
                                          </p:val>
                                        </p:tav>
                                      </p:tavLst>
                                    </p:anim>
                                    <p:set>
                                      <p:cBhvr>
                                        <p:cTn id="52" dur="1" fill="hold">
                                          <p:stCondLst>
                                            <p:cond delay="499"/>
                                          </p:stCondLst>
                                        </p:cTn>
                                        <p:tgtEl>
                                          <p:spTgt spid="8"/>
                                        </p:tgtEl>
                                        <p:attrNameLst>
                                          <p:attrName>style.visibility</p:attrName>
                                        </p:attrNameLst>
                                      </p:cBhvr>
                                      <p:to>
                                        <p:strVal val="hidden"/>
                                      </p:to>
                                    </p:set>
                                  </p:childTnLst>
                                </p:cTn>
                              </p:par>
                              <p:par>
                                <p:cTn id="53" presetID="8" presetClass="emph" presetSubtype="0" repeatCount="indefinite" fill="hold" grpId="3" nodeType="withEffect">
                                  <p:stCondLst>
                                    <p:cond delay="0"/>
                                  </p:stCondLst>
                                  <p:endCondLst>
                                    <p:cond evt="onNext" delay="0">
                                      <p:tgtEl>
                                        <p:sldTgt/>
                                      </p:tgtEl>
                                    </p:cond>
                                  </p:endCondLst>
                                  <p:childTnLst>
                                    <p:animRot by="21600000">
                                      <p:cBhvr>
                                        <p:cTn id="54" dur="500" fill="hold"/>
                                        <p:tgtEl>
                                          <p:spTgt spid="8"/>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
                                            <p:txEl>
                                              <p:pRg st="1" end="1"/>
                                            </p:txEl>
                                          </p:spTgt>
                                        </p:tgtEl>
                                        <p:attrNameLst>
                                          <p:attrName>style.visibility</p:attrName>
                                        </p:attrNameLst>
                                      </p:cBhvr>
                                      <p:to>
                                        <p:strVal val="visible"/>
                                      </p:to>
                                    </p:set>
                                    <p:animEffect transition="in" filter="fade">
                                      <p:cBhvr>
                                        <p:cTn id="64" dur="500"/>
                                        <p:tgtEl>
                                          <p:spTgt spid="13">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3">
                                            <p:txEl>
                                              <p:pRg st="2" end="2"/>
                                            </p:txEl>
                                          </p:spTgt>
                                        </p:tgtEl>
                                        <p:attrNameLst>
                                          <p:attrName>style.visibility</p:attrName>
                                        </p:attrNameLst>
                                      </p:cBhvr>
                                      <p:to>
                                        <p:strVal val="visible"/>
                                      </p:to>
                                    </p:set>
                                    <p:animEffect transition="in" filter="fade">
                                      <p:cBhvr>
                                        <p:cTn id="69" dur="500"/>
                                        <p:tgtEl>
                                          <p:spTgt spid="13">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3">
                                            <p:txEl>
                                              <p:pRg st="3" end="3"/>
                                            </p:txEl>
                                          </p:spTgt>
                                        </p:tgtEl>
                                        <p:attrNameLst>
                                          <p:attrName>style.visibility</p:attrName>
                                        </p:attrNameLst>
                                      </p:cBhvr>
                                      <p:to>
                                        <p:strVal val="visible"/>
                                      </p:to>
                                    </p:set>
                                    <p:animEffect transition="in" filter="fade">
                                      <p:cBhvr>
                                        <p:cTn id="74" dur="500"/>
                                        <p:tgtEl>
                                          <p:spTgt spid="13">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nodeType="clickEffect">
                                  <p:stCondLst>
                                    <p:cond delay="0"/>
                                  </p:stCondLst>
                                  <p:childTnLst>
                                    <p:animRot by="21600000">
                                      <p:cBhvr>
                                        <p:cTn id="78" dur="1000" fill="hold"/>
                                        <p:tgtEl>
                                          <p:spTgt spid="19"/>
                                        </p:tgtEl>
                                        <p:attrNameLst>
                                          <p:attrName>r</p:attrName>
                                        </p:attrNameLst>
                                      </p:cBhvr>
                                    </p:animRot>
                                  </p:childTnLst>
                                </p:cTn>
                              </p:par>
                              <p:par>
                                <p:cTn id="79" presetID="2" presetClass="exit" presetSubtype="6" fill="hold" nodeType="withEffect">
                                  <p:stCondLst>
                                    <p:cond delay="0"/>
                                  </p:stCondLst>
                                  <p:childTnLst>
                                    <p:anim calcmode="lin" valueType="num">
                                      <p:cBhvr additive="base">
                                        <p:cTn id="80" dur="500"/>
                                        <p:tgtEl>
                                          <p:spTgt spid="19"/>
                                        </p:tgtEl>
                                        <p:attrNameLst>
                                          <p:attrName>ppt_x</p:attrName>
                                        </p:attrNameLst>
                                      </p:cBhvr>
                                      <p:tavLst>
                                        <p:tav tm="0">
                                          <p:val>
                                            <p:strVal val="ppt_x"/>
                                          </p:val>
                                        </p:tav>
                                        <p:tav tm="100000">
                                          <p:val>
                                            <p:strVal val="1+ppt_w/2"/>
                                          </p:val>
                                        </p:tav>
                                      </p:tavLst>
                                    </p:anim>
                                    <p:anim calcmode="lin" valueType="num">
                                      <p:cBhvr additive="base">
                                        <p:cTn id="81" dur="500"/>
                                        <p:tgtEl>
                                          <p:spTgt spid="19"/>
                                        </p:tgtEl>
                                        <p:attrNameLst>
                                          <p:attrName>ppt_y</p:attrName>
                                        </p:attrNameLst>
                                      </p:cBhvr>
                                      <p:tavLst>
                                        <p:tav tm="0">
                                          <p:val>
                                            <p:strVal val="ppt_y"/>
                                          </p:val>
                                        </p:tav>
                                        <p:tav tm="100000">
                                          <p:val>
                                            <p:strVal val="1+ppt_h/2"/>
                                          </p:val>
                                        </p:tav>
                                      </p:tavLst>
                                    </p:anim>
                                    <p:set>
                                      <p:cBhvr>
                                        <p:cTn id="82" dur="1" fill="hold">
                                          <p:stCondLst>
                                            <p:cond delay="499"/>
                                          </p:stCondLst>
                                        </p:cTn>
                                        <p:tgtEl>
                                          <p:spTgt spid="1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
                                            <p:txEl>
                                              <p:pRg st="4" end="4"/>
                                            </p:txEl>
                                          </p:spTgt>
                                        </p:tgtEl>
                                        <p:attrNameLst>
                                          <p:attrName>style.visibility</p:attrName>
                                        </p:attrNameLst>
                                      </p:cBhvr>
                                      <p:to>
                                        <p:strVal val="visible"/>
                                      </p:to>
                                    </p:set>
                                    <p:animEffect transition="in" filter="fade">
                                      <p:cBhvr>
                                        <p:cTn id="87" dur="500"/>
                                        <p:tgtEl>
                                          <p:spTgt spid="13">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3">
                                            <p:txEl>
                                              <p:pRg st="5" end="5"/>
                                            </p:txEl>
                                          </p:spTgt>
                                        </p:tgtEl>
                                        <p:attrNameLst>
                                          <p:attrName>style.visibility</p:attrName>
                                        </p:attrNameLst>
                                      </p:cBhvr>
                                      <p:to>
                                        <p:strVal val="visible"/>
                                      </p:to>
                                    </p:set>
                                    <p:animEffect transition="in" filter="fade">
                                      <p:cBhvr>
                                        <p:cTn id="9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animBg="1"/>
      <p:bldP spid="10" grpId="0" uiExpand="1" animBg="1"/>
      <p:bldP spid="10" grpId="1" animBg="1"/>
      <p:bldP spid="13" grpId="0" uiExpand="1" build="p"/>
      <p:bldP spid="15" grpId="0" uiExpand="1" animBg="1"/>
      <p:bldP spid="15" grpId="1" animBg="1"/>
      <p:bldP spid="8" grpId="0" animBg="1"/>
      <p:bldP spid="8" grpId="1" animBg="1"/>
      <p:bldP spid="8" grpId="2" animBg="1"/>
      <p:bldP spid="8" grpId="3"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76745" y="1268760"/>
            <a:ext cx="4680519" cy="3416320"/>
          </a:xfrm>
          <a:prstGeom prst="rect">
            <a:avLst/>
          </a:prstGeom>
          <a:solidFill>
            <a:schemeClr val="accent5">
              <a:lumMod val="40000"/>
              <a:lumOff val="60000"/>
            </a:schemeClr>
          </a:solidFill>
        </p:spPr>
        <p:txBody>
          <a:bodyPr wrap="square" rtlCol="0">
            <a:spAutoFit/>
          </a:bodyPr>
          <a:lstStyle/>
          <a:p>
            <a:pPr algn="ctr"/>
            <a:r>
              <a:rPr lang="ja-JP" altLang="en-US" sz="4800" b="1" dirty="0">
                <a:latin typeface="游ゴシック" panose="020B0400000000000000" pitchFamily="50" charset="-128"/>
                <a:ea typeface="游ゴシック" panose="020B0400000000000000" pitchFamily="50" charset="-128"/>
              </a:rPr>
              <a:t>では</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6000" b="1" dirty="0">
                <a:latin typeface="游ゴシック" panose="020B0400000000000000" pitchFamily="50" charset="-128"/>
                <a:ea typeface="游ゴシック" panose="020B0400000000000000" pitchFamily="50" charset="-128"/>
              </a:rPr>
              <a:t>本願力回向</a:t>
            </a:r>
            <a:endParaRPr lang="en-US" altLang="ja-JP" sz="60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と</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6000" b="1" dirty="0">
                <a:latin typeface="游ゴシック" panose="020B0400000000000000" pitchFamily="50" charset="-128"/>
                <a:ea typeface="游ゴシック" panose="020B0400000000000000" pitchFamily="50" charset="-128"/>
              </a:rPr>
              <a:t>一心</a:t>
            </a:r>
            <a:r>
              <a:rPr lang="ja-JP" altLang="en-US" sz="4800" b="1" dirty="0">
                <a:latin typeface="游ゴシック" panose="020B0400000000000000" pitchFamily="50" charset="-128"/>
                <a:ea typeface="游ゴシック" panose="020B0400000000000000" pitchFamily="50" charset="-128"/>
              </a:rPr>
              <a:t>とは</a:t>
            </a:r>
            <a:endParaRPr lang="en-US" altLang="ja-JP" sz="4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4841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4158627" y="-711460"/>
            <a:ext cx="13189083" cy="13186465"/>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latin typeface="游ゴシック" panose="020B0400000000000000" pitchFamily="50" charset="-128"/>
              <a:ea typeface="游ゴシック" panose="020B0400000000000000" pitchFamily="50" charset="-128"/>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776" y="923690"/>
            <a:ext cx="3991671" cy="1052414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6362984" y="1537457"/>
            <a:ext cx="2633487" cy="1932616"/>
          </a:xfrm>
          <a:prstGeom prst="rect">
            <a:avLst/>
          </a:prstGeom>
          <a:solidFill>
            <a:schemeClr val="bg1">
              <a:lumMod val="85000"/>
            </a:schemeClr>
          </a:solid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ja-JP" altLang="en-US" sz="4000" b="1" spc="-100" dirty="0">
                <a:solidFill>
                  <a:schemeClr val="tx1"/>
                </a:solidFill>
                <a:latin typeface="ヒラギノ明朝 ProN W6" pitchFamily="18" charset="-128"/>
                <a:ea typeface="游ゴシック" panose="020B0400000000000000" pitchFamily="50" charset="-128"/>
              </a:rPr>
              <a:t>迷いに沈む衆生を救うため</a:t>
            </a:r>
            <a:endParaRPr lang="en-US" altLang="ja-JP" sz="4000" b="1" spc="-100" dirty="0">
              <a:solidFill>
                <a:schemeClr val="tx1"/>
              </a:solidFill>
              <a:latin typeface="ヒラギノ明朝 ProN W6" pitchFamily="18" charset="-128"/>
              <a:ea typeface="游ゴシック" panose="020B0400000000000000" pitchFamily="50" charset="-128"/>
            </a:endParaRPr>
          </a:p>
        </p:txBody>
      </p:sp>
      <p:sp>
        <p:nvSpPr>
          <p:cNvPr id="11" name="テキスト ボックス 10"/>
          <p:cNvSpPr txBox="1"/>
          <p:nvPr/>
        </p:nvSpPr>
        <p:spPr>
          <a:xfrm>
            <a:off x="6546279" y="3511914"/>
            <a:ext cx="1990563" cy="1446550"/>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目的</a:t>
            </a:r>
            <a:endParaRPr lang="en-US" altLang="ja-JP" sz="4400" b="1" spc="-100" dirty="0">
              <a:latin typeface="ヒラギノ明朝 ProN W6" pitchFamily="18" charset="-128"/>
              <a:ea typeface="游ゴシック" panose="020B0400000000000000" pitchFamily="50" charset="-128"/>
            </a:endParaRPr>
          </a:p>
          <a:p>
            <a:r>
              <a:rPr lang="ja-JP" altLang="en-US" sz="4400" b="1" spc="-100" dirty="0">
                <a:latin typeface="ヒラギノ明朝 ProN W6" pitchFamily="18" charset="-128"/>
                <a:ea typeface="游ゴシック" panose="020B0400000000000000" pitchFamily="50" charset="-128"/>
              </a:rPr>
              <a:t>＝</a:t>
            </a:r>
            <a:r>
              <a:rPr lang="ja-JP" altLang="en-US" sz="4400" b="1" spc="-100" dirty="0">
                <a:solidFill>
                  <a:srgbClr val="FF0000"/>
                </a:solidFill>
                <a:latin typeface="ヒラギノ明朝 ProN W6" pitchFamily="18" charset="-128"/>
                <a:ea typeface="游ゴシック" panose="020B0400000000000000" pitchFamily="50" charset="-128"/>
              </a:rPr>
              <a:t>本願</a:t>
            </a:r>
            <a:endParaRPr lang="en-US" altLang="ja-JP" sz="4400" b="1" spc="-100" dirty="0">
              <a:solidFill>
                <a:srgbClr val="FF0000"/>
              </a:solidFill>
              <a:latin typeface="ヒラギノ明朝 ProN W6" pitchFamily="18" charset="-128"/>
              <a:ea typeface="游ゴシック" panose="020B0400000000000000" pitchFamily="50" charset="-128"/>
            </a:endParaRPr>
          </a:p>
        </p:txBody>
      </p:sp>
      <p:sp>
        <p:nvSpPr>
          <p:cNvPr id="12" name="テキスト ボックス 11"/>
          <p:cNvSpPr txBox="1"/>
          <p:nvPr/>
        </p:nvSpPr>
        <p:spPr>
          <a:xfrm>
            <a:off x="2504572" y="143635"/>
            <a:ext cx="2743621" cy="1323439"/>
          </a:xfrm>
          <a:prstGeom prst="rect">
            <a:avLst/>
          </a:prstGeom>
          <a:solidFill>
            <a:srgbClr val="FFFF00"/>
          </a:solidFill>
          <a:ln w="6350">
            <a:solidFill>
              <a:schemeClr val="tx1"/>
            </a:solidFill>
          </a:ln>
        </p:spPr>
        <p:txBody>
          <a:bodyPr vert="horz" wrap="square" rtlCol="0" anchor="ctr">
            <a:spAutoFit/>
          </a:bodyPr>
          <a:lstStyle/>
          <a:p>
            <a:r>
              <a:rPr lang="ja-JP" altLang="en-US" sz="4000" b="1" spc="-100" dirty="0">
                <a:latin typeface="ヒラギノ明朝 ProN W6" pitchFamily="18" charset="-128"/>
                <a:ea typeface="游ゴシック" panose="020B0400000000000000" pitchFamily="50" charset="-128"/>
              </a:rPr>
              <a:t>果てしない修行</a:t>
            </a:r>
            <a:endParaRPr lang="en-US" altLang="ja-JP" sz="4000" b="1" spc="-100" dirty="0">
              <a:latin typeface="ヒラギノ明朝 ProN W6" pitchFamily="18" charset="-128"/>
              <a:ea typeface="游ゴシック" panose="020B0400000000000000" pitchFamily="50" charset="-128"/>
            </a:endParaRPr>
          </a:p>
        </p:txBody>
      </p:sp>
      <p:sp>
        <p:nvSpPr>
          <p:cNvPr id="13" name="テキスト ボックス 12"/>
          <p:cNvSpPr txBox="1"/>
          <p:nvPr/>
        </p:nvSpPr>
        <p:spPr>
          <a:xfrm>
            <a:off x="2719668" y="1409290"/>
            <a:ext cx="2528525" cy="1446550"/>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功徳</a:t>
            </a:r>
            <a:endParaRPr lang="en-US" altLang="ja-JP" sz="4400" b="1" spc="-100" dirty="0">
              <a:latin typeface="ヒラギノ明朝 ProN W6" pitchFamily="18" charset="-128"/>
              <a:ea typeface="游ゴシック" panose="020B0400000000000000" pitchFamily="50" charset="-128"/>
            </a:endParaRPr>
          </a:p>
          <a:p>
            <a:r>
              <a:rPr lang="ja-JP" altLang="en-US" sz="4400" b="1" spc="-100" dirty="0">
                <a:latin typeface="ヒラギノ明朝 ProN W6" pitchFamily="18" charset="-128"/>
                <a:ea typeface="游ゴシック" panose="020B0400000000000000" pitchFamily="50" charset="-128"/>
              </a:rPr>
              <a:t>＝</a:t>
            </a:r>
            <a:r>
              <a:rPr lang="ja-JP" altLang="en-US" sz="4400" b="1" spc="-100" dirty="0">
                <a:solidFill>
                  <a:srgbClr val="FF0000"/>
                </a:solidFill>
                <a:latin typeface="ヒラギノ明朝 ProN W6" pitchFamily="18" charset="-128"/>
                <a:ea typeface="游ゴシック" panose="020B0400000000000000" pitchFamily="50" charset="-128"/>
              </a:rPr>
              <a:t>本願力</a:t>
            </a:r>
            <a:endParaRPr lang="en-US" altLang="ja-JP" sz="4400" b="1" spc="-100" dirty="0">
              <a:solidFill>
                <a:srgbClr val="FF0000"/>
              </a:solidFill>
              <a:latin typeface="ヒラギノ明朝 ProN W6" pitchFamily="18" charset="-128"/>
              <a:ea typeface="游ゴシック" panose="020B0400000000000000" pitchFamily="50" charset="-128"/>
            </a:endParaRPr>
          </a:p>
        </p:txBody>
      </p:sp>
      <p:sp>
        <p:nvSpPr>
          <p:cNvPr id="15" name="下矢印 14"/>
          <p:cNvSpPr/>
          <p:nvPr/>
        </p:nvSpPr>
        <p:spPr>
          <a:xfrm rot="18400473">
            <a:off x="4545680" y="2627896"/>
            <a:ext cx="1456681" cy="3214586"/>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800" b="1" dirty="0">
                <a:solidFill>
                  <a:srgbClr val="FF0000"/>
                </a:solidFill>
                <a:latin typeface="游ゴシック" panose="020B0400000000000000" pitchFamily="50" charset="-128"/>
                <a:ea typeface="游ゴシック" panose="020B0400000000000000" pitchFamily="50" charset="-128"/>
              </a:rPr>
              <a:t>回向</a:t>
            </a:r>
          </a:p>
        </p:txBody>
      </p:sp>
      <p:sp>
        <p:nvSpPr>
          <p:cNvPr id="18" name="テキスト ボックス 17"/>
          <p:cNvSpPr txBox="1"/>
          <p:nvPr/>
        </p:nvSpPr>
        <p:spPr>
          <a:xfrm>
            <a:off x="198076" y="5139190"/>
            <a:ext cx="5184014" cy="1446550"/>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阿弥陀仏からの回向</a:t>
            </a:r>
            <a:endParaRPr lang="en-US" altLang="ja-JP" sz="4400" b="1" spc="-100" dirty="0">
              <a:latin typeface="ヒラギノ明朝 ProN W6" pitchFamily="18" charset="-128"/>
              <a:ea typeface="游ゴシック" panose="020B0400000000000000" pitchFamily="50" charset="-128"/>
            </a:endParaRPr>
          </a:p>
          <a:p>
            <a:r>
              <a:rPr lang="ja-JP" altLang="en-US" sz="4400" b="1" spc="-100" dirty="0">
                <a:latin typeface="ヒラギノ明朝 ProN W6" pitchFamily="18" charset="-128"/>
                <a:ea typeface="游ゴシック" panose="020B0400000000000000" pitchFamily="50" charset="-128"/>
              </a:rPr>
              <a:t>＝</a:t>
            </a:r>
            <a:r>
              <a:rPr lang="ja-JP" altLang="en-US" sz="4400" b="1" spc="-100" dirty="0">
                <a:solidFill>
                  <a:srgbClr val="FF0000"/>
                </a:solidFill>
                <a:latin typeface="ヒラギノ明朝 ProN W6" pitchFamily="18" charset="-128"/>
                <a:ea typeface="游ゴシック" panose="020B0400000000000000" pitchFamily="50" charset="-128"/>
              </a:rPr>
              <a:t>本願力回向</a:t>
            </a:r>
            <a:endParaRPr lang="en-US" altLang="ja-JP" sz="4400" b="1" spc="-100" dirty="0">
              <a:solidFill>
                <a:srgbClr val="FF0000"/>
              </a:solidFill>
              <a:latin typeface="ヒラギノ明朝 ProN W6" pitchFamily="18" charset="-128"/>
              <a:ea typeface="游ゴシック" panose="020B0400000000000000" pitchFamily="50" charset="-128"/>
            </a:endParaRPr>
          </a:p>
        </p:txBody>
      </p:sp>
      <p:pic>
        <p:nvPicPr>
          <p:cNvPr id="14" name="図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70118" y="4958464"/>
            <a:ext cx="1353122" cy="2701289"/>
          </a:xfrm>
          <a:prstGeom prst="rect">
            <a:avLst/>
          </a:prstGeom>
        </p:spPr>
      </p:pic>
    </p:spTree>
    <p:extLst>
      <p:ext uri="{BB962C8B-B14F-4D97-AF65-F5344CB8AC3E}">
        <p14:creationId xmlns:p14="http://schemas.microsoft.com/office/powerpoint/2010/main" val="235007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500"/>
                                        <p:tgtEl>
                                          <p:spTgt spid="10">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bg/>
                                          </p:spTgt>
                                        </p:tgtEl>
                                        <p:attrNameLst>
                                          <p:attrName>style.visibility</p:attrName>
                                        </p:attrNameLst>
                                      </p:cBhvr>
                                      <p:to>
                                        <p:strVal val="visible"/>
                                      </p:to>
                                    </p:set>
                                    <p:animEffect transition="in" filter="fade">
                                      <p:cBhvr>
                                        <p:cTn id="25" dur="500"/>
                                        <p:tgtEl>
                                          <p:spTgt spid="11">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fade">
                                      <p:cBhvr>
                                        <p:cTn id="33" dur="500"/>
                                        <p:tgtEl>
                                          <p:spTgt spid="1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bg/>
                                          </p:spTgt>
                                        </p:tgtEl>
                                        <p:attrNameLst>
                                          <p:attrName>style.visibility</p:attrName>
                                        </p:attrNameLst>
                                      </p:cBhvr>
                                      <p:to>
                                        <p:strVal val="visible"/>
                                      </p:to>
                                    </p:set>
                                    <p:animEffect transition="in" filter="fade">
                                      <p:cBhvr>
                                        <p:cTn id="38" dur="500"/>
                                        <p:tgtEl>
                                          <p:spTgt spid="12">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fade">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bg/>
                                          </p:spTgt>
                                        </p:tgtEl>
                                        <p:attrNameLst>
                                          <p:attrName>style.visibility</p:attrName>
                                        </p:attrNameLst>
                                      </p:cBhvr>
                                      <p:to>
                                        <p:strVal val="visible"/>
                                      </p:to>
                                    </p:set>
                                    <p:animEffect transition="in" filter="fade">
                                      <p:cBhvr>
                                        <p:cTn id="46" dur="500"/>
                                        <p:tgtEl>
                                          <p:spTgt spid="13">
                                            <p:bg/>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xEl>
                                              <p:pRg st="1" end="1"/>
                                            </p:txEl>
                                          </p:spTgt>
                                        </p:tgtEl>
                                        <p:attrNameLst>
                                          <p:attrName>style.visibility</p:attrName>
                                        </p:attrNameLst>
                                      </p:cBhvr>
                                      <p:to>
                                        <p:strVal val="visible"/>
                                      </p:to>
                                    </p:set>
                                    <p:animEffect transition="in" filter="fade">
                                      <p:cBhvr>
                                        <p:cTn id="54" dur="500"/>
                                        <p:tgtEl>
                                          <p:spTgt spid="13">
                                            <p:txEl>
                                              <p:pRg st="1" end="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bg/>
                                          </p:spTgt>
                                        </p:tgtEl>
                                        <p:attrNameLst>
                                          <p:attrName>style.visibility</p:attrName>
                                        </p:attrNameLst>
                                      </p:cBhvr>
                                      <p:to>
                                        <p:strVal val="visible"/>
                                      </p:to>
                                    </p:set>
                                    <p:animEffect transition="in" filter="fade">
                                      <p:cBhvr>
                                        <p:cTn id="67" dur="500"/>
                                        <p:tgtEl>
                                          <p:spTgt spid="18">
                                            <p:bg/>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animBg="1"/>
      <p:bldP spid="11" grpId="0" uiExpand="1" build="p" animBg="1"/>
      <p:bldP spid="12" grpId="0" uiExpand="1" build="p" animBg="1"/>
      <p:bldP spid="13" grpId="0" uiExpand="1" build="p" animBg="1"/>
      <p:bldP spid="15" grpId="0" animBg="1"/>
      <p:bldP spid="18"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4158627" y="-711460"/>
            <a:ext cx="13189083" cy="13186465"/>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latin typeface="游ゴシック" panose="020B0400000000000000" pitchFamily="50" charset="-128"/>
              <a:ea typeface="游ゴシック" panose="020B0400000000000000" pitchFamily="50" charset="-128"/>
            </a:endParaRPr>
          </a:p>
        </p:txBody>
      </p:sp>
      <p:sp>
        <p:nvSpPr>
          <p:cNvPr id="20" name="下矢印 19"/>
          <p:cNvSpPr/>
          <p:nvPr/>
        </p:nvSpPr>
        <p:spPr>
          <a:xfrm rot="18400473">
            <a:off x="5390883" y="1855540"/>
            <a:ext cx="1456681" cy="4681290"/>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800" b="1" dirty="0">
                <a:solidFill>
                  <a:srgbClr val="FF0000"/>
                </a:solidFill>
                <a:latin typeface="游ゴシック" panose="020B0400000000000000" pitchFamily="50" charset="-128"/>
                <a:ea typeface="游ゴシック" panose="020B0400000000000000" pitchFamily="50" charset="-128"/>
              </a:rPr>
              <a:t>　回 向</a:t>
            </a: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776" y="923690"/>
            <a:ext cx="3991671" cy="1052414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591780" y="188640"/>
            <a:ext cx="2347387" cy="1446550"/>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本願力＝</a:t>
            </a:r>
            <a:endParaRPr lang="en-US" altLang="ja-JP" sz="4400" b="1" spc="-100" dirty="0">
              <a:latin typeface="ヒラギノ明朝 ProN W6" pitchFamily="18" charset="-128"/>
              <a:ea typeface="游ゴシック" panose="020B0400000000000000" pitchFamily="50" charset="-128"/>
            </a:endParaRPr>
          </a:p>
        </p:txBody>
      </p:sp>
      <p:sp>
        <p:nvSpPr>
          <p:cNvPr id="14" name="テキスト ボックス 13"/>
          <p:cNvSpPr txBox="1"/>
          <p:nvPr/>
        </p:nvSpPr>
        <p:spPr>
          <a:xfrm>
            <a:off x="2591780" y="1020505"/>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16" name="テキスト ボックス 15"/>
          <p:cNvSpPr txBox="1"/>
          <p:nvPr/>
        </p:nvSpPr>
        <p:spPr>
          <a:xfrm>
            <a:off x="2501770" y="1898830"/>
            <a:ext cx="5877146"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「必ず救う。まかせよ」</a:t>
            </a:r>
            <a:endParaRPr lang="en-US" altLang="ja-JP" sz="4000" b="1" spc="-100" dirty="0">
              <a:latin typeface="ヒラギノ明朝 ProN W6" pitchFamily="18" charset="-128"/>
              <a:ea typeface="游ゴシック" panose="020B0400000000000000" pitchFamily="50" charset="-128"/>
            </a:endParaRPr>
          </a:p>
        </p:txBody>
      </p:sp>
      <p:sp>
        <p:nvSpPr>
          <p:cNvPr id="21" name="テキスト ボックス 20"/>
          <p:cNvSpPr txBox="1"/>
          <p:nvPr/>
        </p:nvSpPr>
        <p:spPr>
          <a:xfrm>
            <a:off x="3003230" y="4318064"/>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24" name="テキスト ボックス 23"/>
          <p:cNvSpPr txBox="1"/>
          <p:nvPr/>
        </p:nvSpPr>
        <p:spPr>
          <a:xfrm>
            <a:off x="6102170" y="5859270"/>
            <a:ext cx="1440160" cy="830997"/>
          </a:xfrm>
          <a:prstGeom prst="rect">
            <a:avLst/>
          </a:prstGeom>
          <a:solidFill>
            <a:schemeClr val="bg1"/>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一心</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
        <p:nvSpPr>
          <p:cNvPr id="22" name="テキスト ボックス 21"/>
          <p:cNvSpPr txBox="1"/>
          <p:nvPr/>
        </p:nvSpPr>
        <p:spPr>
          <a:xfrm>
            <a:off x="2842622" y="5196389"/>
            <a:ext cx="5709230"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「おまかせいたします」</a:t>
            </a:r>
            <a:endParaRPr lang="en-US" altLang="ja-JP" sz="4000" b="1" spc="-100" dirty="0">
              <a:latin typeface="ヒラギノ明朝 ProN W6" pitchFamily="18" charset="-128"/>
              <a:ea typeface="游ゴシック" panose="020B0400000000000000" pitchFamily="50" charset="-128"/>
            </a:endParaRPr>
          </a:p>
        </p:txBody>
      </p:sp>
      <p:sp>
        <p:nvSpPr>
          <p:cNvPr id="25" name="テキスト ボックス 24"/>
          <p:cNvSpPr txBox="1"/>
          <p:nvPr/>
        </p:nvSpPr>
        <p:spPr>
          <a:xfrm>
            <a:off x="2394707" y="5859270"/>
            <a:ext cx="3797473" cy="830997"/>
          </a:xfrm>
          <a:prstGeom prst="rect">
            <a:avLst/>
          </a:prstGeom>
          <a:solidFill>
            <a:schemeClr val="bg1"/>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本願力回向の</a:t>
            </a:r>
            <a:endParaRPr lang="en-US" altLang="ja-JP" sz="4800" b="1" spc="-100" dirty="0">
              <a:solidFill>
                <a:srgbClr val="FF0000"/>
              </a:solidFill>
              <a:latin typeface="ヒラギノ明朝 ProN W6" pitchFamily="18" charset="-128"/>
              <a:ea typeface="游ゴシック" panose="020B0400000000000000" pitchFamily="50" charset="-128"/>
            </a:endParaRPr>
          </a:p>
        </p:txBody>
      </p:sp>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70118" y="4958464"/>
            <a:ext cx="1353122" cy="2701289"/>
          </a:xfrm>
          <a:prstGeom prst="rect">
            <a:avLst/>
          </a:prstGeom>
        </p:spPr>
      </p:pic>
    </p:spTree>
    <p:extLst>
      <p:ext uri="{BB962C8B-B14F-4D97-AF65-F5344CB8AC3E}">
        <p14:creationId xmlns:p14="http://schemas.microsoft.com/office/powerpoint/2010/main" val="180235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bg/>
                                          </p:spTgt>
                                        </p:tgtEl>
                                        <p:attrNameLst>
                                          <p:attrName>style.visibility</p:attrName>
                                        </p:attrNameLst>
                                      </p:cBhvr>
                                      <p:to>
                                        <p:strVal val="visible"/>
                                      </p:to>
                                    </p:set>
                                    <p:animEffect transition="in" filter="fade">
                                      <p:cBhvr>
                                        <p:cTn id="25" dur="500"/>
                                        <p:tgtEl>
                                          <p:spTgt spid="21">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fade">
                                      <p:cBhvr>
                                        <p:cTn id="33" dur="500"/>
                                        <p:tgtEl>
                                          <p:spTgt spid="2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bg/>
                                          </p:spTgt>
                                        </p:tgtEl>
                                        <p:attrNameLst>
                                          <p:attrName>style.visibility</p:attrName>
                                        </p:attrNameLst>
                                      </p:cBhvr>
                                      <p:to>
                                        <p:strVal val="visible"/>
                                      </p:to>
                                    </p:set>
                                    <p:animEffect transition="in" filter="fade">
                                      <p:cBhvr>
                                        <p:cTn id="38" dur="500"/>
                                        <p:tgtEl>
                                          <p:spTgt spid="24">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fade">
                                      <p:cBhvr>
                                        <p:cTn id="41" dur="500"/>
                                        <p:tgtEl>
                                          <p:spTgt spid="2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bg/>
                                          </p:spTgt>
                                        </p:tgtEl>
                                        <p:attrNameLst>
                                          <p:attrName>style.visibility</p:attrName>
                                        </p:attrNameLst>
                                      </p:cBhvr>
                                      <p:to>
                                        <p:strVal val="visible"/>
                                      </p:to>
                                    </p:set>
                                    <p:animEffect transition="in" filter="fade">
                                      <p:cBhvr>
                                        <p:cTn id="46" dur="500"/>
                                        <p:tgtEl>
                                          <p:spTgt spid="25">
                                            <p:bg/>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build="p" animBg="1"/>
      <p:bldP spid="16" grpId="0" build="p"/>
      <p:bldP spid="21" grpId="0" uiExpand="1" build="p" animBg="1"/>
      <p:bldP spid="24" grpId="0" uiExpand="1" build="p" animBg="1"/>
      <p:bldP spid="22" grpId="0" build="p"/>
      <p:bldP spid="2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4158627" y="-711460"/>
            <a:ext cx="13189083" cy="13186465"/>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latin typeface="游ゴシック" panose="020B0400000000000000" pitchFamily="50" charset="-128"/>
              <a:ea typeface="游ゴシック" panose="020B0400000000000000" pitchFamily="50" charset="-128"/>
            </a:endParaRPr>
          </a:p>
        </p:txBody>
      </p:sp>
      <p:sp>
        <p:nvSpPr>
          <p:cNvPr id="20" name="下矢印 19"/>
          <p:cNvSpPr/>
          <p:nvPr/>
        </p:nvSpPr>
        <p:spPr>
          <a:xfrm rot="18400473">
            <a:off x="5390883" y="1855540"/>
            <a:ext cx="1456681" cy="4681290"/>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800" b="1" dirty="0">
                <a:solidFill>
                  <a:srgbClr val="FF0000"/>
                </a:solidFill>
                <a:latin typeface="游ゴシック" panose="020B0400000000000000" pitchFamily="50" charset="-128"/>
                <a:ea typeface="游ゴシック" panose="020B0400000000000000" pitchFamily="50" charset="-128"/>
              </a:rPr>
              <a:t>　回 向</a:t>
            </a: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776" y="923690"/>
            <a:ext cx="3991671" cy="1052414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591780" y="188640"/>
            <a:ext cx="2347387" cy="1446550"/>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本願力＝</a:t>
            </a:r>
            <a:endParaRPr lang="en-US" altLang="ja-JP" sz="4400" b="1" spc="-100" dirty="0">
              <a:latin typeface="ヒラギノ明朝 ProN W6" pitchFamily="18" charset="-128"/>
              <a:ea typeface="游ゴシック" panose="020B0400000000000000" pitchFamily="50" charset="-128"/>
            </a:endParaRPr>
          </a:p>
        </p:txBody>
      </p:sp>
      <p:sp>
        <p:nvSpPr>
          <p:cNvPr id="14" name="テキスト ボックス 13"/>
          <p:cNvSpPr txBox="1"/>
          <p:nvPr/>
        </p:nvSpPr>
        <p:spPr>
          <a:xfrm>
            <a:off x="2591780" y="1020505"/>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16" name="テキスト ボックス 15"/>
          <p:cNvSpPr txBox="1"/>
          <p:nvPr/>
        </p:nvSpPr>
        <p:spPr>
          <a:xfrm>
            <a:off x="2501770" y="1898830"/>
            <a:ext cx="5877146"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「必ず救う。まかせよ」</a:t>
            </a:r>
            <a:endParaRPr lang="en-US" altLang="ja-JP" sz="4000" b="1" spc="-100" dirty="0">
              <a:latin typeface="ヒラギノ明朝 ProN W6" pitchFamily="18" charset="-128"/>
              <a:ea typeface="游ゴシック" panose="020B0400000000000000" pitchFamily="50" charset="-128"/>
            </a:endParaRPr>
          </a:p>
        </p:txBody>
      </p:sp>
      <p:sp>
        <p:nvSpPr>
          <p:cNvPr id="22" name="テキスト ボックス 21"/>
          <p:cNvSpPr txBox="1"/>
          <p:nvPr/>
        </p:nvSpPr>
        <p:spPr>
          <a:xfrm>
            <a:off x="3948335" y="5196389"/>
            <a:ext cx="4494095" cy="1323439"/>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「やっぱり</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ダメかも</a:t>
            </a:r>
            <a:r>
              <a:rPr lang="en-US" altLang="ja-JP" sz="4000" b="1" spc="-100" dirty="0">
                <a:latin typeface="ヒラギノ明朝 ProN W6" pitchFamily="18" charset="-128"/>
                <a:ea typeface="游ゴシック" panose="020B0400000000000000" pitchFamily="50" charset="-128"/>
              </a:rPr>
              <a:t>…</a:t>
            </a:r>
            <a:r>
              <a:rPr lang="ja-JP" altLang="en-US" sz="4000" b="1" spc="-100" dirty="0">
                <a:latin typeface="ヒラギノ明朝 ProN W6" pitchFamily="18" charset="-128"/>
                <a:ea typeface="游ゴシック" panose="020B0400000000000000" pitchFamily="50" charset="-128"/>
              </a:rPr>
              <a:t>」</a:t>
            </a:r>
            <a:endParaRPr lang="en-US" altLang="ja-JP" sz="4000" b="1" spc="-100" dirty="0">
              <a:latin typeface="ヒラギノ明朝 ProN W6" pitchFamily="18" charset="-128"/>
              <a:ea typeface="游ゴシック" panose="020B0400000000000000" pitchFamily="50" charset="-128"/>
            </a:endParaRPr>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70118" y="4958464"/>
            <a:ext cx="1353122" cy="2701289"/>
          </a:xfrm>
          <a:prstGeom prst="rect">
            <a:avLst/>
          </a:prstGeom>
        </p:spPr>
      </p:pic>
    </p:spTree>
    <p:extLst>
      <p:ext uri="{BB962C8B-B14F-4D97-AF65-F5344CB8AC3E}">
        <p14:creationId xmlns:p14="http://schemas.microsoft.com/office/powerpoint/2010/main" val="10787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repeatCount="3000" autoRev="1" fill="hold" grpId="0" nodeType="clickEffect">
                                  <p:stCondLst>
                                    <p:cond delay="0"/>
                                  </p:stCondLst>
                                  <p:childTnLst>
                                    <p:animScale>
                                      <p:cBhvr>
                                        <p:cTn id="16" dur="500" fill="hold"/>
                                        <p:tgtEl>
                                          <p:spTgt spid="14"/>
                                        </p:tgtEl>
                                      </p:cBhvr>
                                      <p:by x="120000" y="120000"/>
                                    </p:animScale>
                                  </p:childTnLst>
                                </p:cTn>
                              </p:par>
                              <p:par>
                                <p:cTn id="17" presetID="6" presetClass="emph" presetSubtype="0" repeatCount="3000" autoRev="1" fill="hold" grpId="0" nodeType="withEffect">
                                  <p:stCondLst>
                                    <p:cond delay="0"/>
                                  </p:stCondLst>
                                  <p:childTnLst>
                                    <p:animScale>
                                      <p:cBhvr>
                                        <p:cTn id="18" dur="500" fill="hold"/>
                                        <p:tgtEl>
                                          <p:spTgt spid="1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4158627" y="-711460"/>
            <a:ext cx="13189083" cy="13186465"/>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latin typeface="游ゴシック" panose="020B0400000000000000" pitchFamily="50" charset="-128"/>
              <a:ea typeface="游ゴシック" panose="020B0400000000000000" pitchFamily="50" charset="-128"/>
            </a:endParaRPr>
          </a:p>
        </p:txBody>
      </p:sp>
      <p:sp>
        <p:nvSpPr>
          <p:cNvPr id="20" name="下矢印 19"/>
          <p:cNvSpPr/>
          <p:nvPr/>
        </p:nvSpPr>
        <p:spPr>
          <a:xfrm rot="18400473">
            <a:off x="5390883" y="1855540"/>
            <a:ext cx="1456681" cy="4681290"/>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800" b="1" dirty="0">
                <a:solidFill>
                  <a:srgbClr val="FF0000"/>
                </a:solidFill>
                <a:latin typeface="游ゴシック" panose="020B0400000000000000" pitchFamily="50" charset="-128"/>
                <a:ea typeface="游ゴシック" panose="020B0400000000000000" pitchFamily="50" charset="-128"/>
              </a:rPr>
              <a:t>　回 向</a:t>
            </a: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776" y="923690"/>
            <a:ext cx="3991671" cy="1052414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591780" y="188640"/>
            <a:ext cx="2347387" cy="1446550"/>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本願力＝</a:t>
            </a:r>
            <a:endParaRPr lang="en-US" altLang="ja-JP" sz="4400" b="1" spc="-100" dirty="0">
              <a:latin typeface="ヒラギノ明朝 ProN W6" pitchFamily="18" charset="-128"/>
              <a:ea typeface="游ゴシック" panose="020B0400000000000000" pitchFamily="50" charset="-128"/>
            </a:endParaRPr>
          </a:p>
        </p:txBody>
      </p:sp>
      <p:sp>
        <p:nvSpPr>
          <p:cNvPr id="14" name="テキスト ボックス 13"/>
          <p:cNvSpPr txBox="1"/>
          <p:nvPr/>
        </p:nvSpPr>
        <p:spPr>
          <a:xfrm>
            <a:off x="2591780" y="1020505"/>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16" name="テキスト ボックス 15"/>
          <p:cNvSpPr txBox="1"/>
          <p:nvPr/>
        </p:nvSpPr>
        <p:spPr>
          <a:xfrm>
            <a:off x="2501770" y="1898830"/>
            <a:ext cx="5877146"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「必ず救う。まかせよ」</a:t>
            </a:r>
            <a:endParaRPr lang="en-US" altLang="ja-JP" sz="4000" b="1" spc="-100" dirty="0">
              <a:latin typeface="ヒラギノ明朝 ProN W6" pitchFamily="18" charset="-128"/>
              <a:ea typeface="游ゴシック" panose="020B0400000000000000" pitchFamily="50" charset="-128"/>
            </a:endParaRPr>
          </a:p>
        </p:txBody>
      </p:sp>
      <p:sp>
        <p:nvSpPr>
          <p:cNvPr id="15" name="テキスト ボックス 14"/>
          <p:cNvSpPr txBox="1"/>
          <p:nvPr/>
        </p:nvSpPr>
        <p:spPr>
          <a:xfrm>
            <a:off x="116505" y="2546319"/>
            <a:ext cx="3960441" cy="3293209"/>
          </a:xfrm>
          <a:prstGeom prst="rect">
            <a:avLst/>
          </a:prstGeom>
          <a:solidFill>
            <a:schemeClr val="bg1"/>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本体は</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本願力だから</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絶対に壊れない信心。</a:t>
            </a:r>
            <a:endParaRPr lang="en-US" altLang="ja-JP" sz="4000"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459994" y="5113348"/>
            <a:ext cx="2149844" cy="1754326"/>
          </a:xfrm>
          <a:prstGeom prst="rect">
            <a:avLst/>
          </a:prstGeom>
          <a:solidFill>
            <a:schemeClr val="bg1"/>
          </a:solidFill>
          <a:ln w="38100">
            <a:noFill/>
          </a:ln>
        </p:spPr>
        <p:txBody>
          <a:bodyPr vert="horz" wrap="square" rtlCol="0">
            <a:spAutoFit/>
          </a:bodyPr>
          <a:lstStyle/>
          <a:p>
            <a:r>
              <a:rPr lang="ja-JP" altLang="en-US" sz="3600" b="1" spc="-100" dirty="0">
                <a:latin typeface="ヒラギノ明朝 ProN W6" pitchFamily="18" charset="-128"/>
                <a:ea typeface="游ゴシック" panose="020B0400000000000000" pitchFamily="50" charset="-128"/>
              </a:rPr>
              <a:t>それが</a:t>
            </a:r>
            <a:endParaRPr lang="en-US" altLang="ja-JP" sz="3600" b="1" spc="-100" dirty="0">
              <a:latin typeface="ヒラギノ明朝 ProN W6" pitchFamily="18" charset="-128"/>
              <a:ea typeface="游ゴシック" panose="020B0400000000000000" pitchFamily="50" charset="-128"/>
            </a:endParaRPr>
          </a:p>
          <a:p>
            <a:r>
              <a:rPr lang="ja-JP" altLang="en-US" sz="7200" b="1" spc="-100" dirty="0">
                <a:solidFill>
                  <a:srgbClr val="FF0000"/>
                </a:solidFill>
                <a:latin typeface="ヒラギノ明朝 ProN W6" pitchFamily="18" charset="-128"/>
                <a:ea typeface="游ゴシック" panose="020B0400000000000000" pitchFamily="50" charset="-128"/>
              </a:rPr>
              <a:t>一心</a:t>
            </a:r>
            <a:endParaRPr lang="en-US" altLang="ja-JP" sz="7200" b="1" spc="-100" dirty="0">
              <a:solidFill>
                <a:srgbClr val="FF0000"/>
              </a:solidFill>
              <a:latin typeface="ヒラギノ明朝 ProN W6" pitchFamily="18" charset="-128"/>
              <a:ea typeface="游ゴシック" panose="020B0400000000000000" pitchFamily="50" charset="-128"/>
            </a:endParaRPr>
          </a:p>
        </p:txBody>
      </p:sp>
      <p:sp>
        <p:nvSpPr>
          <p:cNvPr id="22" name="テキスト ボックス 21"/>
          <p:cNvSpPr txBox="1"/>
          <p:nvPr/>
        </p:nvSpPr>
        <p:spPr>
          <a:xfrm>
            <a:off x="3408275" y="5544235"/>
            <a:ext cx="5709230" cy="1323439"/>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「それでもお捨てに</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ならない</a:t>
            </a:r>
            <a:r>
              <a:rPr lang="en-US" altLang="ja-JP" sz="4000" b="1" spc="-100" dirty="0">
                <a:latin typeface="ヒラギノ明朝 ProN W6" pitchFamily="18" charset="-128"/>
                <a:ea typeface="游ゴシック" panose="020B0400000000000000" pitchFamily="50" charset="-128"/>
              </a:rPr>
              <a:t>…</a:t>
            </a:r>
            <a:r>
              <a:rPr lang="ja-JP" altLang="en-US" sz="4000" b="1" spc="-100" dirty="0">
                <a:latin typeface="ヒラギノ明朝 ProN W6" pitchFamily="18" charset="-128"/>
                <a:ea typeface="游ゴシック" panose="020B0400000000000000" pitchFamily="50" charset="-128"/>
              </a:rPr>
              <a:t>！」</a:t>
            </a:r>
            <a:endParaRPr lang="en-US" altLang="ja-JP" sz="4000" b="1" spc="-100" dirty="0">
              <a:latin typeface="ヒラギノ明朝 ProN W6" pitchFamily="18" charset="-128"/>
              <a:ea typeface="游ゴシック" panose="020B0400000000000000" pitchFamily="50" charset="-128"/>
            </a:endParaRPr>
          </a:p>
        </p:txBody>
      </p:sp>
      <p:pic>
        <p:nvPicPr>
          <p:cNvPr id="19" name="図 1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70118" y="4958464"/>
            <a:ext cx="1353122" cy="2701289"/>
          </a:xfrm>
          <a:prstGeom prst="rect">
            <a:avLst/>
          </a:prstGeom>
        </p:spPr>
      </p:pic>
    </p:spTree>
    <p:extLst>
      <p:ext uri="{BB962C8B-B14F-4D97-AF65-F5344CB8AC3E}">
        <p14:creationId xmlns:p14="http://schemas.microsoft.com/office/powerpoint/2010/main" val="225062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bg/>
                                          </p:spTgt>
                                        </p:tgtEl>
                                        <p:attrNameLst>
                                          <p:attrName>style.visibility</p:attrName>
                                        </p:attrNameLst>
                                      </p:cBhvr>
                                      <p:to>
                                        <p:strVal val="visible"/>
                                      </p:to>
                                    </p:set>
                                    <p:animEffect transition="in" filter="fade">
                                      <p:cBhvr>
                                        <p:cTn id="12" dur="500"/>
                                        <p:tgtEl>
                                          <p:spTgt spid="1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bg/>
                                          </p:spTgt>
                                        </p:tgtEl>
                                        <p:attrNameLst>
                                          <p:attrName>style.visibility</p:attrName>
                                        </p:attrNameLst>
                                      </p:cBhvr>
                                      <p:to>
                                        <p:strVal val="visible"/>
                                      </p:to>
                                    </p:set>
                                    <p:animEffect transition="in" filter="fade">
                                      <p:cBhvr>
                                        <p:cTn id="28" dur="500"/>
                                        <p:tgtEl>
                                          <p:spTgt spid="1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animEffect transition="in" filter="fade">
                                      <p:cBhvr>
                                        <p:cTn id="3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8" grpId="0" build="p" animBg="1"/>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31540" y="773705"/>
            <a:ext cx="6345705" cy="5213735"/>
          </a:xfrm>
          <a:prstGeom prst="rect">
            <a:avLst/>
          </a:prstGeom>
          <a:solidFill>
            <a:schemeClr val="tx2">
              <a:lumMod val="20000"/>
              <a:lumOff val="80000"/>
            </a:schemeClr>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一心は、阿弥陀仏からの回向により与えられる信心。</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その本体は本願力。</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800" b="1" dirty="0">
                <a:latin typeface="游ゴシック" panose="020B0400000000000000" pitchFamily="50" charset="-128"/>
                <a:ea typeface="游ゴシック" panose="020B0400000000000000" pitchFamily="50" charset="-128"/>
              </a:rPr>
              <a:t>そこには仏の広大な</a:t>
            </a:r>
            <a:endParaRPr lang="en-US" altLang="ja-JP" sz="4800" b="1" dirty="0">
              <a:latin typeface="游ゴシック" panose="020B0400000000000000" pitchFamily="50" charset="-128"/>
              <a:ea typeface="游ゴシック" panose="020B0400000000000000" pitchFamily="50" charset="-128"/>
            </a:endParaRPr>
          </a:p>
          <a:p>
            <a:pPr>
              <a:lnSpc>
                <a:spcPct val="130000"/>
              </a:lnSpc>
            </a:pPr>
            <a:r>
              <a:rPr lang="ja-JP" altLang="en-US" sz="4800" b="1" dirty="0">
                <a:latin typeface="游ゴシック" panose="020B0400000000000000" pitchFamily="50" charset="-128"/>
                <a:ea typeface="游ゴシック" panose="020B0400000000000000" pitchFamily="50" charset="-128"/>
              </a:rPr>
              <a:t>功徳がそなわっている。</a:t>
            </a:r>
            <a:endParaRPr lang="en-US" altLang="ja-JP" sz="48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7147482" y="548680"/>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65</a:t>
            </a:r>
            <a:r>
              <a:rPr lang="ja-JP" altLang="en-US" sz="5400" b="1" dirty="0">
                <a:latin typeface="游ゴシック" panose="020B0400000000000000" pitchFamily="50" charset="-128"/>
                <a:ea typeface="游ゴシック" panose="020B0400000000000000" pitchFamily="50" charset="-128"/>
              </a:rPr>
              <a:t>広由本願力回向</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66</a:t>
            </a:r>
            <a:r>
              <a:rPr lang="ja-JP" altLang="en-US" sz="5400" b="1" dirty="0">
                <a:latin typeface="游ゴシック" panose="020B0400000000000000" pitchFamily="50" charset="-128"/>
                <a:ea typeface="游ゴシック" panose="020B0400000000000000" pitchFamily="50" charset="-128"/>
              </a:rPr>
              <a:t>為度群生彰一心</a:t>
            </a:r>
            <a:endParaRPr lang="ja-JP" altLang="en-US" sz="6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47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fade">
                                      <p:cBhvr>
                                        <p:cTn id="27" dur="500"/>
                                        <p:tgtEl>
                                          <p:spTgt spid="19">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xEl>
                                              <p:pRg st="4" end="4"/>
                                            </p:txEl>
                                          </p:spTgt>
                                        </p:tgtEl>
                                        <p:attrNameLst>
                                          <p:attrName>style.visibility</p:attrName>
                                        </p:attrNameLst>
                                      </p:cBhvr>
                                      <p:to>
                                        <p:strVal val="visible"/>
                                      </p:to>
                                    </p:set>
                                    <p:animEffect transition="in" filter="fade">
                                      <p:cBhvr>
                                        <p:cTn id="30"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9142731" cy="6858000"/>
          </a:xfrm>
          <a:prstGeom prst="rect">
            <a:avLst/>
          </a:prstGeom>
        </p:spPr>
      </p:pic>
      <p:sp>
        <p:nvSpPr>
          <p:cNvPr id="8" name="正方形/長方形 7"/>
          <p:cNvSpPr/>
          <p:nvPr/>
        </p:nvSpPr>
        <p:spPr>
          <a:xfrm>
            <a:off x="2816805" y="188640"/>
            <a:ext cx="5850649" cy="6480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52759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1570" y="3023955"/>
            <a:ext cx="7425825" cy="923330"/>
          </a:xfrm>
          <a:prstGeom prst="rect">
            <a:avLst/>
          </a:prstGeom>
          <a:no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４．一心の</a:t>
            </a:r>
            <a:r>
              <a:rPr kumimoji="1" lang="ja-JP" altLang="en-US" sz="5400" b="1" dirty="0">
                <a:latin typeface="游ゴシック" panose="020B0400000000000000" pitchFamily="50" charset="-128"/>
                <a:ea typeface="游ゴシック" panose="020B0400000000000000" pitchFamily="50" charset="-128"/>
              </a:rPr>
              <a:t>広大な功徳</a:t>
            </a:r>
            <a:endParaRPr kumimoji="1" lang="en-US" altLang="ja-JP"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974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150300" y="310942"/>
            <a:ext cx="1967205"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67</a:t>
            </a:r>
            <a:r>
              <a:rPr lang="ja-JP" altLang="en-US" sz="5400" b="1" dirty="0">
                <a:latin typeface="游ゴシック" panose="020B0400000000000000" pitchFamily="50" charset="-128"/>
                <a:ea typeface="游ゴシック" panose="020B0400000000000000" pitchFamily="50" charset="-128"/>
              </a:rPr>
              <a:t>帰入功徳大宝海</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68</a:t>
            </a:r>
            <a:r>
              <a:rPr lang="ja-JP" altLang="en-US" sz="5400" b="1" dirty="0">
                <a:latin typeface="游ゴシック" panose="020B0400000000000000" pitchFamily="50" charset="-128"/>
                <a:ea typeface="游ゴシック" panose="020B0400000000000000" pitchFamily="50" charset="-128"/>
              </a:rPr>
              <a:t>必獲入大会衆数</a:t>
            </a:r>
            <a:endParaRPr lang="en-US" altLang="ja-JP" sz="54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3266854" y="186813"/>
            <a:ext cx="2250251" cy="6524574"/>
          </a:xfrm>
          <a:prstGeom prst="rect">
            <a:avLst/>
          </a:prstGeom>
          <a:solidFill>
            <a:srgbClr val="002060"/>
          </a:solidFill>
        </p:spPr>
        <p:style>
          <a:lnRef idx="2">
            <a:schemeClr val="accent1">
              <a:shade val="50000"/>
            </a:schemeClr>
          </a:lnRef>
          <a:fillRef idx="1001">
            <a:schemeClr val="dk2"/>
          </a:fillRef>
          <a:effectRef idx="0">
            <a:schemeClr val="accent1"/>
          </a:effectRef>
          <a:fontRef idx="minor">
            <a:schemeClr val="lt1"/>
          </a:fontRef>
        </p:style>
        <p:txBody>
          <a:bodyPr vert="eaVert" rtlCol="0" anchor="t" anchorCtr="0">
            <a:noAutofit/>
          </a:bodyPr>
          <a:lstStyle/>
          <a:p>
            <a:r>
              <a:rPr lang="ja-JP" altLang="en-US" sz="4000" b="1" dirty="0">
                <a:latin typeface="游ゴシック" panose="020B0400000000000000" pitchFamily="50" charset="-128"/>
                <a:ea typeface="游ゴシック" panose="020B0400000000000000" pitchFamily="50" charset="-128"/>
              </a:rPr>
              <a:t>「本願の名号に帰し、大いなる功徳の海に入れば、浄土に往生する身と定まる</a:t>
            </a:r>
          </a:p>
        </p:txBody>
      </p:sp>
    </p:spTree>
    <p:extLst>
      <p:ext uri="{BB962C8B-B14F-4D97-AF65-F5344CB8AC3E}">
        <p14:creationId xmlns:p14="http://schemas.microsoft.com/office/powerpoint/2010/main" val="14665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67761" y="310942"/>
            <a:ext cx="3749744"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69 </a:t>
            </a:r>
            <a:r>
              <a:rPr lang="ja-JP" altLang="en-US" sz="5400" b="1" dirty="0">
                <a:latin typeface="游ゴシック" panose="020B0400000000000000" pitchFamily="50" charset="-128"/>
                <a:ea typeface="游ゴシック" panose="020B0400000000000000" pitchFamily="50" charset="-128"/>
              </a:rPr>
              <a:t>得至蓮華蔵世界</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70 </a:t>
            </a:r>
            <a:r>
              <a:rPr lang="ja-JP" altLang="en-US" sz="5400" b="1" dirty="0">
                <a:latin typeface="游ゴシック" panose="020B0400000000000000" pitchFamily="50" charset="-128"/>
                <a:ea typeface="游ゴシック" panose="020B0400000000000000" pitchFamily="50" charset="-128"/>
              </a:rPr>
              <a:t>即証真如法性身</a:t>
            </a:r>
          </a:p>
          <a:p>
            <a:pPr algn="ctr"/>
            <a:r>
              <a:rPr lang="en-US" altLang="ja-JP" sz="5400" b="1" dirty="0">
                <a:latin typeface="游ゴシック" panose="020B0400000000000000" pitchFamily="50" charset="-128"/>
                <a:ea typeface="游ゴシック" panose="020B0400000000000000" pitchFamily="50" charset="-128"/>
              </a:rPr>
              <a:t>71 </a:t>
            </a:r>
            <a:r>
              <a:rPr lang="ja-JP" altLang="en-US" sz="5400" b="1" dirty="0">
                <a:latin typeface="游ゴシック" panose="020B0400000000000000" pitchFamily="50" charset="-128"/>
                <a:ea typeface="游ゴシック" panose="020B0400000000000000" pitchFamily="50" charset="-128"/>
              </a:rPr>
              <a:t>遊煩悩林現神通</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72 </a:t>
            </a:r>
            <a:r>
              <a:rPr lang="ja-JP" altLang="en-US" sz="5400" b="1" dirty="0">
                <a:latin typeface="游ゴシック" panose="020B0400000000000000" pitchFamily="50" charset="-128"/>
                <a:ea typeface="游ゴシック" panose="020B0400000000000000" pitchFamily="50" charset="-128"/>
              </a:rPr>
              <a:t>入生死園示応化</a:t>
            </a:r>
            <a:endParaRPr lang="en-US" altLang="ja-JP" sz="54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1241630" y="186813"/>
            <a:ext cx="3870430" cy="6524574"/>
          </a:xfrm>
          <a:prstGeom prst="rect">
            <a:avLst/>
          </a:prstGeom>
          <a:solidFill>
            <a:srgbClr val="002060"/>
          </a:solidFill>
        </p:spPr>
        <p:style>
          <a:lnRef idx="2">
            <a:schemeClr val="accent1">
              <a:shade val="50000"/>
            </a:schemeClr>
          </a:lnRef>
          <a:fillRef idx="1001">
            <a:schemeClr val="dk2"/>
          </a:fillRef>
          <a:effectRef idx="0">
            <a:schemeClr val="accent1"/>
          </a:effectRef>
          <a:fontRef idx="minor">
            <a:schemeClr val="lt1"/>
          </a:fontRef>
        </p:style>
        <p:txBody>
          <a:bodyPr vert="eaVert" rtlCol="0" anchor="t" anchorCtr="0">
            <a:noAutofit/>
          </a:bodyPr>
          <a:lstStyle/>
          <a:p>
            <a:r>
              <a:rPr lang="ja-JP" altLang="en-US" sz="4000" b="1" dirty="0">
                <a:latin typeface="游ゴシック" panose="020B0400000000000000" pitchFamily="50" charset="-128"/>
                <a:ea typeface="游ゴシック" panose="020B0400000000000000" pitchFamily="50" charset="-128"/>
              </a:rPr>
              <a:t>阿弥陀仏の浄土に往生すれば、ただちに真如をさとった身となり、さらに迷いの世界に還り、神通力をあらわして自在に衆生を救うことができる」と述べられた。</a:t>
            </a:r>
          </a:p>
        </p:txBody>
      </p:sp>
    </p:spTree>
    <p:extLst>
      <p:ext uri="{BB962C8B-B14F-4D97-AF65-F5344CB8AC3E}">
        <p14:creationId xmlns:p14="http://schemas.microsoft.com/office/powerpoint/2010/main" val="31411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565634" y="323654"/>
            <a:ext cx="5895655" cy="6436955"/>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功徳大宝海：一心の広大な功徳を海に喩える。</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大会衆：必ず往生成仏する身。</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一心の功徳により、</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必ず往生成仏する身に</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定まる＝現生正定聚</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7002398" y="323655"/>
            <a:ext cx="1967205"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67 </a:t>
            </a:r>
            <a:r>
              <a:rPr lang="ja-JP" altLang="en-US" sz="5400" b="1" dirty="0">
                <a:latin typeface="游ゴシック" panose="020B0400000000000000" pitchFamily="50" charset="-128"/>
                <a:ea typeface="游ゴシック" panose="020B0400000000000000" pitchFamily="50" charset="-128"/>
              </a:rPr>
              <a:t>帰入功徳大宝海</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68 </a:t>
            </a:r>
            <a:r>
              <a:rPr lang="ja-JP" altLang="en-US" sz="5400" b="1" dirty="0">
                <a:latin typeface="游ゴシック" panose="020B0400000000000000" pitchFamily="50" charset="-128"/>
                <a:ea typeface="游ゴシック" panose="020B0400000000000000" pitchFamily="50" charset="-128"/>
              </a:rPr>
              <a:t>必獲入大会衆数</a:t>
            </a:r>
          </a:p>
        </p:txBody>
      </p:sp>
      <p:sp>
        <p:nvSpPr>
          <p:cNvPr id="7" name="正方形/長方形 6"/>
          <p:cNvSpPr/>
          <p:nvPr/>
        </p:nvSpPr>
        <p:spPr>
          <a:xfrm>
            <a:off x="7218777" y="3650719"/>
            <a:ext cx="847258" cy="2013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8084232" y="3020593"/>
            <a:ext cx="831184" cy="3447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565634" y="413665"/>
            <a:ext cx="2701221" cy="67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565635" y="2033845"/>
            <a:ext cx="1756116" cy="67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9631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xEl>
                                              <p:pRg st="1" end="1"/>
                                            </p:txEl>
                                          </p:spTgt>
                                        </p:tgtEl>
                                        <p:attrNameLst>
                                          <p:attrName>style.visibility</p:attrName>
                                        </p:attrNameLst>
                                      </p:cBhvr>
                                      <p:to>
                                        <p:strVal val="visible"/>
                                      </p:to>
                                    </p:set>
                                    <p:animEffect transition="in" filter="fade">
                                      <p:cBhvr>
                                        <p:cTn id="30" dur="500"/>
                                        <p:tgtEl>
                                          <p:spTgt spid="19">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xEl>
                                              <p:pRg st="3" end="3"/>
                                            </p:txEl>
                                          </p:spTgt>
                                        </p:tgtEl>
                                        <p:attrNameLst>
                                          <p:attrName>style.visibility</p:attrName>
                                        </p:attrNameLst>
                                      </p:cBhvr>
                                      <p:to>
                                        <p:strVal val="visible"/>
                                      </p:to>
                                    </p:set>
                                    <p:animEffect transition="in" filter="fade">
                                      <p:cBhvr>
                                        <p:cTn id="38" dur="500"/>
                                        <p:tgtEl>
                                          <p:spTgt spid="1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xEl>
                                              <p:pRg st="4" end="4"/>
                                            </p:txEl>
                                          </p:spTgt>
                                        </p:tgtEl>
                                        <p:attrNameLst>
                                          <p:attrName>style.visibility</p:attrName>
                                        </p:attrNameLst>
                                      </p:cBhvr>
                                      <p:to>
                                        <p:strVal val="visible"/>
                                      </p:to>
                                    </p:set>
                                    <p:animEffect transition="in" filter="fade">
                                      <p:cBhvr>
                                        <p:cTn id="43" dur="500"/>
                                        <p:tgtEl>
                                          <p:spTgt spid="1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xEl>
                                              <p:pRg st="5" end="5"/>
                                            </p:txEl>
                                          </p:spTgt>
                                        </p:tgtEl>
                                        <p:attrNameLst>
                                          <p:attrName>style.visibility</p:attrName>
                                        </p:attrNameLst>
                                      </p:cBhvr>
                                      <p:to>
                                        <p:strVal val="visible"/>
                                      </p:to>
                                    </p:set>
                                    <p:animEffect transition="in" filter="fade">
                                      <p:cBhvr>
                                        <p:cTn id="48"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6" grpId="0"/>
      <p:bldP spid="7" grpId="0" animBg="1"/>
      <p:bldP spid="9" grpId="0" animBg="1"/>
      <p:bldP spid="2"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58" y="32913"/>
            <a:ext cx="5980637" cy="13485083"/>
          </a:xfrm>
          <a:prstGeom prst="rect">
            <a:avLst/>
          </a:prstGeom>
        </p:spPr>
      </p:pic>
      <p:sp>
        <p:nvSpPr>
          <p:cNvPr id="9" name="円/楕円 8"/>
          <p:cNvSpPr>
            <a:spLocks noChangeAspect="1"/>
          </p:cNvSpPr>
          <p:nvPr/>
        </p:nvSpPr>
        <p:spPr>
          <a:xfrm>
            <a:off x="-4158627" y="-711460"/>
            <a:ext cx="13189083" cy="13186465"/>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latin typeface="游ゴシック" panose="020B0400000000000000" pitchFamily="50" charset="-128"/>
              <a:ea typeface="游ゴシック" panose="020B0400000000000000" pitchFamily="50" charset="-128"/>
            </a:endParaRPr>
          </a:p>
        </p:txBody>
      </p:sp>
      <p:sp>
        <p:nvSpPr>
          <p:cNvPr id="20" name="下矢印 19"/>
          <p:cNvSpPr/>
          <p:nvPr/>
        </p:nvSpPr>
        <p:spPr>
          <a:xfrm rot="18400473">
            <a:off x="5390883" y="1855540"/>
            <a:ext cx="1456681" cy="4681290"/>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800" b="1" dirty="0">
                <a:solidFill>
                  <a:srgbClr val="FF0000"/>
                </a:solidFill>
                <a:latin typeface="游ゴシック" panose="020B0400000000000000" pitchFamily="50" charset="-128"/>
                <a:ea typeface="游ゴシック" panose="020B0400000000000000" pitchFamily="50" charset="-128"/>
              </a:rPr>
              <a:t>　回 向</a:t>
            </a:r>
          </a:p>
        </p:txBody>
      </p:sp>
      <p:sp>
        <p:nvSpPr>
          <p:cNvPr id="13" name="テキスト ボックス 12"/>
          <p:cNvSpPr txBox="1"/>
          <p:nvPr/>
        </p:nvSpPr>
        <p:spPr>
          <a:xfrm>
            <a:off x="2591780" y="188640"/>
            <a:ext cx="2347387" cy="1446550"/>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本願力＝</a:t>
            </a:r>
            <a:endParaRPr lang="en-US" altLang="ja-JP" sz="4400" b="1" spc="-100" dirty="0">
              <a:latin typeface="ヒラギノ明朝 ProN W6" pitchFamily="18" charset="-128"/>
              <a:ea typeface="游ゴシック" panose="020B0400000000000000" pitchFamily="50" charset="-128"/>
            </a:endParaRPr>
          </a:p>
        </p:txBody>
      </p:sp>
      <p:sp>
        <p:nvSpPr>
          <p:cNvPr id="14" name="テキスト ボックス 13"/>
          <p:cNvSpPr txBox="1"/>
          <p:nvPr/>
        </p:nvSpPr>
        <p:spPr>
          <a:xfrm>
            <a:off x="2591780" y="1020505"/>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16" name="テキスト ボックス 15"/>
          <p:cNvSpPr txBox="1"/>
          <p:nvPr/>
        </p:nvSpPr>
        <p:spPr>
          <a:xfrm>
            <a:off x="2501770" y="1898830"/>
            <a:ext cx="5877146"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「必ず救う。まかせよ」</a:t>
            </a:r>
            <a:endParaRPr lang="en-US" altLang="ja-JP" sz="4000" b="1" spc="-100" dirty="0">
              <a:latin typeface="ヒラギノ明朝 ProN W6" pitchFamily="18" charset="-128"/>
              <a:ea typeface="游ゴシック" panose="020B0400000000000000" pitchFamily="50" charset="-128"/>
            </a:endParaRPr>
          </a:p>
        </p:txBody>
      </p:sp>
      <p:sp>
        <p:nvSpPr>
          <p:cNvPr id="21" name="テキスト ボックス 20"/>
          <p:cNvSpPr txBox="1"/>
          <p:nvPr/>
        </p:nvSpPr>
        <p:spPr>
          <a:xfrm>
            <a:off x="3003230" y="4318064"/>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24" name="テキスト ボックス 23"/>
          <p:cNvSpPr txBox="1"/>
          <p:nvPr/>
        </p:nvSpPr>
        <p:spPr>
          <a:xfrm>
            <a:off x="6102170" y="5859270"/>
            <a:ext cx="1440160" cy="830997"/>
          </a:xfrm>
          <a:prstGeom prst="rect">
            <a:avLst/>
          </a:prstGeom>
          <a:solidFill>
            <a:schemeClr val="bg1"/>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一心</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
        <p:nvSpPr>
          <p:cNvPr id="22" name="テキスト ボックス 21"/>
          <p:cNvSpPr txBox="1"/>
          <p:nvPr/>
        </p:nvSpPr>
        <p:spPr>
          <a:xfrm>
            <a:off x="2737449" y="5196389"/>
            <a:ext cx="5709230"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「おまかせいたします」</a:t>
            </a:r>
            <a:endParaRPr lang="en-US" altLang="ja-JP" sz="4000" b="1" spc="-100" dirty="0">
              <a:latin typeface="ヒラギノ明朝 ProN W6" pitchFamily="18" charset="-128"/>
              <a:ea typeface="游ゴシック" panose="020B0400000000000000" pitchFamily="50" charset="-128"/>
            </a:endParaRPr>
          </a:p>
        </p:txBody>
      </p:sp>
      <p:sp>
        <p:nvSpPr>
          <p:cNvPr id="25" name="テキスト ボックス 24"/>
          <p:cNvSpPr txBox="1"/>
          <p:nvPr/>
        </p:nvSpPr>
        <p:spPr>
          <a:xfrm>
            <a:off x="2394707" y="5859270"/>
            <a:ext cx="3797473" cy="830997"/>
          </a:xfrm>
          <a:prstGeom prst="rect">
            <a:avLst/>
          </a:prstGeom>
          <a:solidFill>
            <a:schemeClr val="bg1"/>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本願力回向の</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
        <p:nvSpPr>
          <p:cNvPr id="15" name="テキスト ボックス 14"/>
          <p:cNvSpPr txBox="1"/>
          <p:nvPr/>
        </p:nvSpPr>
        <p:spPr>
          <a:xfrm>
            <a:off x="2726795" y="2706363"/>
            <a:ext cx="5528662" cy="1532727"/>
          </a:xfrm>
          <a:prstGeom prst="rect">
            <a:avLst/>
          </a:prstGeom>
          <a:solidFill>
            <a:schemeClr val="bg1"/>
          </a:solidFill>
          <a:ln w="19050">
            <a:solidFill>
              <a:schemeClr val="tx1"/>
            </a:solidFill>
          </a:ln>
        </p:spPr>
        <p:txBody>
          <a:bodyPr wrap="square" rtlCol="0">
            <a:spAutoFit/>
          </a:bodyPr>
          <a:lstStyle/>
          <a:p>
            <a:pPr algn="ctr">
              <a:lnSpc>
                <a:spcPct val="130000"/>
              </a:lnSpc>
            </a:pPr>
            <a:r>
              <a:rPr lang="ja-JP" altLang="en-US" sz="7200" b="1" dirty="0">
                <a:latin typeface="游ゴシック" panose="020B0400000000000000" pitchFamily="50" charset="-128"/>
                <a:ea typeface="游ゴシック" panose="020B0400000000000000" pitchFamily="50" charset="-128"/>
              </a:rPr>
              <a:t>現生正定聚</a:t>
            </a:r>
            <a:endParaRPr lang="en-US" altLang="ja-JP" sz="7200" b="1" dirty="0">
              <a:latin typeface="游ゴシック" panose="020B0400000000000000" pitchFamily="50" charset="-128"/>
              <a:ea typeface="游ゴシック" panose="020B0400000000000000" pitchFamily="50" charset="-128"/>
            </a:endParaRPr>
          </a:p>
        </p:txBody>
      </p:sp>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70118" y="4958464"/>
            <a:ext cx="1353122" cy="2701289"/>
          </a:xfrm>
          <a:prstGeom prst="rect">
            <a:avLst/>
          </a:prstGeom>
        </p:spPr>
      </p:pic>
    </p:spTree>
    <p:extLst>
      <p:ext uri="{BB962C8B-B14F-4D97-AF65-F5344CB8AC3E}">
        <p14:creationId xmlns:p14="http://schemas.microsoft.com/office/powerpoint/2010/main" val="118909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912388" y="368660"/>
            <a:ext cx="1967205"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69 </a:t>
            </a:r>
            <a:r>
              <a:rPr lang="ja-JP" altLang="en-US" sz="5400" b="1" dirty="0">
                <a:latin typeface="游ゴシック" panose="020B0400000000000000" pitchFamily="50" charset="-128"/>
                <a:ea typeface="游ゴシック" panose="020B0400000000000000" pitchFamily="50" charset="-128"/>
              </a:rPr>
              <a:t>得至蓮華蔵世界</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70 </a:t>
            </a:r>
            <a:r>
              <a:rPr lang="ja-JP" altLang="en-US" sz="5400" b="1" dirty="0">
                <a:latin typeface="游ゴシック" panose="020B0400000000000000" pitchFamily="50" charset="-128"/>
                <a:ea typeface="游ゴシック" panose="020B0400000000000000" pitchFamily="50" charset="-128"/>
              </a:rPr>
              <a:t>即証真如法性身</a:t>
            </a:r>
            <a:endParaRPr lang="en-US" altLang="ja-JP" sz="5400" b="1"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206514" y="368660"/>
            <a:ext cx="6120681" cy="6494085"/>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蓮華蔵世界：ここでは阿弥陀仏の浄土。</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即証：ただちにさとりを開く。</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浄土に生まれれば、</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ただちに最高のさとりを</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開くことができる</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123357" y="1583795"/>
            <a:ext cx="790627" cy="14851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7969241" y="3036408"/>
            <a:ext cx="855095" cy="3496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16505" y="458670"/>
            <a:ext cx="2880321" cy="67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206514" y="2078850"/>
            <a:ext cx="1215136" cy="585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37043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fade">
                                      <p:cBhvr>
                                        <p:cTn id="35" dur="500"/>
                                        <p:tgtEl>
                                          <p:spTgt spid="19">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xEl>
                                              <p:pRg st="3" end="3"/>
                                            </p:txEl>
                                          </p:spTgt>
                                        </p:tgtEl>
                                        <p:attrNameLst>
                                          <p:attrName>style.visibility</p:attrName>
                                        </p:attrNameLst>
                                      </p:cBhvr>
                                      <p:to>
                                        <p:strVal val="visible"/>
                                      </p:to>
                                    </p:set>
                                    <p:animEffect transition="in" filter="fade">
                                      <p:cBhvr>
                                        <p:cTn id="43" dur="500"/>
                                        <p:tgtEl>
                                          <p:spTgt spid="1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xEl>
                                              <p:pRg st="4" end="4"/>
                                            </p:txEl>
                                          </p:spTgt>
                                        </p:tgtEl>
                                        <p:attrNameLst>
                                          <p:attrName>style.visibility</p:attrName>
                                        </p:attrNameLst>
                                      </p:cBhvr>
                                      <p:to>
                                        <p:strVal val="visible"/>
                                      </p:to>
                                    </p:set>
                                    <p:animEffect transition="in" filter="fade">
                                      <p:cBhvr>
                                        <p:cTn id="48" dur="500"/>
                                        <p:tgtEl>
                                          <p:spTgt spid="19">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xEl>
                                              <p:pRg st="5" end="5"/>
                                            </p:txEl>
                                          </p:spTgt>
                                        </p:tgtEl>
                                        <p:attrNameLst>
                                          <p:attrName>style.visibility</p:attrName>
                                        </p:attrNameLst>
                                      </p:cBhvr>
                                      <p:to>
                                        <p:strVal val="visible"/>
                                      </p:to>
                                    </p:set>
                                    <p:animEffect transition="in" filter="fade">
                                      <p:cBhvr>
                                        <p:cTn id="53"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9" grpId="0" uiExpand="1" build="p"/>
      <p:bldP spid="7" grpId="0" uiExpand="1" animBg="1"/>
      <p:bldP spid="9" grpId="0" animBg="1"/>
      <p:bldP spid="2"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円/楕円 1"/>
          <p:cNvSpPr/>
          <p:nvPr/>
        </p:nvSpPr>
        <p:spPr>
          <a:xfrm>
            <a:off x="-2340768" y="4437112"/>
            <a:ext cx="12025336" cy="4536504"/>
          </a:xfrm>
          <a:prstGeom prst="ellipse">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04969" y="4103653"/>
            <a:ext cx="1621562" cy="1621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7391" y="4914434"/>
            <a:ext cx="1943566" cy="1943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1130" y="5159317"/>
            <a:ext cx="1756901" cy="175690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243346" y="278650"/>
            <a:ext cx="8694140" cy="3293209"/>
          </a:xfrm>
          <a:prstGeom prst="rect">
            <a:avLst/>
          </a:prstGeom>
          <a:noFill/>
          <a:ln w="12700">
            <a:noFill/>
          </a:ln>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浄土に往生してから修行をしてさとりをひらくのではなく、</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往生と同時に最高のさとりをひらくことができる。</a:t>
            </a:r>
            <a:endParaRPr lang="en-US" altLang="ja-JP" sz="4000" b="1" dirty="0">
              <a:latin typeface="游ゴシック" panose="020B0400000000000000" pitchFamily="50" charset="-128"/>
              <a:ea typeface="游ゴシック" panose="020B0400000000000000" pitchFamily="50" charset="-128"/>
            </a:endParaRPr>
          </a:p>
        </p:txBody>
      </p:sp>
      <p:sp>
        <p:nvSpPr>
          <p:cNvPr id="3" name="角丸四角形吹き出し 2"/>
          <p:cNvSpPr/>
          <p:nvPr/>
        </p:nvSpPr>
        <p:spPr>
          <a:xfrm>
            <a:off x="7047275" y="4194085"/>
            <a:ext cx="1935215" cy="2629272"/>
          </a:xfrm>
          <a:prstGeom prst="wedgeRoundRectCallout">
            <a:avLst>
              <a:gd name="adj1" fmla="val -64344"/>
              <a:gd name="adj2" fmla="val -1017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3600" b="1" spc="-100" dirty="0">
                <a:solidFill>
                  <a:schemeClr val="tx1"/>
                </a:solidFill>
                <a:latin typeface="ヒラギノ明朝 ProN W6" pitchFamily="18" charset="-128"/>
                <a:ea typeface="游ゴシック" panose="020B0400000000000000" pitchFamily="50" charset="-128"/>
              </a:rPr>
              <a:t>がんばって</a:t>
            </a:r>
            <a:endParaRPr lang="en-US" altLang="ja-JP" sz="3600" b="1" spc="-100" dirty="0">
              <a:solidFill>
                <a:schemeClr val="tx1"/>
              </a:solidFill>
              <a:latin typeface="ヒラギノ明朝 ProN W6" pitchFamily="18" charset="-128"/>
              <a:ea typeface="游ゴシック" panose="020B0400000000000000" pitchFamily="50" charset="-128"/>
            </a:endParaRPr>
          </a:p>
          <a:p>
            <a:r>
              <a:rPr kumimoji="1" lang="ja-JP" altLang="en-US" sz="3600" b="1" spc="-100" dirty="0">
                <a:solidFill>
                  <a:schemeClr val="tx1"/>
                </a:solidFill>
                <a:latin typeface="游ゴシック" panose="020B0400000000000000" pitchFamily="50" charset="-128"/>
                <a:ea typeface="游ゴシック" panose="020B0400000000000000" pitchFamily="50" charset="-128"/>
              </a:rPr>
              <a:t>さとり</a:t>
            </a:r>
            <a:r>
              <a:rPr lang="ja-JP" altLang="en-US" sz="3600" b="1" spc="-100" dirty="0">
                <a:solidFill>
                  <a:schemeClr val="tx1"/>
                </a:solidFill>
                <a:latin typeface="游ゴシック" panose="020B0400000000000000" pitchFamily="50" charset="-128"/>
                <a:ea typeface="游ゴシック" panose="020B0400000000000000" pitchFamily="50" charset="-128"/>
              </a:rPr>
              <a:t>を</a:t>
            </a:r>
            <a:endParaRPr lang="en-US" altLang="ja-JP" sz="3600" b="1" spc="-100" dirty="0">
              <a:solidFill>
                <a:schemeClr val="tx1"/>
              </a:solidFill>
              <a:latin typeface="游ゴシック" panose="020B0400000000000000" pitchFamily="50" charset="-128"/>
              <a:ea typeface="游ゴシック" panose="020B0400000000000000" pitchFamily="50" charset="-128"/>
            </a:endParaRPr>
          </a:p>
          <a:p>
            <a:r>
              <a:rPr lang="ja-JP" altLang="en-US" sz="3600" b="1" spc="-100" dirty="0">
                <a:solidFill>
                  <a:schemeClr val="tx1"/>
                </a:solidFill>
                <a:latin typeface="游ゴシック" panose="020B0400000000000000" pitchFamily="50" charset="-128"/>
                <a:ea typeface="游ゴシック" panose="020B0400000000000000" pitchFamily="50" charset="-128"/>
              </a:rPr>
              <a:t>ひらくぞ！</a:t>
            </a:r>
            <a:endParaRPr kumimoji="1" lang="en-US" altLang="ja-JP" sz="3600" b="1" spc="-100" dirty="0">
              <a:solidFill>
                <a:schemeClr val="tx1"/>
              </a:solidFill>
              <a:latin typeface="游ゴシック" panose="020B0400000000000000" pitchFamily="50" charset="-128"/>
              <a:ea typeface="游ゴシック" panose="020B0400000000000000" pitchFamily="50" charset="-128"/>
            </a:endParaRPr>
          </a:p>
        </p:txBody>
      </p:sp>
      <p:pic>
        <p:nvPicPr>
          <p:cNvPr id="25" name="図 24"/>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5771265" y="4989234"/>
            <a:ext cx="920498" cy="1661559"/>
          </a:xfrm>
          <a:prstGeom prst="rect">
            <a:avLst/>
          </a:prstGeom>
        </p:spPr>
      </p:pic>
      <p:sp>
        <p:nvSpPr>
          <p:cNvPr id="20" name="テキスト ボックス 19"/>
          <p:cNvSpPr txBox="1"/>
          <p:nvPr/>
        </p:nvSpPr>
        <p:spPr>
          <a:xfrm rot="736968">
            <a:off x="4416427" y="5552743"/>
            <a:ext cx="3198311" cy="830997"/>
          </a:xfrm>
          <a:prstGeom prst="rect">
            <a:avLst/>
          </a:prstGeom>
          <a:solidFill>
            <a:schemeClr val="bg1"/>
          </a:solidFill>
          <a:ln w="28575">
            <a:solidFill>
              <a:schemeClr val="tx1"/>
            </a:solidFill>
          </a:ln>
        </p:spPr>
        <p:txBody>
          <a:bodyPr vert="horz" wrap="square" rtlCol="0">
            <a:spAutoFit/>
          </a:bodyPr>
          <a:lstStyle/>
          <a:p>
            <a:r>
              <a:rPr lang="ja-JP" altLang="en-US" sz="4800" b="1" spc="-100" dirty="0">
                <a:latin typeface="ヒラギノ明朝 ProN W6" pitchFamily="18" charset="-128"/>
                <a:ea typeface="游ゴシック" panose="020B0400000000000000" pitchFamily="50" charset="-128"/>
              </a:rPr>
              <a:t>までもなく</a:t>
            </a:r>
            <a:endParaRPr lang="en-US" altLang="ja-JP" sz="4800" b="1" spc="-100" dirty="0">
              <a:latin typeface="ヒラギノ明朝 ProN W6" pitchFamily="18" charset="-128"/>
              <a:ea typeface="游ゴシック" panose="020B0400000000000000" pitchFamily="50" charset="-128"/>
            </a:endParaRPr>
          </a:p>
        </p:txBody>
      </p:sp>
      <p:sp>
        <p:nvSpPr>
          <p:cNvPr id="23" name="テキスト ボックス 22"/>
          <p:cNvSpPr txBox="1"/>
          <p:nvPr/>
        </p:nvSpPr>
        <p:spPr>
          <a:xfrm>
            <a:off x="2546775" y="3103942"/>
            <a:ext cx="4748027" cy="1317668"/>
          </a:xfrm>
          <a:prstGeom prst="rect">
            <a:avLst/>
          </a:prstGeom>
          <a:solidFill>
            <a:schemeClr val="bg1"/>
          </a:solidFill>
          <a:ln w="19050">
            <a:solidFill>
              <a:schemeClr val="tx1"/>
            </a:solidFill>
          </a:ln>
        </p:spPr>
        <p:txBody>
          <a:bodyPr wrap="square" rtlCol="0">
            <a:spAutoFit/>
          </a:bodyPr>
          <a:lstStyle/>
          <a:p>
            <a:pPr algn="ctr">
              <a:lnSpc>
                <a:spcPct val="130000"/>
              </a:lnSpc>
            </a:pPr>
            <a:r>
              <a:rPr lang="ja-JP" altLang="en-US" sz="6600" b="1" dirty="0">
                <a:latin typeface="游ゴシック" panose="020B0400000000000000" pitchFamily="50" charset="-128"/>
                <a:ea typeface="游ゴシック" panose="020B0400000000000000" pitchFamily="50" charset="-128"/>
              </a:rPr>
              <a:t>往生即成仏</a:t>
            </a:r>
            <a:endParaRPr lang="en-US" altLang="ja-JP" sz="6600" b="1" dirty="0">
              <a:latin typeface="游ゴシック" panose="020B0400000000000000" pitchFamily="50" charset="-128"/>
              <a:ea typeface="游ゴシック" panose="020B0400000000000000" pitchFamily="50" charset="-128"/>
            </a:endParaRPr>
          </a:p>
        </p:txBody>
      </p:sp>
      <p:grpSp>
        <p:nvGrpSpPr>
          <p:cNvPr id="4" name="グループ化 3"/>
          <p:cNvGrpSpPr/>
          <p:nvPr/>
        </p:nvGrpSpPr>
        <p:grpSpPr>
          <a:xfrm>
            <a:off x="243346" y="3658323"/>
            <a:ext cx="2607182" cy="2606664"/>
            <a:chOff x="-3866873" y="5570534"/>
            <a:chExt cx="2607182" cy="2606664"/>
          </a:xfrm>
        </p:grpSpPr>
        <p:sp>
          <p:nvSpPr>
            <p:cNvPr id="18" name="円/楕円 17"/>
            <p:cNvSpPr>
              <a:spLocks noChangeAspect="1"/>
            </p:cNvSpPr>
            <p:nvPr/>
          </p:nvSpPr>
          <p:spPr>
            <a:xfrm>
              <a:off x="-3866873" y="5570534"/>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26" name="図 25"/>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2975766" y="6091149"/>
              <a:ext cx="920498" cy="1661559"/>
            </a:xfrm>
            <a:prstGeom prst="rect">
              <a:avLst/>
            </a:prstGeom>
          </p:spPr>
        </p:pic>
      </p:grpSp>
    </p:spTree>
    <p:extLst>
      <p:ext uri="{BB962C8B-B14F-4D97-AF65-F5344CB8AC3E}">
        <p14:creationId xmlns:p14="http://schemas.microsoft.com/office/powerpoint/2010/main" val="39683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bg/>
                                          </p:spTgt>
                                        </p:tgtEl>
                                        <p:attrNameLst>
                                          <p:attrName>style.visibility</p:attrName>
                                        </p:attrNameLst>
                                      </p:cBhvr>
                                      <p:to>
                                        <p:strVal val="visible"/>
                                      </p:to>
                                    </p:set>
                                    <p:animEffect transition="in" filter="fade">
                                      <p:cBhvr>
                                        <p:cTn id="22" dur="500"/>
                                        <p:tgtEl>
                                          <p:spTgt spid="20">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par>
                                <p:cTn id="28" presetID="10" presetClass="exit" presetSubtype="0" fill="hold" grpId="1"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0">
                                            <p:txEl>
                                              <p:pRg st="0" end="0"/>
                                            </p:txEl>
                                          </p:spTgt>
                                        </p:tgtEl>
                                      </p:cBhvr>
                                    </p:animEffect>
                                    <p:set>
                                      <p:cBhvr>
                                        <p:cTn id="38" dur="1" fill="hold">
                                          <p:stCondLst>
                                            <p:cond delay="499"/>
                                          </p:stCondLst>
                                        </p:cTn>
                                        <p:tgtEl>
                                          <p:spTgt spid="20">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0">
                                            <p:bg/>
                                          </p:spTgt>
                                        </p:tgtEl>
                                      </p:cBhvr>
                                    </p:animEffect>
                                    <p:set>
                                      <p:cBhvr>
                                        <p:cTn id="41" dur="1" fill="hold">
                                          <p:stCondLst>
                                            <p:cond delay="499"/>
                                          </p:stCondLst>
                                        </p:cTn>
                                        <p:tgtEl>
                                          <p:spTgt spid="20">
                                            <p:bg/>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xEl>
                                              <p:pRg st="1" end="1"/>
                                            </p:txEl>
                                          </p:spTgt>
                                        </p:tgtEl>
                                        <p:attrNameLst>
                                          <p:attrName>style.visibility</p:attrName>
                                        </p:attrNameLst>
                                      </p:cBhvr>
                                      <p:to>
                                        <p:strVal val="visible"/>
                                      </p:to>
                                    </p:set>
                                    <p:animEffect transition="in" filter="fade">
                                      <p:cBhvr>
                                        <p:cTn id="49" dur="500"/>
                                        <p:tgtEl>
                                          <p:spTgt spid="21">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3" grpId="0" animBg="1"/>
      <p:bldP spid="3" grpId="1" uiExpand="1" animBg="1"/>
      <p:bldP spid="20" grpId="0" build="p" animBg="1"/>
      <p:bldP spid="20" grpId="1" build="allAtOnce" animBg="1"/>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872818" y="340021"/>
            <a:ext cx="1967205"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71 </a:t>
            </a:r>
            <a:r>
              <a:rPr lang="ja-JP" altLang="en-US" sz="5400" b="1" dirty="0">
                <a:latin typeface="游ゴシック" panose="020B0400000000000000" pitchFamily="50" charset="-128"/>
                <a:ea typeface="游ゴシック" panose="020B0400000000000000" pitchFamily="50" charset="-128"/>
              </a:rPr>
              <a:t>遊煩悩林現神通</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72 </a:t>
            </a:r>
            <a:r>
              <a:rPr lang="ja-JP" altLang="en-US" sz="5400" b="1" dirty="0">
                <a:latin typeface="游ゴシック" panose="020B0400000000000000" pitchFamily="50" charset="-128"/>
                <a:ea typeface="游ゴシック" panose="020B0400000000000000" pitchFamily="50" charset="-128"/>
              </a:rPr>
              <a:t>入生死園示応化</a:t>
            </a:r>
            <a:endParaRPr lang="en-US" altLang="ja-JP" sz="5400" b="1"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206514" y="368660"/>
            <a:ext cx="6120681" cy="6494085"/>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煩悩の林・生死の園：迷いの世界。現世のこと。</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神通・応化：仏としての自由自在の救済活動。</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さとりを開いたら、迷いの世界に還ってあらゆる者を救うことができる</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063220" y="2331171"/>
            <a:ext cx="734960" cy="2042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7947375" y="2303875"/>
            <a:ext cx="810090" cy="2042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7947375" y="5005509"/>
            <a:ext cx="810090" cy="14851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7047275" y="5005509"/>
            <a:ext cx="734961" cy="14851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94459" y="458670"/>
            <a:ext cx="4782586" cy="67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161510" y="2078850"/>
            <a:ext cx="2790310" cy="63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381308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fade">
                                      <p:cBhvr>
                                        <p:cTn id="45" dur="500"/>
                                        <p:tgtEl>
                                          <p:spTgt spid="1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500"/>
                                        <p:tgtEl>
                                          <p:spTgt spid="19">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xEl>
                                              <p:pRg st="3" end="3"/>
                                            </p:txEl>
                                          </p:spTgt>
                                        </p:tgtEl>
                                        <p:attrNameLst>
                                          <p:attrName>style.visibility</p:attrName>
                                        </p:attrNameLst>
                                      </p:cBhvr>
                                      <p:to>
                                        <p:strVal val="visible"/>
                                      </p:to>
                                    </p:set>
                                    <p:animEffect transition="in" filter="fade">
                                      <p:cBhvr>
                                        <p:cTn id="5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9" grpId="0" uiExpand="1" build="p"/>
      <p:bldP spid="7" grpId="0" uiExpand="1" animBg="1"/>
      <p:bldP spid="9" grpId="0" animBg="1"/>
      <p:bldP spid="13" grpId="0" animBg="1"/>
      <p:bldP spid="14" grpId="0" animBg="1"/>
      <p:bldP spid="2" grpId="0" animBg="1"/>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円/楕円 1"/>
          <p:cNvSpPr/>
          <p:nvPr/>
        </p:nvSpPr>
        <p:spPr>
          <a:xfrm>
            <a:off x="-2043735" y="4748045"/>
            <a:ext cx="12025336" cy="4536504"/>
          </a:xfrm>
          <a:prstGeom prst="ellipse">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04969" y="4103653"/>
            <a:ext cx="1621562" cy="1621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7391" y="4914434"/>
            <a:ext cx="1943566" cy="1943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1130" y="5159317"/>
            <a:ext cx="1756901" cy="1756901"/>
          </a:xfrm>
          <a:prstGeom prst="rect">
            <a:avLst/>
          </a:prstGeom>
          <a:noFill/>
          <a:extLst>
            <a:ext uri="{909E8E84-426E-40DD-AFC4-6F175D3DCCD1}">
              <a14:hiddenFill xmlns:a14="http://schemas.microsoft.com/office/drawing/2010/main">
                <a:solidFill>
                  <a:srgbClr val="FFFFFF"/>
                </a:solidFill>
              </a14:hiddenFill>
            </a:ext>
          </a:extLst>
        </p:spPr>
      </p:pic>
      <p:sp>
        <p:nvSpPr>
          <p:cNvPr id="24" name="下矢印 23"/>
          <p:cNvSpPr/>
          <p:nvPr/>
        </p:nvSpPr>
        <p:spPr>
          <a:xfrm rot="14147899">
            <a:off x="3012664" y="1774456"/>
            <a:ext cx="1456681" cy="328316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ja-JP" altLang="en-US" sz="3600" b="1" dirty="0">
                <a:solidFill>
                  <a:srgbClr val="FF0000"/>
                </a:solidFill>
                <a:latin typeface="游ゴシック" panose="020B0400000000000000" pitchFamily="50" charset="-128"/>
                <a:ea typeface="游ゴシック" panose="020B0400000000000000" pitchFamily="50" charset="-128"/>
              </a:rPr>
              <a:t>　救いの活動</a:t>
            </a:r>
            <a:endParaRPr kumimoji="1" lang="ja-JP" altLang="en-US" sz="3600" b="1" dirty="0">
              <a:solidFill>
                <a:srgbClr val="FF0000"/>
              </a:solidFill>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337961" y="-34987"/>
            <a:ext cx="8460941" cy="4893647"/>
          </a:xfrm>
          <a:prstGeom prst="rect">
            <a:avLst/>
          </a:prstGeom>
          <a:noFill/>
          <a:ln w="12700">
            <a:noFill/>
          </a:ln>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浄土に往生して成仏したならば、</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完全なさとりの必然のはたらきとして</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迷いの世界に　　　　還って</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自由自在の　　　　　救済活動を</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行っていく。　　　　　　　　　</a:t>
            </a:r>
            <a:endParaRPr lang="en-US" altLang="ja-JP" sz="4000" b="1"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4161713" y="4817922"/>
            <a:ext cx="4371685" cy="1336520"/>
          </a:xfrm>
          <a:prstGeom prst="rect">
            <a:avLst/>
          </a:prstGeom>
          <a:solidFill>
            <a:schemeClr val="bg1"/>
          </a:solidFill>
          <a:ln w="19050">
            <a:solidFill>
              <a:schemeClr val="tx1"/>
            </a:solidFill>
          </a:ln>
        </p:spPr>
        <p:txBody>
          <a:bodyPr wrap="square" rtlCol="0">
            <a:spAutoFit/>
          </a:bodyPr>
          <a:lstStyle/>
          <a:p>
            <a:pPr algn="ctr">
              <a:lnSpc>
                <a:spcPct val="130000"/>
              </a:lnSpc>
            </a:pPr>
            <a:r>
              <a:rPr lang="ja-JP" altLang="en-US" sz="6600" b="1" dirty="0">
                <a:latin typeface="游ゴシック" panose="020B0400000000000000" pitchFamily="50" charset="-128"/>
                <a:ea typeface="游ゴシック" panose="020B0400000000000000" pitchFamily="50" charset="-128"/>
              </a:rPr>
              <a:t>還相</a:t>
            </a:r>
            <a:endParaRPr lang="en-US" altLang="ja-JP" sz="4400" b="1" dirty="0">
              <a:latin typeface="游ゴシック" panose="020B0400000000000000" pitchFamily="50" charset="-128"/>
              <a:ea typeface="游ゴシック" panose="020B0400000000000000" pitchFamily="50" charset="-128"/>
            </a:endParaRPr>
          </a:p>
        </p:txBody>
      </p:sp>
      <p:grpSp>
        <p:nvGrpSpPr>
          <p:cNvPr id="18" name="グループ化 17"/>
          <p:cNvGrpSpPr/>
          <p:nvPr/>
        </p:nvGrpSpPr>
        <p:grpSpPr>
          <a:xfrm>
            <a:off x="243346" y="3658323"/>
            <a:ext cx="2607182" cy="2606664"/>
            <a:chOff x="-3866873" y="5570534"/>
            <a:chExt cx="2607182" cy="2606664"/>
          </a:xfrm>
        </p:grpSpPr>
        <p:sp>
          <p:nvSpPr>
            <p:cNvPr id="19" name="円/楕円 17"/>
            <p:cNvSpPr>
              <a:spLocks noChangeAspect="1"/>
            </p:cNvSpPr>
            <p:nvPr/>
          </p:nvSpPr>
          <p:spPr>
            <a:xfrm>
              <a:off x="-3866873" y="5570534"/>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23" name="図 22"/>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2975766" y="6091149"/>
              <a:ext cx="920498" cy="1661559"/>
            </a:xfrm>
            <a:prstGeom prst="rect">
              <a:avLst/>
            </a:prstGeom>
          </p:spPr>
        </p:pic>
      </p:grpSp>
      <p:grpSp>
        <p:nvGrpSpPr>
          <p:cNvPr id="26" name="グループ化 25"/>
          <p:cNvGrpSpPr/>
          <p:nvPr/>
        </p:nvGrpSpPr>
        <p:grpSpPr>
          <a:xfrm>
            <a:off x="243346" y="3611102"/>
            <a:ext cx="2607182" cy="2606664"/>
            <a:chOff x="-3866873" y="5570534"/>
            <a:chExt cx="2607182" cy="2606664"/>
          </a:xfrm>
        </p:grpSpPr>
        <p:sp>
          <p:nvSpPr>
            <p:cNvPr id="27" name="円/楕円 17"/>
            <p:cNvSpPr>
              <a:spLocks noChangeAspect="1"/>
            </p:cNvSpPr>
            <p:nvPr/>
          </p:nvSpPr>
          <p:spPr>
            <a:xfrm>
              <a:off x="-3866873" y="5570534"/>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28" name="図 27"/>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2975766" y="6129414"/>
              <a:ext cx="920498" cy="1661559"/>
            </a:xfrm>
            <a:prstGeom prst="rect">
              <a:avLst/>
            </a:prstGeom>
          </p:spPr>
        </p:pic>
      </p:grpSp>
    </p:spTree>
    <p:extLst>
      <p:ext uri="{BB962C8B-B14F-4D97-AF65-F5344CB8AC3E}">
        <p14:creationId xmlns:p14="http://schemas.microsoft.com/office/powerpoint/2010/main" val="54514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3" fill="hold" nodeType="clickEffect">
                                  <p:stCondLst>
                                    <p:cond delay="0"/>
                                  </p:stCondLst>
                                  <p:childTnLst>
                                    <p:anim calcmode="lin" valueType="num">
                                      <p:cBhvr additive="base">
                                        <p:cTn id="16" dur="1000"/>
                                        <p:tgtEl>
                                          <p:spTgt spid="26"/>
                                        </p:tgtEl>
                                        <p:attrNameLst>
                                          <p:attrName>ppt_x</p:attrName>
                                        </p:attrNameLst>
                                      </p:cBhvr>
                                      <p:tavLst>
                                        <p:tav tm="0">
                                          <p:val>
                                            <p:strVal val="ppt_x"/>
                                          </p:val>
                                        </p:tav>
                                        <p:tav tm="100000">
                                          <p:val>
                                            <p:strVal val="1+ppt_w/2"/>
                                          </p:val>
                                        </p:tav>
                                      </p:tavLst>
                                    </p:anim>
                                    <p:anim calcmode="lin" valueType="num">
                                      <p:cBhvr additive="base">
                                        <p:cTn id="17" dur="1000"/>
                                        <p:tgtEl>
                                          <p:spTgt spid="26"/>
                                        </p:tgtEl>
                                        <p:attrNameLst>
                                          <p:attrName>ppt_y</p:attrName>
                                        </p:attrNameLst>
                                      </p:cBhvr>
                                      <p:tavLst>
                                        <p:tav tm="0">
                                          <p:val>
                                            <p:strVal val="ppt_y"/>
                                          </p:val>
                                        </p:tav>
                                        <p:tav tm="100000">
                                          <p:val>
                                            <p:strVal val="0-ppt_h/2"/>
                                          </p:val>
                                        </p:tav>
                                      </p:tavLst>
                                    </p:anim>
                                    <p:set>
                                      <p:cBhvr>
                                        <p:cTn id="18" dur="1" fill="hold">
                                          <p:stCondLst>
                                            <p:cond delay="999"/>
                                          </p:stCondLst>
                                        </p:cTn>
                                        <p:tgtEl>
                                          <p:spTgt spid="2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xEl>
                                              <p:pRg st="2" end="2"/>
                                            </p:txEl>
                                          </p:spTgt>
                                        </p:tgtEl>
                                        <p:attrNameLst>
                                          <p:attrName>style.visibility</p:attrName>
                                        </p:attrNameLst>
                                      </p:cBhvr>
                                      <p:to>
                                        <p:strVal val="visible"/>
                                      </p:to>
                                    </p:set>
                                    <p:animEffect transition="in" filter="fade">
                                      <p:cBhvr>
                                        <p:cTn id="26" dur="500"/>
                                        <p:tgtEl>
                                          <p:spTgt spid="2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animEffect transition="in" filter="fade">
                                      <p:cBhvr>
                                        <p:cTn id="31" dur="500"/>
                                        <p:tgtEl>
                                          <p:spTgt spid="2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xEl>
                                              <p:pRg st="4" end="4"/>
                                            </p:txEl>
                                          </p:spTgt>
                                        </p:tgtEl>
                                        <p:attrNameLst>
                                          <p:attrName>style.visibility</p:attrName>
                                        </p:attrNameLst>
                                      </p:cBhvr>
                                      <p:to>
                                        <p:strVal val="visible"/>
                                      </p:to>
                                    </p:set>
                                    <p:animEffect transition="in" filter="fade">
                                      <p:cBhvr>
                                        <p:cTn id="39"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uiExpand="1" build="p"/>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p:cNvSpPr>
            <a:spLocks noChangeAspect="1"/>
          </p:cNvSpPr>
          <p:nvPr/>
        </p:nvSpPr>
        <p:spPr>
          <a:xfrm>
            <a:off x="-181368"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6" name="左カーブ矢印 15"/>
          <p:cNvSpPr/>
          <p:nvPr/>
        </p:nvSpPr>
        <p:spPr>
          <a:xfrm rot="17381976">
            <a:off x="4536538" y="-2223647"/>
            <a:ext cx="1579318" cy="7196512"/>
          </a:xfrm>
          <a:prstGeom prst="curvedLeftArrow">
            <a:avLst>
              <a:gd name="adj1" fmla="val 32928"/>
              <a:gd name="adj2" fmla="val 75700"/>
              <a:gd name="adj3" fmla="val 25000"/>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sp>
        <p:nvSpPr>
          <p:cNvPr id="15" name="左カーブ矢印 14"/>
          <p:cNvSpPr/>
          <p:nvPr/>
        </p:nvSpPr>
        <p:spPr>
          <a:xfrm rot="7389743">
            <a:off x="3264227" y="896160"/>
            <a:ext cx="1452763" cy="7957574"/>
          </a:xfrm>
          <a:prstGeom prst="curvedLeftArrow">
            <a:avLst>
              <a:gd name="adj1" fmla="val 32928"/>
              <a:gd name="adj2" fmla="val 75700"/>
              <a:gd name="adj3" fmla="val 25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9094" y="1013392"/>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7632340" y="4471663"/>
            <a:ext cx="1541861" cy="842731"/>
          </a:xfrm>
          <a:prstGeom prst="rect">
            <a:avLst/>
          </a:prstGeom>
          <a:noFill/>
        </p:spPr>
        <p:txBody>
          <a:bodyPr wrap="square" rtlCol="0">
            <a:spAutoFit/>
          </a:bodyPr>
          <a:lstStyle/>
          <a:p>
            <a:pPr algn="ctr">
              <a:lnSpc>
                <a:spcPct val="130000"/>
              </a:lnSpc>
            </a:pPr>
            <a:r>
              <a:rPr lang="ja-JP" altLang="en-US" sz="4000" b="1" dirty="0">
                <a:latin typeface="游ゴシック" panose="020B0400000000000000" pitchFamily="50" charset="-128"/>
                <a:ea typeface="游ゴシック" panose="020B0400000000000000" pitchFamily="50" charset="-128"/>
              </a:rPr>
              <a:t>現世</a:t>
            </a:r>
            <a:endParaRPr lang="en-US" altLang="ja-JP" sz="4000" b="1" dirty="0">
              <a:latin typeface="游ゴシック" panose="020B0400000000000000" pitchFamily="50" charset="-128"/>
              <a:ea typeface="游ゴシック" panose="020B0400000000000000" pitchFamily="50" charset="-128"/>
            </a:endParaRPr>
          </a:p>
        </p:txBody>
      </p:sp>
      <p:sp>
        <p:nvSpPr>
          <p:cNvPr id="19" name="下矢印 18"/>
          <p:cNvSpPr/>
          <p:nvPr/>
        </p:nvSpPr>
        <p:spPr>
          <a:xfrm rot="18400473">
            <a:off x="5658213" y="3752359"/>
            <a:ext cx="1456681" cy="246093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800" b="1" dirty="0">
                <a:solidFill>
                  <a:srgbClr val="FF0000"/>
                </a:solidFill>
                <a:latin typeface="游ゴシック" panose="020B0400000000000000" pitchFamily="50" charset="-128"/>
                <a:ea typeface="游ゴシック" panose="020B0400000000000000" pitchFamily="50" charset="-128"/>
              </a:rPr>
              <a:t>回向</a:t>
            </a:r>
          </a:p>
        </p:txBody>
      </p:sp>
      <p:sp>
        <p:nvSpPr>
          <p:cNvPr id="24" name="テキスト ボックス 23"/>
          <p:cNvSpPr txBox="1"/>
          <p:nvPr/>
        </p:nvSpPr>
        <p:spPr>
          <a:xfrm>
            <a:off x="64252" y="38415"/>
            <a:ext cx="1312393" cy="834909"/>
          </a:xfrm>
          <a:prstGeom prst="rect">
            <a:avLst/>
          </a:prstGeom>
          <a:noFill/>
        </p:spPr>
        <p:txBody>
          <a:bodyPr wrap="square" rtlCol="0">
            <a:spAutoFit/>
          </a:bodyPr>
          <a:lstStyle/>
          <a:p>
            <a:pPr algn="ctr">
              <a:lnSpc>
                <a:spcPct val="130000"/>
              </a:lnSpc>
            </a:pPr>
            <a:r>
              <a:rPr lang="ja-JP" altLang="en-US" sz="4000" b="1" dirty="0">
                <a:latin typeface="游ゴシック" panose="020B0400000000000000" pitchFamily="50" charset="-128"/>
                <a:ea typeface="游ゴシック" panose="020B0400000000000000" pitchFamily="50" charset="-128"/>
              </a:rPr>
              <a:t>浄土</a:t>
            </a:r>
            <a:endParaRPr lang="en-US" altLang="ja-JP" sz="4000" b="1" dirty="0">
              <a:latin typeface="游ゴシック" panose="020B0400000000000000" pitchFamily="50" charset="-128"/>
              <a:ea typeface="游ゴシック" panose="020B0400000000000000" pitchFamily="50" charset="-128"/>
            </a:endParaRPr>
          </a:p>
        </p:txBody>
      </p:sp>
      <p:sp>
        <p:nvSpPr>
          <p:cNvPr id="4" name="四角形吹き出し 3"/>
          <p:cNvSpPr/>
          <p:nvPr/>
        </p:nvSpPr>
        <p:spPr>
          <a:xfrm>
            <a:off x="2996825" y="2438890"/>
            <a:ext cx="1799273" cy="4394768"/>
          </a:xfrm>
          <a:prstGeom prst="wedgeRectCallout">
            <a:avLst>
              <a:gd name="adj1" fmla="val 211710"/>
              <a:gd name="adj2" fmla="val 313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lang="en-US" altLang="ja-JP" sz="4000" b="1" dirty="0">
                <a:solidFill>
                  <a:schemeClr val="tx1"/>
                </a:solidFill>
                <a:latin typeface="游ゴシック" panose="020B0400000000000000" pitchFamily="50" charset="-128"/>
                <a:ea typeface="游ゴシック" panose="020B0400000000000000" pitchFamily="50" charset="-128"/>
              </a:rPr>
              <a:t>67</a:t>
            </a:r>
            <a:r>
              <a:rPr lang="ja-JP" altLang="en-US" sz="4000" b="1" dirty="0">
                <a:solidFill>
                  <a:schemeClr val="tx1"/>
                </a:solidFill>
                <a:latin typeface="游ゴシック" panose="020B0400000000000000" pitchFamily="50" charset="-128"/>
                <a:ea typeface="游ゴシック" panose="020B0400000000000000" pitchFamily="50" charset="-128"/>
              </a:rPr>
              <a:t>帰入功徳大宝海</a:t>
            </a:r>
            <a:endParaRPr lang="en-US" altLang="ja-JP" sz="4000" b="1" dirty="0">
              <a:solidFill>
                <a:schemeClr val="tx1"/>
              </a:solidFill>
              <a:latin typeface="游ゴシック" panose="020B0400000000000000" pitchFamily="50" charset="-128"/>
              <a:ea typeface="游ゴシック" panose="020B0400000000000000" pitchFamily="50" charset="-128"/>
            </a:endParaRPr>
          </a:p>
          <a:p>
            <a:pPr algn="ctr"/>
            <a:r>
              <a:rPr lang="en-US" altLang="ja-JP" sz="4000" b="1" dirty="0">
                <a:solidFill>
                  <a:schemeClr val="tx1"/>
                </a:solidFill>
                <a:latin typeface="游ゴシック" panose="020B0400000000000000" pitchFamily="50" charset="-128"/>
                <a:ea typeface="游ゴシック" panose="020B0400000000000000" pitchFamily="50" charset="-128"/>
              </a:rPr>
              <a:t>68</a:t>
            </a:r>
            <a:r>
              <a:rPr lang="ja-JP" altLang="en-US" sz="4000" b="1" dirty="0">
                <a:solidFill>
                  <a:schemeClr val="tx1"/>
                </a:solidFill>
                <a:latin typeface="游ゴシック" panose="020B0400000000000000" pitchFamily="50" charset="-128"/>
                <a:ea typeface="游ゴシック" panose="020B0400000000000000" pitchFamily="50" charset="-128"/>
              </a:rPr>
              <a:t>必獲入大会衆数</a:t>
            </a:r>
          </a:p>
        </p:txBody>
      </p:sp>
      <p:sp>
        <p:nvSpPr>
          <p:cNvPr id="25" name="四角形吹き出し 24"/>
          <p:cNvSpPr/>
          <p:nvPr/>
        </p:nvSpPr>
        <p:spPr>
          <a:xfrm>
            <a:off x="116505" y="2393885"/>
            <a:ext cx="1799273" cy="4394768"/>
          </a:xfrm>
          <a:prstGeom prst="wedgeRectCallout">
            <a:avLst>
              <a:gd name="adj1" fmla="val 23598"/>
              <a:gd name="adj2" fmla="val -6900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lang="en-US" altLang="ja-JP" sz="4000" b="1" dirty="0">
                <a:solidFill>
                  <a:schemeClr val="tx1"/>
                </a:solidFill>
                <a:latin typeface="游ゴシック" panose="020B0400000000000000" pitchFamily="50" charset="-128"/>
                <a:ea typeface="游ゴシック" panose="020B0400000000000000" pitchFamily="50" charset="-128"/>
              </a:rPr>
              <a:t>69</a:t>
            </a:r>
            <a:r>
              <a:rPr lang="ja-JP" altLang="en-US" sz="4000" b="1" dirty="0">
                <a:solidFill>
                  <a:schemeClr val="tx1"/>
                </a:solidFill>
                <a:latin typeface="游ゴシック" panose="020B0400000000000000" pitchFamily="50" charset="-128"/>
                <a:ea typeface="游ゴシック" panose="020B0400000000000000" pitchFamily="50" charset="-128"/>
              </a:rPr>
              <a:t>得至蓮華蔵世界</a:t>
            </a:r>
            <a:endParaRPr lang="en-US" altLang="ja-JP" sz="4000" b="1" dirty="0">
              <a:solidFill>
                <a:schemeClr val="tx1"/>
              </a:solidFill>
              <a:latin typeface="游ゴシック" panose="020B0400000000000000" pitchFamily="50" charset="-128"/>
              <a:ea typeface="游ゴシック" panose="020B0400000000000000" pitchFamily="50" charset="-128"/>
            </a:endParaRPr>
          </a:p>
          <a:p>
            <a:pPr algn="ctr"/>
            <a:r>
              <a:rPr lang="en-US" altLang="ja-JP" sz="4000" b="1" dirty="0">
                <a:solidFill>
                  <a:schemeClr val="tx1"/>
                </a:solidFill>
                <a:latin typeface="游ゴシック" panose="020B0400000000000000" pitchFamily="50" charset="-128"/>
                <a:ea typeface="游ゴシック" panose="020B0400000000000000" pitchFamily="50" charset="-128"/>
              </a:rPr>
              <a:t>70</a:t>
            </a:r>
            <a:r>
              <a:rPr lang="ja-JP" altLang="en-US" sz="4000" b="1" dirty="0">
                <a:solidFill>
                  <a:schemeClr val="tx1"/>
                </a:solidFill>
                <a:latin typeface="游ゴシック" panose="020B0400000000000000" pitchFamily="50" charset="-128"/>
                <a:ea typeface="游ゴシック" panose="020B0400000000000000" pitchFamily="50" charset="-128"/>
              </a:rPr>
              <a:t>即証真如法性身</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295618" y="5092958"/>
            <a:ext cx="920498" cy="1661559"/>
          </a:xfrm>
          <a:prstGeom prst="rect">
            <a:avLst/>
          </a:prstGeom>
        </p:spPr>
      </p:pic>
      <p:sp>
        <p:nvSpPr>
          <p:cNvPr id="27" name="テキスト ボックス 26"/>
          <p:cNvSpPr txBox="1"/>
          <p:nvPr/>
        </p:nvSpPr>
        <p:spPr>
          <a:xfrm>
            <a:off x="7071334" y="5886405"/>
            <a:ext cx="1440160" cy="830997"/>
          </a:xfrm>
          <a:prstGeom prst="rect">
            <a:avLst/>
          </a:prstGeom>
          <a:solidFill>
            <a:srgbClr val="FFFFFF"/>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一心</a:t>
            </a:r>
            <a:endParaRPr lang="en-US" altLang="ja-JP" sz="4800" b="1" spc="-100" dirty="0">
              <a:solidFill>
                <a:srgbClr val="FF0000"/>
              </a:solidFill>
              <a:latin typeface="ヒラギノ明朝 ProN W6" pitchFamily="18" charset="-128"/>
              <a:ea typeface="游ゴシック" panose="020B0400000000000000" pitchFamily="50" charset="-128"/>
            </a:endParaRPr>
          </a:p>
        </p:txBody>
      </p:sp>
      <p:grpSp>
        <p:nvGrpSpPr>
          <p:cNvPr id="3" name="グループ化 2"/>
          <p:cNvGrpSpPr/>
          <p:nvPr/>
        </p:nvGrpSpPr>
        <p:grpSpPr>
          <a:xfrm>
            <a:off x="288362" y="388777"/>
            <a:ext cx="2607182" cy="2606664"/>
            <a:chOff x="288362" y="388777"/>
            <a:chExt cx="2607182" cy="2606664"/>
          </a:xfrm>
        </p:grpSpPr>
        <p:sp>
          <p:nvSpPr>
            <p:cNvPr id="8" name="円/楕円 7"/>
            <p:cNvSpPr>
              <a:spLocks noChangeAspect="1"/>
            </p:cNvSpPr>
            <p:nvPr/>
          </p:nvSpPr>
          <p:spPr>
            <a:xfrm>
              <a:off x="288362" y="388777"/>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1016141" y="732326"/>
              <a:ext cx="920498" cy="1661559"/>
            </a:xfrm>
            <a:prstGeom prst="rect">
              <a:avLst/>
            </a:prstGeom>
          </p:spPr>
        </p:pic>
      </p:grpSp>
      <p:grpSp>
        <p:nvGrpSpPr>
          <p:cNvPr id="5" name="グループ化 4"/>
          <p:cNvGrpSpPr/>
          <p:nvPr/>
        </p:nvGrpSpPr>
        <p:grpSpPr>
          <a:xfrm>
            <a:off x="6603505" y="2622536"/>
            <a:ext cx="2607182" cy="2606664"/>
            <a:chOff x="6603505" y="2622536"/>
            <a:chExt cx="2607182" cy="2606664"/>
          </a:xfrm>
        </p:grpSpPr>
        <p:sp>
          <p:nvSpPr>
            <p:cNvPr id="9" name="円/楕円 8"/>
            <p:cNvSpPr>
              <a:spLocks noChangeAspect="1"/>
            </p:cNvSpPr>
            <p:nvPr/>
          </p:nvSpPr>
          <p:spPr>
            <a:xfrm>
              <a:off x="6603505" y="2622536"/>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542249" y="2961835"/>
              <a:ext cx="920498" cy="1661559"/>
            </a:xfrm>
            <a:prstGeom prst="rect">
              <a:avLst/>
            </a:prstGeom>
          </p:spPr>
        </p:pic>
      </p:grpSp>
      <p:sp>
        <p:nvSpPr>
          <p:cNvPr id="26" name="四角形吹き出し 25"/>
          <p:cNvSpPr/>
          <p:nvPr/>
        </p:nvSpPr>
        <p:spPr>
          <a:xfrm>
            <a:off x="5425405" y="149641"/>
            <a:ext cx="1799273" cy="4654166"/>
          </a:xfrm>
          <a:prstGeom prst="wedgeRectCallout">
            <a:avLst>
              <a:gd name="adj1" fmla="val 71420"/>
              <a:gd name="adj2" fmla="val 284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lang="en-US" altLang="ja-JP" sz="4000" b="1" dirty="0">
                <a:solidFill>
                  <a:schemeClr val="tx1"/>
                </a:solidFill>
                <a:latin typeface="游ゴシック" panose="020B0400000000000000" pitchFamily="50" charset="-128"/>
                <a:ea typeface="游ゴシック" panose="020B0400000000000000" pitchFamily="50" charset="-128"/>
              </a:rPr>
              <a:t>71</a:t>
            </a:r>
            <a:r>
              <a:rPr lang="ja-JP" altLang="en-US" sz="4000" b="1" dirty="0">
                <a:solidFill>
                  <a:schemeClr val="tx1"/>
                </a:solidFill>
                <a:latin typeface="游ゴシック" panose="020B0400000000000000" pitchFamily="50" charset="-128"/>
                <a:ea typeface="游ゴシック" panose="020B0400000000000000" pitchFamily="50" charset="-128"/>
              </a:rPr>
              <a:t>遊煩悩林現神通</a:t>
            </a:r>
            <a:endParaRPr lang="en-US" altLang="ja-JP" sz="4000" b="1" dirty="0">
              <a:solidFill>
                <a:schemeClr val="tx1"/>
              </a:solidFill>
              <a:latin typeface="游ゴシック" panose="020B0400000000000000" pitchFamily="50" charset="-128"/>
              <a:ea typeface="游ゴシック" panose="020B0400000000000000" pitchFamily="50" charset="-128"/>
            </a:endParaRPr>
          </a:p>
          <a:p>
            <a:pPr algn="ctr"/>
            <a:r>
              <a:rPr lang="en-US" altLang="ja-JP" sz="4000" b="1" dirty="0">
                <a:solidFill>
                  <a:schemeClr val="tx1"/>
                </a:solidFill>
                <a:latin typeface="游ゴシック" panose="020B0400000000000000" pitchFamily="50" charset="-128"/>
                <a:ea typeface="游ゴシック" panose="020B0400000000000000" pitchFamily="50" charset="-128"/>
              </a:rPr>
              <a:t>72</a:t>
            </a:r>
            <a:r>
              <a:rPr lang="ja-JP" altLang="en-US" sz="4000" b="1" dirty="0">
                <a:solidFill>
                  <a:schemeClr val="tx1"/>
                </a:solidFill>
                <a:latin typeface="游ゴシック" panose="020B0400000000000000" pitchFamily="50" charset="-128"/>
                <a:ea typeface="游ゴシック" panose="020B0400000000000000" pitchFamily="50" charset="-128"/>
              </a:rPr>
              <a:t>入生死園示応化</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2871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bg/>
                                          </p:spTgt>
                                        </p:tgtEl>
                                        <p:attrNameLst>
                                          <p:attrName>style.visibility</p:attrName>
                                        </p:attrNameLst>
                                      </p:cBhvr>
                                      <p:to>
                                        <p:strVal val="visible"/>
                                      </p:to>
                                    </p:set>
                                    <p:animEffect transition="in" filter="fade">
                                      <p:cBhvr>
                                        <p:cTn id="30" dur="500"/>
                                        <p:tgtEl>
                                          <p:spTgt spid="27">
                                            <p:bg/>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Effect transition="in" filter="fade">
                                      <p:cBhvr>
                                        <p:cTn id="35" dur="500"/>
                                        <p:tgtEl>
                                          <p:spTgt spid="2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bg/>
                                          </p:spTgt>
                                        </p:tgtEl>
                                        <p:attrNameLst>
                                          <p:attrName>style.visibility</p:attrName>
                                        </p:attrNameLst>
                                      </p:cBhvr>
                                      <p:to>
                                        <p:strVal val="visible"/>
                                      </p:to>
                                    </p:set>
                                    <p:animEffect transition="in" filter="fade">
                                      <p:cBhvr>
                                        <p:cTn id="40" dur="500"/>
                                        <p:tgtEl>
                                          <p:spTgt spid="4">
                                            <p:bg/>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fade">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fade">
                                      <p:cBhvr>
                                        <p:cTn id="50" dur="5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Effect transition="in" filter="fade">
                                      <p:cBhvr>
                                        <p:cTn id="55" dur="500"/>
                                        <p:tgtEl>
                                          <p:spTgt spid="2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bg/>
                                          </p:spTgt>
                                        </p:tgtEl>
                                        <p:attrNameLst>
                                          <p:attrName>style.visibility</p:attrName>
                                        </p:attrNameLst>
                                      </p:cBhvr>
                                      <p:to>
                                        <p:strVal val="visible"/>
                                      </p:to>
                                    </p:set>
                                    <p:animEffect transition="in" filter="fade">
                                      <p:cBhvr>
                                        <p:cTn id="70" dur="500"/>
                                        <p:tgtEl>
                                          <p:spTgt spid="25">
                                            <p:bg/>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animEffect transition="in" filter="fade">
                                      <p:cBhvr>
                                        <p:cTn id="75" dur="500"/>
                                        <p:tgtEl>
                                          <p:spTgt spid="25">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xEl>
                                              <p:pRg st="1" end="1"/>
                                            </p:txEl>
                                          </p:spTgt>
                                        </p:tgtEl>
                                        <p:attrNameLst>
                                          <p:attrName>style.visibility</p:attrName>
                                        </p:attrNameLst>
                                      </p:cBhvr>
                                      <p:to>
                                        <p:strVal val="visible"/>
                                      </p:to>
                                    </p:set>
                                    <p:animEffect transition="in" filter="fade">
                                      <p:cBhvr>
                                        <p:cTn id="80" dur="500"/>
                                        <p:tgtEl>
                                          <p:spTgt spid="25">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500"/>
                                        <p:tgtEl>
                                          <p:spTgt spid="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6">
                                            <p:bg/>
                                          </p:spTgt>
                                        </p:tgtEl>
                                        <p:attrNameLst>
                                          <p:attrName>style.visibility</p:attrName>
                                        </p:attrNameLst>
                                      </p:cBhvr>
                                      <p:to>
                                        <p:strVal val="visible"/>
                                      </p:to>
                                    </p:set>
                                    <p:animEffect transition="in" filter="fade">
                                      <p:cBhvr>
                                        <p:cTn id="95" dur="500"/>
                                        <p:tgtEl>
                                          <p:spTgt spid="26">
                                            <p:bg/>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fade">
                                      <p:cBhvr>
                                        <p:cTn id="100" dur="500"/>
                                        <p:tgtEl>
                                          <p:spTgt spid="26">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6">
                                            <p:txEl>
                                              <p:pRg st="1" end="1"/>
                                            </p:txEl>
                                          </p:spTgt>
                                        </p:tgtEl>
                                        <p:attrNameLst>
                                          <p:attrName>style.visibility</p:attrName>
                                        </p:attrNameLst>
                                      </p:cBhvr>
                                      <p:to>
                                        <p:strVal val="visible"/>
                                      </p:to>
                                    </p:set>
                                    <p:animEffect transition="in" filter="fade">
                                      <p:cBhvr>
                                        <p:cTn id="105"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23" grpId="0" build="p"/>
      <p:bldP spid="19" grpId="0" animBg="1"/>
      <p:bldP spid="24" grpId="0" build="p"/>
      <p:bldP spid="4" grpId="0" build="p" animBg="1"/>
      <p:bldP spid="25" grpId="0" build="p" animBg="1"/>
      <p:bldP spid="27" grpId="0" build="p" animBg="1"/>
      <p:bldP spid="2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3535" y="2033845"/>
            <a:ext cx="9856095" cy="3416320"/>
          </a:xfrm>
          <a:prstGeom prst="rect">
            <a:avLst/>
          </a:prstGeom>
          <a:no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天親</a:t>
            </a:r>
            <a:r>
              <a:rPr kumimoji="1" lang="ja-JP" altLang="en-US" sz="5400" b="1" dirty="0">
                <a:latin typeface="游ゴシック" panose="020B0400000000000000" pitchFamily="50" charset="-128"/>
                <a:ea typeface="游ゴシック" panose="020B0400000000000000" pitchFamily="50" charset="-128"/>
              </a:rPr>
              <a:t>菩薩・</a:t>
            </a:r>
            <a:r>
              <a:rPr lang="ja-JP" altLang="en-US" sz="5400" b="1" dirty="0">
                <a:latin typeface="游ゴシック" panose="020B0400000000000000" pitchFamily="50" charset="-128"/>
                <a:ea typeface="游ゴシック" panose="020B0400000000000000" pitchFamily="50" charset="-128"/>
              </a:rPr>
              <a:t>曇鸞大師</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と</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親鸞聖人</a:t>
            </a:r>
            <a:endParaRPr lang="en-US" altLang="ja-JP" sz="5400" b="1" dirty="0">
              <a:latin typeface="游ゴシック" panose="020B0400000000000000" pitchFamily="50" charset="-128"/>
              <a:ea typeface="游ゴシック" panose="020B0400000000000000" pitchFamily="50" charset="-128"/>
            </a:endParaRPr>
          </a:p>
          <a:p>
            <a:pPr algn="ctr"/>
            <a:endParaRPr lang="en-US" altLang="ja-JP"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6120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583795"/>
            <a:ext cx="8640961" cy="486407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lang="ja-JP" altLang="en-US" sz="3600" b="1" dirty="0">
                <a:solidFill>
                  <a:schemeClr val="tx1"/>
                </a:solidFill>
                <a:latin typeface="游ゴシック" panose="020B0400000000000000" pitchFamily="50" charset="-128"/>
                <a:ea typeface="游ゴシック" panose="020B0400000000000000" pitchFamily="50" charset="-128"/>
              </a:rPr>
              <a:t>天親菩薩は、本願力回向によって与え</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ら</a:t>
            </a:r>
            <a:r>
              <a:rPr lang="ja-JP" altLang="en-US" sz="3600" b="1" dirty="0" err="1">
                <a:solidFill>
                  <a:schemeClr val="tx1"/>
                </a:solidFill>
                <a:latin typeface="游ゴシック" panose="020B0400000000000000" pitchFamily="50" charset="-128"/>
                <a:ea typeface="游ゴシック" panose="020B0400000000000000" pitchFamily="50" charset="-128"/>
              </a:rPr>
              <a:t>れる</a:t>
            </a:r>
            <a:r>
              <a:rPr lang="ja-JP" altLang="en-US" sz="3600" b="1" dirty="0">
                <a:solidFill>
                  <a:schemeClr val="tx1"/>
                </a:solidFill>
                <a:latin typeface="游ゴシック" panose="020B0400000000000000" pitchFamily="50" charset="-128"/>
                <a:ea typeface="游ゴシック" panose="020B0400000000000000" pitchFamily="50" charset="-128"/>
              </a:rPr>
              <a:t>信心を一心とあらわされた。</a:t>
            </a:r>
            <a:endParaRPr lang="en-US" altLang="ja-JP" sz="3600" b="1"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lang="ja-JP" altLang="en-US" sz="3600" b="1" dirty="0">
                <a:solidFill>
                  <a:schemeClr val="tx1"/>
                </a:solidFill>
                <a:latin typeface="游ゴシック" panose="020B0400000000000000" pitchFamily="50" charset="-128"/>
                <a:ea typeface="游ゴシック" panose="020B0400000000000000" pitchFamily="50" charset="-128"/>
              </a:rPr>
              <a:t>天親菩薩は、一心の広大な功徳に</a:t>
            </a:r>
            <a:r>
              <a:rPr lang="ja-JP" altLang="en-US" sz="3600" b="1" dirty="0" err="1">
                <a:solidFill>
                  <a:schemeClr val="tx1"/>
                </a:solidFill>
                <a:latin typeface="游ゴシック" panose="020B0400000000000000" pitchFamily="50" charset="-128"/>
                <a:ea typeface="游ゴシック" panose="020B0400000000000000" pitchFamily="50" charset="-128"/>
              </a:rPr>
              <a:t>よっ</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て、この世で正定聚の位となり浄土で</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速やかに最高のさとりを開き、迷いの</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世界に還って衆生を救うことができる</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ことを示された。</a:t>
            </a:r>
            <a:endParaRPr lang="en-US" altLang="ja-JP" sz="3600" b="1"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 name="横巻き 6"/>
          <p:cNvSpPr/>
          <p:nvPr/>
        </p:nvSpPr>
        <p:spPr>
          <a:xfrm>
            <a:off x="256749" y="141744"/>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ここまでのポイント</a:t>
            </a:r>
          </a:p>
        </p:txBody>
      </p:sp>
    </p:spTree>
    <p:extLst>
      <p:ext uri="{BB962C8B-B14F-4D97-AF65-F5344CB8AC3E}">
        <p14:creationId xmlns:p14="http://schemas.microsoft.com/office/powerpoint/2010/main" val="15283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825" y="290543"/>
            <a:ext cx="5670630" cy="6450342"/>
          </a:xfrm>
          <a:prstGeom prst="rect">
            <a:avLst/>
          </a:prstGeom>
        </p:spPr>
      </p:pic>
      <p:sp>
        <p:nvSpPr>
          <p:cNvPr id="15" name="テキスト ボックス 14"/>
          <p:cNvSpPr txBox="1"/>
          <p:nvPr/>
        </p:nvSpPr>
        <p:spPr>
          <a:xfrm>
            <a:off x="6192180" y="455374"/>
            <a:ext cx="1446550" cy="3060340"/>
          </a:xfrm>
          <a:prstGeom prst="rect">
            <a:avLst/>
          </a:prstGeom>
          <a:solidFill>
            <a:schemeClr val="accent6">
              <a:lumMod val="50000"/>
            </a:schemeClr>
          </a:solidFill>
          <a:ln>
            <a:solidFill>
              <a:schemeClr val="tx1"/>
            </a:solidFill>
          </a:ln>
        </p:spPr>
        <p:txBody>
          <a:bodyPr vert="eaVert" wrap="square" rtlCol="0">
            <a:spAutoFit/>
          </a:bodyPr>
          <a:lstStyle/>
          <a:p>
            <a:r>
              <a:rPr lang="ja-JP" altLang="en-US" sz="2800" b="1" dirty="0">
                <a:solidFill>
                  <a:schemeClr val="bg1"/>
                </a:solidFill>
                <a:latin typeface="游ゴシック" panose="020B0400000000000000" pitchFamily="50" charset="-128"/>
                <a:ea typeface="游ゴシック" panose="020B0400000000000000" pitchFamily="50" charset="-128"/>
              </a:rPr>
              <a:t>どんらんだい し</a:t>
            </a:r>
            <a:r>
              <a:rPr lang="ja-JP" altLang="en-US" sz="5400" b="1" dirty="0">
                <a:solidFill>
                  <a:schemeClr val="bg1"/>
                </a:solidFill>
                <a:latin typeface="游ゴシック" panose="020B0400000000000000" pitchFamily="50" charset="-128"/>
                <a:ea typeface="游ゴシック" panose="020B0400000000000000" pitchFamily="50" charset="-128"/>
              </a:rPr>
              <a:t>曇鸞大師</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066109347"/>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anim calcmode="lin" valueType="num">
                                      <p:cBhvr>
                                        <p:cTn id="10" dur="500" fill="hold"/>
                                        <p:tgtEl>
                                          <p:spTgt spid="15"/>
                                        </p:tgtEl>
                                        <p:attrNameLst>
                                          <p:attrName>ppt_x</p:attrName>
                                        </p:attrNameLst>
                                      </p:cBhvr>
                                      <p:tavLst>
                                        <p:tav tm="0">
                                          <p:val>
                                            <p:fltVal val="0.5"/>
                                          </p:val>
                                        </p:tav>
                                        <p:tav tm="100000">
                                          <p:val>
                                            <p:strVal val="#ppt_x"/>
                                          </p:val>
                                        </p:tav>
                                      </p:tavLst>
                                    </p:anim>
                                    <p:anim calcmode="lin" valueType="num">
                                      <p:cBhvr>
                                        <p:cTn id="11" dur="500" fill="hold"/>
                                        <p:tgtEl>
                                          <p:spTgt spid="1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6515" y="773705"/>
            <a:ext cx="8857389" cy="4973669"/>
          </a:xfrm>
          <a:prstGeom prst="rect">
            <a:avLst/>
          </a:prstGeom>
          <a:noFill/>
        </p:spPr>
        <p:txBody>
          <a:bodyPr wrap="square" rtlCol="0">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曇鸞大師の章</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１．曇鸞大師はどんな人？</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２．曇鸞大師のご事蹟を讃える</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３．</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は「他力」の書</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４．最も愚かな者が最高のさとりを</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開かせていただく</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6225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9142731" cy="6858000"/>
          </a:xfrm>
          <a:prstGeom prst="rect">
            <a:avLst/>
          </a:prstGeom>
        </p:spPr>
      </p:pic>
      <p:sp>
        <p:nvSpPr>
          <p:cNvPr id="8" name="正方形/長方形 7"/>
          <p:cNvSpPr/>
          <p:nvPr/>
        </p:nvSpPr>
        <p:spPr>
          <a:xfrm>
            <a:off x="2816806" y="98630"/>
            <a:ext cx="3015334" cy="6300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5117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6515" y="2978950"/>
            <a:ext cx="8820980" cy="923330"/>
          </a:xfrm>
          <a:prstGeom prst="rect">
            <a:avLst/>
          </a:prstGeom>
          <a:no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１．曇鸞大師は</a:t>
            </a:r>
            <a:r>
              <a:rPr kumimoji="1" lang="ja-JP" altLang="en-US" sz="5400" b="1" dirty="0">
                <a:latin typeface="游ゴシック" panose="020B0400000000000000" pitchFamily="50" charset="-128"/>
                <a:ea typeface="游ゴシック" panose="020B0400000000000000" pitchFamily="50" charset="-128"/>
              </a:rPr>
              <a:t>どんな人？</a:t>
            </a:r>
            <a:endParaRPr kumimoji="1" lang="en-US" altLang="ja-JP"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9835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6611" y="260648"/>
            <a:ext cx="8667455" cy="5693866"/>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西暦４７６年誕生。</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南北朝時代の北朝は北魏、</a:t>
            </a:r>
            <a:r>
              <a:rPr lang="ja-JP" altLang="en-US" sz="4000" b="1" dirty="0">
                <a:solidFill>
                  <a:srgbClr val="FF0000"/>
                </a:solidFill>
                <a:latin typeface="游ゴシック" panose="020B0400000000000000" pitchFamily="50" charset="-128"/>
                <a:ea typeface="游ゴシック" panose="020B0400000000000000" pitchFamily="50" charset="-128"/>
              </a:rPr>
              <a:t>雁門</a:t>
            </a:r>
            <a:r>
              <a:rPr lang="ja-JP" altLang="en-US" sz="4000" b="1" dirty="0">
                <a:latin typeface="游ゴシック" panose="020B0400000000000000" pitchFamily="50" charset="-128"/>
                <a:ea typeface="游ゴシック" panose="020B0400000000000000" pitchFamily="50" charset="-128"/>
              </a:rPr>
              <a:t>（現在の山西省）に生まれる。</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若いころに五台山で出家。龍樹菩薩の教えを中心に学ぶ。</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浄土教に入られた後は</a:t>
            </a:r>
            <a:r>
              <a:rPr lang="ja-JP" altLang="en-US" sz="4000" b="1" dirty="0">
                <a:solidFill>
                  <a:srgbClr val="FF0000"/>
                </a:solidFill>
                <a:latin typeface="游ゴシック" panose="020B0400000000000000" pitchFamily="50" charset="-128"/>
                <a:ea typeface="游ゴシック" panose="020B0400000000000000" pitchFamily="50" charset="-128"/>
              </a:rPr>
              <a:t>玄中寺</a:t>
            </a:r>
            <a:r>
              <a:rPr lang="ja-JP" altLang="en-US" sz="4000" b="1" dirty="0">
                <a:latin typeface="游ゴシック" panose="020B0400000000000000" pitchFamily="50" charset="-128"/>
                <a:ea typeface="游ゴシック" panose="020B0400000000000000" pitchFamily="50" charset="-128"/>
              </a:rPr>
              <a:t>などに住まれ、６７歳で往生された。</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34386608"/>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770" y="-441430"/>
            <a:ext cx="12193975" cy="11367568"/>
          </a:xfrm>
          <a:prstGeom prst="rect">
            <a:avLst/>
          </a:prstGeom>
        </p:spPr>
      </p:pic>
      <p:sp>
        <p:nvSpPr>
          <p:cNvPr id="2" name="テキスト ボックス 1"/>
          <p:cNvSpPr txBox="1"/>
          <p:nvPr/>
        </p:nvSpPr>
        <p:spPr>
          <a:xfrm>
            <a:off x="4391980" y="3610105"/>
            <a:ext cx="1035115" cy="369332"/>
          </a:xfrm>
          <a:prstGeom prst="rect">
            <a:avLst/>
          </a:prstGeom>
          <a:noFill/>
        </p:spPr>
        <p:txBody>
          <a:bodyPr wrap="square" rtlCol="0">
            <a:spAutoFit/>
          </a:bodyPr>
          <a:lstStyle/>
          <a:p>
            <a:r>
              <a:rPr kumimoji="1" lang="ja-JP" altLang="en-US" dirty="0"/>
              <a:t>●</a:t>
            </a:r>
            <a:r>
              <a:rPr kumimoji="1" lang="ja-JP" altLang="en-US" b="1" dirty="0"/>
              <a:t>雁門</a:t>
            </a:r>
          </a:p>
        </p:txBody>
      </p:sp>
      <p:sp>
        <p:nvSpPr>
          <p:cNvPr id="3" name="テキスト ボックス 2"/>
          <p:cNvSpPr txBox="1"/>
          <p:nvPr/>
        </p:nvSpPr>
        <p:spPr>
          <a:xfrm>
            <a:off x="4481990" y="3960362"/>
            <a:ext cx="1215135" cy="369332"/>
          </a:xfrm>
          <a:prstGeom prst="rect">
            <a:avLst/>
          </a:prstGeom>
          <a:noFill/>
        </p:spPr>
        <p:txBody>
          <a:bodyPr wrap="square" rtlCol="0">
            <a:spAutoFit/>
          </a:bodyPr>
          <a:lstStyle/>
          <a:p>
            <a:r>
              <a:rPr kumimoji="1" lang="ja-JP" altLang="en-US" b="1" dirty="0"/>
              <a:t>卍玄中寺</a:t>
            </a:r>
          </a:p>
        </p:txBody>
      </p:sp>
      <p:sp>
        <p:nvSpPr>
          <p:cNvPr id="4" name="楕円 3"/>
          <p:cNvSpPr/>
          <p:nvPr/>
        </p:nvSpPr>
        <p:spPr>
          <a:xfrm>
            <a:off x="4096951" y="3587596"/>
            <a:ext cx="1606176" cy="8144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325749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6505" y="301602"/>
            <a:ext cx="8937485" cy="6534096"/>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主著は</a:t>
            </a:r>
            <a:r>
              <a:rPr lang="en-US" altLang="ja-JP" sz="4000" b="1" dirty="0">
                <a:solidFill>
                  <a:srgbClr val="FF0000"/>
                </a:solidFill>
                <a:latin typeface="游ゴシック" panose="020B0400000000000000" pitchFamily="50" charset="-128"/>
                <a:ea typeface="游ゴシック" panose="020B0400000000000000" pitchFamily="50" charset="-128"/>
              </a:rPr>
              <a:t>『</a:t>
            </a:r>
            <a:r>
              <a:rPr lang="ja-JP" altLang="en-US" sz="5400" b="1" dirty="0">
                <a:solidFill>
                  <a:srgbClr val="FF0000"/>
                </a:solidFill>
                <a:latin typeface="游ゴシック" panose="020B0400000000000000" pitchFamily="50" charset="-128"/>
                <a:ea typeface="游ゴシック" panose="020B0400000000000000" pitchFamily="50" charset="-128"/>
              </a:rPr>
              <a:t>往生論註（論註）</a:t>
            </a:r>
            <a:r>
              <a:rPr lang="en-US" altLang="ja-JP" sz="4000" b="1" dirty="0">
                <a:solidFill>
                  <a:srgbClr val="FF0000"/>
                </a:solidFill>
                <a:latin typeface="游ゴシック" panose="020B0400000000000000" pitchFamily="50" charset="-128"/>
                <a:ea typeface="游ゴシック" panose="020B0400000000000000" pitchFamily="50" charset="-128"/>
              </a:rPr>
              <a:t>』</a:t>
            </a:r>
          </a:p>
          <a:p>
            <a:pPr>
              <a:lnSpc>
                <a:spcPct val="130000"/>
              </a:lnSpc>
            </a:pPr>
            <a:r>
              <a:rPr lang="ja-JP" altLang="en-US" sz="4000" b="1" dirty="0">
                <a:latin typeface="游ゴシック" panose="020B0400000000000000" pitchFamily="50" charset="-128"/>
                <a:ea typeface="游ゴシック" panose="020B0400000000000000" pitchFamily="50" charset="-128"/>
              </a:rPr>
              <a:t>詳細は後述。</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ほかの著作に</a:t>
            </a:r>
            <a:r>
              <a:rPr lang="en-US" altLang="ja-JP" sz="4000" b="1" dirty="0">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讃阿弥陀仏偈</a:t>
            </a:r>
            <a:r>
              <a:rPr lang="en-US" altLang="ja-JP" sz="4000" b="1" dirty="0">
                <a:latin typeface="游ゴシック" panose="020B0400000000000000" pitchFamily="50" charset="-128"/>
                <a:ea typeface="游ゴシック" panose="020B0400000000000000" pitchFamily="50" charset="-128"/>
              </a:rPr>
              <a:t>』</a:t>
            </a:r>
          </a:p>
          <a:p>
            <a:pPr>
              <a:lnSpc>
                <a:spcPct val="130000"/>
              </a:lnSpc>
            </a:pPr>
            <a:r>
              <a:rPr lang="ja-JP" altLang="en-US" sz="4000" b="1" dirty="0">
                <a:latin typeface="游ゴシック" panose="020B0400000000000000" pitchFamily="50" charset="-128"/>
                <a:ea typeface="游ゴシック" panose="020B0400000000000000" pitchFamily="50" charset="-128"/>
              </a:rPr>
              <a:t>阿弥陀仏とその浄土を讃えた漢文の偈。</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親鸞聖人は本書を元に「</a:t>
            </a:r>
            <a:r>
              <a:rPr lang="ja-JP" altLang="en-US" sz="4000" b="1" dirty="0">
                <a:solidFill>
                  <a:srgbClr val="FF0000"/>
                </a:solidFill>
                <a:latin typeface="游ゴシック" panose="020B0400000000000000" pitchFamily="50" charset="-128"/>
                <a:ea typeface="游ゴシック" panose="020B0400000000000000" pitchFamily="50" charset="-128"/>
              </a:rPr>
              <a:t>讃阿弥陀仏偈和讃</a:t>
            </a:r>
            <a:r>
              <a:rPr lang="ja-JP" altLang="en-US" sz="4000" b="1" dirty="0">
                <a:latin typeface="游ゴシック" panose="020B0400000000000000" pitchFamily="50" charset="-128"/>
                <a:ea typeface="游ゴシック" panose="020B0400000000000000" pitchFamily="50" charset="-128"/>
              </a:rPr>
              <a:t>」を製作。</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「弥陀成仏のこのかたは</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28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（註５５７頁）</a:t>
            </a:r>
            <a:endParaRPr lang="en-US" altLang="ja-JP" sz="2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5645675"/>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1590" y="2708920"/>
            <a:ext cx="6930770" cy="1754326"/>
          </a:xfrm>
          <a:prstGeom prst="rect">
            <a:avLst/>
          </a:prstGeom>
          <a:no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２．曇鸞大師の</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　　ご事蹟を讃える</a:t>
            </a:r>
            <a:endParaRPr lang="en-US" altLang="ja-JP"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1914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67761" y="458670"/>
            <a:ext cx="3749744"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73</a:t>
            </a:r>
            <a:r>
              <a:rPr lang="ja-JP" altLang="en-US" sz="5400" b="1" dirty="0">
                <a:latin typeface="游ゴシック" panose="020B0400000000000000" pitchFamily="50" charset="-128"/>
                <a:ea typeface="游ゴシック" panose="020B0400000000000000" pitchFamily="50" charset="-128"/>
              </a:rPr>
              <a:t>本師曇鸞梁天子</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74</a:t>
            </a:r>
            <a:r>
              <a:rPr lang="ja-JP" altLang="en-US" sz="5400" b="1" dirty="0">
                <a:latin typeface="游ゴシック" panose="020B0400000000000000" pitchFamily="50" charset="-128"/>
                <a:ea typeface="游ゴシック" panose="020B0400000000000000" pitchFamily="50" charset="-128"/>
              </a:rPr>
              <a:t>常向鸞処菩薩礼</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75</a:t>
            </a:r>
            <a:r>
              <a:rPr lang="ja-JP" altLang="en-US" sz="5400" b="1" dirty="0">
                <a:latin typeface="游ゴシック" panose="020B0400000000000000" pitchFamily="50" charset="-128"/>
                <a:ea typeface="游ゴシック" panose="020B0400000000000000" pitchFamily="50" charset="-128"/>
              </a:rPr>
              <a:t>三蔵流支授浄教</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76</a:t>
            </a:r>
            <a:r>
              <a:rPr lang="ja-JP" altLang="en-US" sz="5400" b="1" dirty="0">
                <a:latin typeface="游ゴシック" panose="020B0400000000000000" pitchFamily="50" charset="-128"/>
                <a:ea typeface="游ゴシック" panose="020B0400000000000000" pitchFamily="50" charset="-128"/>
              </a:rPr>
              <a:t>焚焼仙経帰楽邦</a:t>
            </a:r>
            <a:endParaRPr lang="en-US" altLang="ja-JP" sz="54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386535" y="186813"/>
            <a:ext cx="4005445" cy="6524574"/>
          </a:xfrm>
          <a:prstGeom prst="rect">
            <a:avLst/>
          </a:prstGeom>
          <a:solidFill>
            <a:srgbClr val="002060"/>
          </a:solidFill>
        </p:spPr>
        <p:style>
          <a:lnRef idx="2">
            <a:schemeClr val="accent1">
              <a:shade val="50000"/>
            </a:schemeClr>
          </a:lnRef>
          <a:fillRef idx="1001">
            <a:schemeClr val="dk2"/>
          </a:fillRef>
          <a:effectRef idx="0">
            <a:schemeClr val="accent1"/>
          </a:effectRef>
          <a:fontRef idx="minor">
            <a:schemeClr val="lt1"/>
          </a:fontRef>
        </p:style>
        <p:txBody>
          <a:bodyPr vert="eaVert" rtlCol="0" anchor="t" anchorCtr="0">
            <a:noAutofit/>
          </a:bodyPr>
          <a:lstStyle/>
          <a:p>
            <a:r>
              <a:rPr lang="ja-JP" altLang="en-US" sz="4000" b="1" dirty="0">
                <a:latin typeface="游ゴシック" panose="020B0400000000000000" pitchFamily="50" charset="-128"/>
                <a:ea typeface="游ゴシック" panose="020B0400000000000000" pitchFamily="50" charset="-128"/>
              </a:rPr>
              <a:t>曇鸞大師は、梁の武帝が常に菩薩と仰がれた方である。</a:t>
            </a:r>
          </a:p>
          <a:p>
            <a:r>
              <a:rPr lang="ja-JP" altLang="en-US" sz="4000" b="1" dirty="0">
                <a:latin typeface="游ゴシック" panose="020B0400000000000000" pitchFamily="50" charset="-128"/>
                <a:ea typeface="游ゴシック" panose="020B0400000000000000" pitchFamily="50" charset="-128"/>
              </a:rPr>
              <a:t>菩提流支三蔵から浄土の経典を授けられたので、仙経を焼き捨てて浄土の教えに帰依された。</a:t>
            </a:r>
          </a:p>
        </p:txBody>
      </p:sp>
    </p:spTree>
    <p:extLst>
      <p:ext uri="{BB962C8B-B14F-4D97-AF65-F5344CB8AC3E}">
        <p14:creationId xmlns:p14="http://schemas.microsoft.com/office/powerpoint/2010/main" val="345893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46575" y="-441431"/>
            <a:ext cx="8595955" cy="7530267"/>
          </a:xfrm>
          <a:prstGeom prst="rect">
            <a:avLst/>
          </a:prstGeom>
          <a:noFill/>
        </p:spPr>
        <p:txBody>
          <a:bodyPr wrap="square" rtlCol="0">
            <a:spAutoFit/>
          </a:bodyPr>
          <a:lstStyle/>
          <a:p>
            <a:pPr>
              <a:lnSpc>
                <a:spcPts val="29000"/>
              </a:lnSpc>
            </a:pPr>
            <a:r>
              <a:rPr lang="ja-JP" altLang="en-US" sz="19900" b="1" dirty="0">
                <a:latin typeface="游ゴシック" panose="020B0400000000000000" pitchFamily="50" charset="-128"/>
                <a:ea typeface="游ゴシック" panose="020B0400000000000000" pitchFamily="50" charset="-128"/>
              </a:rPr>
              <a:t>天　親</a:t>
            </a:r>
            <a:endParaRPr lang="en-US" altLang="ja-JP" sz="19900" b="1" dirty="0">
              <a:latin typeface="游ゴシック" panose="020B0400000000000000" pitchFamily="50" charset="-128"/>
              <a:ea typeface="游ゴシック" panose="020B0400000000000000" pitchFamily="50" charset="-128"/>
            </a:endParaRPr>
          </a:p>
          <a:p>
            <a:pPr>
              <a:lnSpc>
                <a:spcPts val="29000"/>
              </a:lnSpc>
            </a:pPr>
            <a:r>
              <a:rPr lang="ja-JP" altLang="en-US" sz="19900" b="1" dirty="0">
                <a:latin typeface="游ゴシック" panose="020B0400000000000000" pitchFamily="50" charset="-128"/>
                <a:ea typeface="游ゴシック" panose="020B0400000000000000" pitchFamily="50" charset="-128"/>
              </a:rPr>
              <a:t>曇　鸞</a:t>
            </a:r>
            <a:endParaRPr lang="en-US" altLang="ja-JP" sz="199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5815944" y="199770"/>
            <a:ext cx="2700300" cy="6247864"/>
          </a:xfrm>
          <a:prstGeom prst="rect">
            <a:avLst/>
          </a:prstGeom>
          <a:noFill/>
          <a:ln w="57150">
            <a:solidFill>
              <a:srgbClr val="FF0000"/>
            </a:solidFill>
          </a:ln>
        </p:spPr>
        <p:txBody>
          <a:bodyPr wrap="square" rtlCol="0">
            <a:spAutoFit/>
          </a:bodyPr>
          <a:lstStyle/>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832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2" y="546933"/>
            <a:ext cx="5936385" cy="3170099"/>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梁天子：南朝・梁の国の初代皇帝　武帝（蕭王</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そうおう</a:t>
            </a:r>
            <a:r>
              <a:rPr lang="en-US" altLang="ja-JP" sz="4000" b="1" dirty="0">
                <a:latin typeface="游ゴシック" panose="020B0400000000000000" pitchFamily="50" charset="-128"/>
                <a:ea typeface="游ゴシック" panose="020B0400000000000000" pitchFamily="50" charset="-128"/>
              </a:rPr>
              <a:t>〉464-549</a:t>
            </a:r>
            <a:r>
              <a:rPr lang="ja-JP" altLang="en-US" sz="4000" b="1" dirty="0">
                <a:latin typeface="游ゴシック" panose="020B0400000000000000" pitchFamily="50" charset="-128"/>
                <a:ea typeface="游ゴシック" panose="020B0400000000000000" pitchFamily="50" charset="-128"/>
              </a:rPr>
              <a:t>）のこと。</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仏教を篤く信仰した。</a:t>
            </a:r>
            <a:endParaRPr lang="en-US" altLang="ja-JP" sz="40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6777373" y="143635"/>
            <a:ext cx="1967205" cy="6345705"/>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73</a:t>
            </a:r>
            <a:r>
              <a:rPr lang="ja-JP" altLang="en-US" sz="5400" b="1" dirty="0">
                <a:latin typeface="游ゴシック" panose="020B0400000000000000" pitchFamily="50" charset="-128"/>
                <a:ea typeface="游ゴシック" panose="020B0400000000000000" pitchFamily="50" charset="-128"/>
              </a:rPr>
              <a:t>本師曇鸞梁天子</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74</a:t>
            </a:r>
            <a:r>
              <a:rPr lang="ja-JP" altLang="en-US" sz="5400" b="1" dirty="0">
                <a:latin typeface="游ゴシック" panose="020B0400000000000000" pitchFamily="50" charset="-128"/>
                <a:ea typeface="游ゴシック" panose="020B0400000000000000" pitchFamily="50" charset="-128"/>
              </a:rPr>
              <a:t>常向鸞処菩薩礼</a:t>
            </a:r>
            <a:endParaRPr lang="en-US" altLang="ja-JP" sz="66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843964" y="4156194"/>
            <a:ext cx="823491" cy="2153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8E14B7AF-E603-406A-8D9A-1253E73BF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355" y="3978061"/>
            <a:ext cx="2403267" cy="2403267"/>
          </a:xfrm>
          <a:prstGeom prst="rect">
            <a:avLst/>
          </a:prstGeom>
        </p:spPr>
      </p:pic>
      <p:sp>
        <p:nvSpPr>
          <p:cNvPr id="2" name="正方形/長方形 1"/>
          <p:cNvSpPr/>
          <p:nvPr/>
        </p:nvSpPr>
        <p:spPr>
          <a:xfrm>
            <a:off x="179513" y="546933"/>
            <a:ext cx="1692188" cy="586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2354557526"/>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8" grpId="0"/>
      <p:bldP spid="11" grpId="0" animBg="1"/>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041957" y="278650"/>
            <a:ext cx="1967205" cy="6345705"/>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73</a:t>
            </a:r>
            <a:r>
              <a:rPr lang="ja-JP" altLang="en-US" sz="5400" b="1" dirty="0">
                <a:latin typeface="游ゴシック" panose="020B0400000000000000" pitchFamily="50" charset="-128"/>
                <a:ea typeface="游ゴシック" panose="020B0400000000000000" pitchFamily="50" charset="-128"/>
              </a:rPr>
              <a:t>本師曇鸞梁天子</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74</a:t>
            </a:r>
            <a:r>
              <a:rPr lang="ja-JP" altLang="en-US" sz="5400" b="1" dirty="0">
                <a:latin typeface="游ゴシック" panose="020B0400000000000000" pitchFamily="50" charset="-128"/>
                <a:ea typeface="游ゴシック" panose="020B0400000000000000" pitchFamily="50" charset="-128"/>
              </a:rPr>
              <a:t>常向鸞処菩薩礼</a:t>
            </a:r>
            <a:endParaRPr lang="en-US" altLang="ja-JP" sz="6600" b="1"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79511" y="546933"/>
            <a:ext cx="6867763" cy="3170099"/>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鸞処：曇鸞大師がおられる</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ところ。</a:t>
            </a:r>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菩薩礼：「曇鸞菩薩」と</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敬って礼拝すること。</a:t>
            </a:r>
            <a:endParaRPr lang="en-US" altLang="ja-JP" sz="40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182290" y="2876134"/>
            <a:ext cx="900100" cy="14061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7182290" y="4282255"/>
            <a:ext cx="900100" cy="20702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79511" y="503675"/>
            <a:ext cx="1242139" cy="676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179511" y="2348880"/>
            <a:ext cx="1647184"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2458908717"/>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animBg="1"/>
      <p:bldP spid="6" grpId="0" uiExpand="1" animBg="1"/>
      <p:bldP spid="2"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編纂調査データ\聖典講座\2018初めて学ぶ聖典講座\03和歌山開催（後期）\03レジュメ\第二回\素材\大集経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802997">
            <a:off x="15667" y="-1485246"/>
            <a:ext cx="7426440" cy="96956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R:\編纂調査データ\聖典講座\2018初めて学ぶ聖典講座\03和歌山開催（後期）\03レジュメ\第二回\素材\大集経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30048">
            <a:off x="2388577" y="-512788"/>
            <a:ext cx="8145109" cy="10488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編纂調査データ\聖典講座\2018初めて学ぶ聖典講座\03和歌山開催（後期）\03レジュメ\第二回\素材\大集経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409885">
            <a:off x="5407227" y="-238998"/>
            <a:ext cx="9276062" cy="12175677"/>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18510" y="3573016"/>
            <a:ext cx="9385004" cy="3293209"/>
          </a:xfrm>
          <a:prstGeom prst="rect">
            <a:avLst/>
          </a:prstGeom>
          <a:solidFill>
            <a:schemeClr val="accent1">
              <a:lumMod val="40000"/>
              <a:lumOff val="60000"/>
            </a:schemeClr>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曇鸞大師は</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大集経</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の註釈を志す。</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しかしその途中で病にかかってしまう。</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註釈を完成するため、曇鸞大師は</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長寿の法を求めて南へと旅に出た。</a:t>
            </a:r>
            <a:endParaRPr lang="en-US" altLang="ja-JP" sz="40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701570" y="224344"/>
            <a:ext cx="2096725" cy="1754326"/>
          </a:xfrm>
          <a:prstGeom prst="rect">
            <a:avLst/>
          </a:prstGeom>
          <a:solidFill>
            <a:schemeClr val="accent1">
              <a:lumMod val="20000"/>
              <a:lumOff val="80000"/>
            </a:schemeClr>
          </a:solidFill>
          <a:ln w="6350">
            <a:solidFill>
              <a:schemeClr val="tx1"/>
            </a:solidFill>
          </a:ln>
        </p:spPr>
        <p:txBody>
          <a:bodyPr wrap="square" rtlCol="0">
            <a:spAutoFit/>
          </a:bodyPr>
          <a:lstStyle/>
          <a:p>
            <a:r>
              <a:rPr lang="ja-JP" altLang="en-US" sz="3600" b="1" dirty="0">
                <a:latin typeface="游ゴシック" panose="020B0400000000000000" pitchFamily="50" charset="-128"/>
                <a:ea typeface="游ゴシック" panose="020B0400000000000000" pitchFamily="50" charset="-128"/>
              </a:rPr>
              <a:t>浄土教に</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入られる</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前のお話</a:t>
            </a:r>
            <a:endParaRPr lang="en-US" altLang="ja-JP" sz="3600" b="1" dirty="0">
              <a:latin typeface="游ゴシック" panose="020B0400000000000000" pitchFamily="50" charset="-128"/>
              <a:ea typeface="游ゴシック" panose="020B0400000000000000" pitchFamily="50" charset="-128"/>
            </a:endParaRPr>
          </a:p>
        </p:txBody>
      </p:sp>
      <p:pic>
        <p:nvPicPr>
          <p:cNvPr id="12" name="図 11"/>
          <p:cNvPicPr>
            <a:picLocks noChangeAspect="1"/>
          </p:cNvPicPr>
          <p:nvPr/>
        </p:nvPicPr>
        <p:blipFill rotWithShape="1">
          <a:blip r:embed="rId6" cstate="print">
            <a:extLst>
              <a:ext uri="{28A0092B-C50C-407E-A947-70E740481C1C}">
                <a14:useLocalDpi xmlns:a14="http://schemas.microsoft.com/office/drawing/2010/main" val="0"/>
              </a:ext>
            </a:extLst>
          </a:blip>
          <a:srcRect l="29991" t="705" r="21561" b="57408"/>
          <a:stretch/>
        </p:blipFill>
        <p:spPr>
          <a:xfrm>
            <a:off x="2574440" y="224344"/>
            <a:ext cx="2983740" cy="2934333"/>
          </a:xfrm>
          <a:prstGeom prst="rect">
            <a:avLst/>
          </a:prstGeom>
        </p:spPr>
      </p:pic>
      <p:sp>
        <p:nvSpPr>
          <p:cNvPr id="4" name="涙形 3"/>
          <p:cNvSpPr/>
          <p:nvPr/>
        </p:nvSpPr>
        <p:spPr>
          <a:xfrm rot="19222907">
            <a:off x="4321064" y="886876"/>
            <a:ext cx="166603" cy="182468"/>
          </a:xfrm>
          <a:prstGeom prst="teardrop">
            <a:avLst>
              <a:gd name="adj" fmla="val 179784"/>
            </a:avLst>
          </a:prstGeom>
          <a:solidFill>
            <a:schemeClr val="bg1"/>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50486916"/>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Effect transition="in" filter="fade">
                                      <p:cBhvr>
                                        <p:cTn id="12" dur="500"/>
                                        <p:tgtEl>
                                          <p:spTgt spid="1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1" end="1"/>
                                            </p:txEl>
                                          </p:spTgt>
                                        </p:tgtEl>
                                        <p:attrNameLst>
                                          <p:attrName>style.visibility</p:attrName>
                                        </p:attrNameLst>
                                      </p:cBhvr>
                                      <p:to>
                                        <p:strVal val="visible"/>
                                      </p:to>
                                    </p:set>
                                    <p:animEffect transition="in" filter="fade">
                                      <p:cBhvr>
                                        <p:cTn id="42" dur="500"/>
                                        <p:tgtEl>
                                          <p:spTgt spid="1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1000"/>
                                        <p:tgtEl>
                                          <p:spTgt spid="4"/>
                                        </p:tgtEl>
                                        <p:attrNameLst>
                                          <p:attrName>ppt_x</p:attrName>
                                        </p:attrNameLst>
                                      </p:cBhvr>
                                      <p:tavLst>
                                        <p:tav tm="0">
                                          <p:val>
                                            <p:strVal val="ppt_x"/>
                                          </p:val>
                                        </p:tav>
                                        <p:tav tm="100000">
                                          <p:val>
                                            <p:strVal val="ppt_x"/>
                                          </p:val>
                                        </p:tav>
                                      </p:tavLst>
                                    </p:anim>
                                    <p:anim calcmode="lin" valueType="num">
                                      <p:cBhvr additive="base">
                                        <p:cTn id="47" dur="1000"/>
                                        <p:tgtEl>
                                          <p:spTgt spid="4"/>
                                        </p:tgtEl>
                                        <p:attrNameLst>
                                          <p:attrName>ppt_y</p:attrName>
                                        </p:attrNameLst>
                                      </p:cBhvr>
                                      <p:tavLst>
                                        <p:tav tm="0">
                                          <p:val>
                                            <p:strVal val="ppt_y"/>
                                          </p:val>
                                        </p:tav>
                                        <p:tav tm="100000">
                                          <p:val>
                                            <p:strVal val="1+ppt_h/2"/>
                                          </p:val>
                                        </p:tav>
                                      </p:tavLst>
                                    </p:anim>
                                    <p:set>
                                      <p:cBhvr>
                                        <p:cTn id="48" dur="1" fill="hold">
                                          <p:stCondLst>
                                            <p:cond delay="999"/>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fade">
                                      <p:cBhvr>
                                        <p:cTn id="53" dur="500"/>
                                        <p:tgtEl>
                                          <p:spTgt spid="1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xEl>
                                              <p:pRg st="3" end="3"/>
                                            </p:txEl>
                                          </p:spTgt>
                                        </p:tgtEl>
                                        <p:attrNameLst>
                                          <p:attrName>style.visibility</p:attrName>
                                        </p:attrNameLst>
                                      </p:cBhvr>
                                      <p:to>
                                        <p:strVal val="visible"/>
                                      </p:to>
                                    </p:set>
                                    <p:animEffect transition="in" filter="fade">
                                      <p:cBhvr>
                                        <p:cTn id="5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0" grpId="0" animBg="1"/>
      <p:bldP spid="4" grpId="0" animBg="1"/>
      <p:bldP spid="4"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770" y="-441430"/>
            <a:ext cx="12193975" cy="11367568"/>
          </a:xfrm>
          <a:prstGeom prst="rect">
            <a:avLst/>
          </a:prstGeom>
        </p:spPr>
      </p:pic>
      <p:sp>
        <p:nvSpPr>
          <p:cNvPr id="6" name="円/楕円 20"/>
          <p:cNvSpPr/>
          <p:nvPr/>
        </p:nvSpPr>
        <p:spPr>
          <a:xfrm>
            <a:off x="2708536" y="2159754"/>
            <a:ext cx="2919681" cy="1489741"/>
          </a:xfrm>
          <a:prstGeom prst="ellipse">
            <a:avLst/>
          </a:prstGeom>
          <a:solidFill>
            <a:srgbClr val="00B0F0">
              <a:alpha val="70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4000" b="1" dirty="0">
                <a:latin typeface="游ゴシック" panose="020B0400000000000000" pitchFamily="50" charset="-128"/>
                <a:ea typeface="游ゴシック" panose="020B0400000000000000" pitchFamily="50" charset="-128"/>
              </a:rPr>
              <a:t>北朝・北魏</a:t>
            </a:r>
            <a:endParaRPr lang="en-US" altLang="ja-JP" sz="4000" b="1" dirty="0">
              <a:latin typeface="游ゴシック" panose="020B0400000000000000" pitchFamily="50" charset="-128"/>
              <a:ea typeface="游ゴシック" panose="020B0400000000000000" pitchFamily="50" charset="-128"/>
            </a:endParaRPr>
          </a:p>
        </p:txBody>
      </p:sp>
      <p:sp>
        <p:nvSpPr>
          <p:cNvPr id="7" name="円/楕円 10"/>
          <p:cNvSpPr/>
          <p:nvPr/>
        </p:nvSpPr>
        <p:spPr>
          <a:xfrm>
            <a:off x="2555775" y="3658975"/>
            <a:ext cx="3276366" cy="1480215"/>
          </a:xfrm>
          <a:prstGeom prst="ellipse">
            <a:avLst/>
          </a:prstGeom>
          <a:solidFill>
            <a:schemeClr val="accent6">
              <a:lumMod val="60000"/>
              <a:lumOff val="40000"/>
              <a:alpha val="7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000" b="1" dirty="0">
                <a:latin typeface="游ゴシック" panose="020B0400000000000000" pitchFamily="50" charset="-128"/>
                <a:ea typeface="游ゴシック" panose="020B0400000000000000" pitchFamily="50" charset="-128"/>
              </a:rPr>
              <a:t>南朝・梁</a:t>
            </a:r>
            <a:endParaRPr lang="en-US" altLang="ja-JP" sz="4000" b="1" dirty="0">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29991" t="705" r="21561" b="57408"/>
          <a:stretch/>
        </p:blipFill>
        <p:spPr>
          <a:xfrm>
            <a:off x="4932040" y="863715"/>
            <a:ext cx="2180700" cy="2144590"/>
          </a:xfrm>
          <a:prstGeom prst="rect">
            <a:avLst/>
          </a:prstGeom>
        </p:spPr>
      </p:pic>
    </p:spTree>
    <p:extLst>
      <p:ext uri="{BB962C8B-B14F-4D97-AF65-F5344CB8AC3E}">
        <p14:creationId xmlns:p14="http://schemas.microsoft.com/office/powerpoint/2010/main" val="14214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770" y="-441430"/>
            <a:ext cx="12193975" cy="11367568"/>
          </a:xfrm>
          <a:prstGeom prst="rect">
            <a:avLst/>
          </a:prstGeom>
        </p:spPr>
      </p:pic>
      <p:sp>
        <p:nvSpPr>
          <p:cNvPr id="6" name="円/楕円 20"/>
          <p:cNvSpPr/>
          <p:nvPr/>
        </p:nvSpPr>
        <p:spPr>
          <a:xfrm>
            <a:off x="2708536" y="2159754"/>
            <a:ext cx="2919681" cy="1489741"/>
          </a:xfrm>
          <a:prstGeom prst="ellipse">
            <a:avLst/>
          </a:prstGeom>
          <a:solidFill>
            <a:srgbClr val="00B0F0">
              <a:alpha val="70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4000" b="1" dirty="0">
                <a:latin typeface="游ゴシック" panose="020B0400000000000000" pitchFamily="50" charset="-128"/>
                <a:ea typeface="游ゴシック" panose="020B0400000000000000" pitchFamily="50" charset="-128"/>
              </a:rPr>
              <a:t>北朝・北魏</a:t>
            </a:r>
            <a:endParaRPr lang="en-US" altLang="ja-JP" sz="4000" b="1" dirty="0">
              <a:latin typeface="游ゴシック" panose="020B0400000000000000" pitchFamily="50" charset="-128"/>
              <a:ea typeface="游ゴシック" panose="020B0400000000000000" pitchFamily="50" charset="-128"/>
            </a:endParaRPr>
          </a:p>
        </p:txBody>
      </p:sp>
      <p:sp>
        <p:nvSpPr>
          <p:cNvPr id="7" name="円/楕円 10"/>
          <p:cNvSpPr/>
          <p:nvPr/>
        </p:nvSpPr>
        <p:spPr>
          <a:xfrm>
            <a:off x="2555775" y="3658975"/>
            <a:ext cx="3276366" cy="1480215"/>
          </a:xfrm>
          <a:prstGeom prst="ellipse">
            <a:avLst/>
          </a:prstGeom>
          <a:solidFill>
            <a:schemeClr val="accent6">
              <a:lumMod val="60000"/>
              <a:lumOff val="40000"/>
              <a:alpha val="7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000" b="1" dirty="0">
                <a:latin typeface="游ゴシック" panose="020B0400000000000000" pitchFamily="50" charset="-128"/>
                <a:ea typeface="游ゴシック" panose="020B0400000000000000" pitchFamily="50" charset="-128"/>
              </a:rPr>
              <a:t>南朝・梁</a:t>
            </a:r>
            <a:endParaRPr lang="en-US" altLang="ja-JP" sz="4000" b="1" dirty="0">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29991" t="705" r="21561" b="57408"/>
          <a:stretch/>
        </p:blipFill>
        <p:spPr>
          <a:xfrm>
            <a:off x="4906693" y="3642065"/>
            <a:ext cx="2180700" cy="2144590"/>
          </a:xfrm>
          <a:prstGeom prst="rect">
            <a:avLst/>
          </a:prstGeom>
        </p:spPr>
      </p:pic>
      <p:sp>
        <p:nvSpPr>
          <p:cNvPr id="10" name="下矢印 9"/>
          <p:cNvSpPr/>
          <p:nvPr/>
        </p:nvSpPr>
        <p:spPr>
          <a:xfrm>
            <a:off x="5337539" y="2713647"/>
            <a:ext cx="450050" cy="943967"/>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0188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770" y="-441430"/>
            <a:ext cx="12193975" cy="11367568"/>
          </a:xfrm>
          <a:prstGeom prst="rect">
            <a:avLst/>
          </a:prstGeom>
        </p:spPr>
      </p:pic>
      <p:sp>
        <p:nvSpPr>
          <p:cNvPr id="6" name="円/楕円 20"/>
          <p:cNvSpPr/>
          <p:nvPr/>
        </p:nvSpPr>
        <p:spPr>
          <a:xfrm>
            <a:off x="2708536" y="2159754"/>
            <a:ext cx="2919681" cy="1489741"/>
          </a:xfrm>
          <a:prstGeom prst="ellipse">
            <a:avLst/>
          </a:prstGeom>
          <a:solidFill>
            <a:srgbClr val="00B0F0">
              <a:alpha val="70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4000" b="1" dirty="0">
                <a:latin typeface="游ゴシック" panose="020B0400000000000000" pitchFamily="50" charset="-128"/>
                <a:ea typeface="游ゴシック" panose="020B0400000000000000" pitchFamily="50" charset="-128"/>
              </a:rPr>
              <a:t>北朝・北魏</a:t>
            </a:r>
            <a:endParaRPr lang="en-US" altLang="ja-JP" sz="4000" b="1" dirty="0">
              <a:latin typeface="游ゴシック" panose="020B0400000000000000" pitchFamily="50" charset="-128"/>
              <a:ea typeface="游ゴシック" panose="020B0400000000000000" pitchFamily="50" charset="-128"/>
            </a:endParaRPr>
          </a:p>
        </p:txBody>
      </p:sp>
      <p:sp>
        <p:nvSpPr>
          <p:cNvPr id="7" name="円/楕円 10"/>
          <p:cNvSpPr/>
          <p:nvPr/>
        </p:nvSpPr>
        <p:spPr>
          <a:xfrm>
            <a:off x="2555775" y="3658975"/>
            <a:ext cx="3276366" cy="1480215"/>
          </a:xfrm>
          <a:prstGeom prst="ellipse">
            <a:avLst/>
          </a:prstGeom>
          <a:solidFill>
            <a:schemeClr val="accent6">
              <a:lumMod val="60000"/>
              <a:lumOff val="40000"/>
              <a:alpha val="7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000" b="1" dirty="0">
                <a:latin typeface="游ゴシック" panose="020B0400000000000000" pitchFamily="50" charset="-128"/>
                <a:ea typeface="游ゴシック" panose="020B0400000000000000" pitchFamily="50" charset="-128"/>
              </a:rPr>
              <a:t>南朝・梁</a:t>
            </a:r>
            <a:endParaRPr lang="en-US" altLang="ja-JP" sz="4000" b="1" dirty="0">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29991" t="705" r="21561" b="57408"/>
          <a:stretch/>
        </p:blipFill>
        <p:spPr>
          <a:xfrm>
            <a:off x="4906693" y="3642065"/>
            <a:ext cx="2180700" cy="2144590"/>
          </a:xfrm>
          <a:prstGeom prst="rect">
            <a:avLst/>
          </a:prstGeom>
        </p:spPr>
      </p:pic>
      <p:sp>
        <p:nvSpPr>
          <p:cNvPr id="10" name="下矢印 9"/>
          <p:cNvSpPr/>
          <p:nvPr/>
        </p:nvSpPr>
        <p:spPr>
          <a:xfrm>
            <a:off x="5337539" y="2713647"/>
            <a:ext cx="450050" cy="943967"/>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8E14B7AF-E603-406A-8D9A-1253E73BF7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1186" y="3615581"/>
            <a:ext cx="1991509" cy="1991509"/>
          </a:xfrm>
          <a:prstGeom prst="rect">
            <a:avLst/>
          </a:prstGeom>
        </p:spPr>
      </p:pic>
      <p:sp>
        <p:nvSpPr>
          <p:cNvPr id="11" name="正方形/長方形 10"/>
          <p:cNvSpPr/>
          <p:nvPr/>
        </p:nvSpPr>
        <p:spPr>
          <a:xfrm>
            <a:off x="1601670" y="5544308"/>
            <a:ext cx="1608891" cy="707886"/>
          </a:xfrm>
          <a:prstGeom prst="rect">
            <a:avLst/>
          </a:prstGeom>
          <a:solidFill>
            <a:schemeClr val="bg1"/>
          </a:solidFill>
        </p:spPr>
        <p:txBody>
          <a:bodyPr wrap="square">
            <a:spAutoFit/>
          </a:bodyPr>
          <a:lstStyle/>
          <a:p>
            <a:pPr algn="ctr"/>
            <a:r>
              <a:rPr lang="ja-JP" altLang="en-US" sz="4000" b="1" dirty="0">
                <a:latin typeface="游ゴシック" panose="020B0400000000000000" pitchFamily="50" charset="-128"/>
                <a:ea typeface="游ゴシック" panose="020B0400000000000000" pitchFamily="50" charset="-128"/>
              </a:rPr>
              <a:t>武帝</a:t>
            </a:r>
            <a:endParaRPr lang="en-US" altLang="ja-JP" sz="4000" b="1"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52619" y="1482443"/>
            <a:ext cx="2273632" cy="2123658"/>
          </a:xfrm>
          <a:prstGeom prst="rect">
            <a:avLst/>
          </a:prstGeom>
          <a:solidFill>
            <a:srgbClr val="FFFF00"/>
          </a:solidFill>
        </p:spPr>
        <p:txBody>
          <a:bodyPr wrap="square" rtlCol="0">
            <a:spAutoFit/>
          </a:bodyPr>
          <a:lstStyle/>
          <a:p>
            <a:pPr algn="ctr"/>
            <a:r>
              <a:rPr lang="ja-JP" altLang="en-US" sz="6600" b="1" dirty="0">
                <a:latin typeface="游ゴシック" panose="020B0400000000000000" pitchFamily="50" charset="-128"/>
                <a:ea typeface="游ゴシック" panose="020B0400000000000000" pitchFamily="50" charset="-128"/>
              </a:rPr>
              <a:t>深く</a:t>
            </a:r>
            <a:endParaRPr lang="en-US" altLang="ja-JP" sz="6600" b="1" dirty="0">
              <a:latin typeface="游ゴシック" panose="020B0400000000000000" pitchFamily="50" charset="-128"/>
              <a:ea typeface="游ゴシック" panose="020B0400000000000000" pitchFamily="50" charset="-128"/>
            </a:endParaRPr>
          </a:p>
          <a:p>
            <a:pPr algn="ctr"/>
            <a:r>
              <a:rPr lang="ja-JP" altLang="en-US" sz="6600" b="1" dirty="0">
                <a:latin typeface="游ゴシック" panose="020B0400000000000000" pitchFamily="50" charset="-128"/>
                <a:ea typeface="游ゴシック" panose="020B0400000000000000" pitchFamily="50" charset="-128"/>
              </a:rPr>
              <a:t>尊敬</a:t>
            </a:r>
            <a:endParaRPr lang="en-US" altLang="ja-JP" sz="6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873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770" y="-441430"/>
            <a:ext cx="12193975" cy="11367568"/>
          </a:xfrm>
          <a:prstGeom prst="rect">
            <a:avLst/>
          </a:prstGeom>
        </p:spPr>
      </p:pic>
      <p:sp>
        <p:nvSpPr>
          <p:cNvPr id="6" name="円/楕円 20"/>
          <p:cNvSpPr/>
          <p:nvPr/>
        </p:nvSpPr>
        <p:spPr>
          <a:xfrm>
            <a:off x="2708536" y="2159754"/>
            <a:ext cx="2919681" cy="1489741"/>
          </a:xfrm>
          <a:prstGeom prst="ellipse">
            <a:avLst/>
          </a:prstGeom>
          <a:solidFill>
            <a:srgbClr val="00B0F0">
              <a:alpha val="70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4000" b="1" dirty="0">
                <a:latin typeface="游ゴシック" panose="020B0400000000000000" pitchFamily="50" charset="-128"/>
                <a:ea typeface="游ゴシック" panose="020B0400000000000000" pitchFamily="50" charset="-128"/>
              </a:rPr>
              <a:t>北朝・北魏</a:t>
            </a:r>
            <a:endParaRPr lang="en-US" altLang="ja-JP" sz="4000" b="1" dirty="0">
              <a:latin typeface="游ゴシック" panose="020B0400000000000000" pitchFamily="50" charset="-128"/>
              <a:ea typeface="游ゴシック" panose="020B0400000000000000" pitchFamily="50" charset="-128"/>
            </a:endParaRPr>
          </a:p>
        </p:txBody>
      </p:sp>
      <p:sp>
        <p:nvSpPr>
          <p:cNvPr id="7" name="円/楕円 10"/>
          <p:cNvSpPr/>
          <p:nvPr/>
        </p:nvSpPr>
        <p:spPr>
          <a:xfrm>
            <a:off x="2555775" y="3658975"/>
            <a:ext cx="3276366" cy="1480215"/>
          </a:xfrm>
          <a:prstGeom prst="ellipse">
            <a:avLst/>
          </a:prstGeom>
          <a:solidFill>
            <a:schemeClr val="accent6">
              <a:lumMod val="60000"/>
              <a:lumOff val="40000"/>
              <a:alpha val="7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000" b="1" dirty="0">
                <a:latin typeface="游ゴシック" panose="020B0400000000000000" pitchFamily="50" charset="-128"/>
                <a:ea typeface="游ゴシック" panose="020B0400000000000000" pitchFamily="50" charset="-128"/>
              </a:rPr>
              <a:t>南朝・梁</a:t>
            </a:r>
            <a:endParaRPr lang="en-US" altLang="ja-JP" sz="4000" b="1" dirty="0">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29991" t="705" r="21561" b="57408"/>
          <a:stretch/>
        </p:blipFill>
        <p:spPr>
          <a:xfrm>
            <a:off x="1455434" y="1358770"/>
            <a:ext cx="2180700" cy="2144590"/>
          </a:xfrm>
          <a:prstGeom prst="rect">
            <a:avLst/>
          </a:prstGeom>
        </p:spPr>
      </p:pic>
      <p:sp>
        <p:nvSpPr>
          <p:cNvPr id="9" name="テキスト ボックス 8"/>
          <p:cNvSpPr txBox="1"/>
          <p:nvPr/>
        </p:nvSpPr>
        <p:spPr>
          <a:xfrm>
            <a:off x="385285" y="4941168"/>
            <a:ext cx="8579203" cy="1692771"/>
          </a:xfrm>
          <a:prstGeom prst="rect">
            <a:avLst/>
          </a:prstGeom>
          <a:solidFill>
            <a:schemeClr val="bg1"/>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のち曇鸞大師が北朝に帰られると、</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武帝は常にその方向に礼拝した。</a:t>
            </a:r>
            <a:endParaRPr lang="en-US" altLang="ja-JP" sz="4000" b="1" dirty="0">
              <a:latin typeface="游ゴシック" panose="020B0400000000000000" pitchFamily="50" charset="-128"/>
              <a:ea typeface="游ゴシック" panose="020B0400000000000000" pitchFamily="50" charset="-128"/>
            </a:endParaRPr>
          </a:p>
        </p:txBody>
      </p:sp>
      <p:pic>
        <p:nvPicPr>
          <p:cNvPr id="10" name="図 9">
            <a:extLst>
              <a:ext uri="{FF2B5EF4-FFF2-40B4-BE49-F238E27FC236}">
                <a16:creationId xmlns:a16="http://schemas.microsoft.com/office/drawing/2014/main" id="{8E14B7AF-E603-406A-8D9A-1253E73BF7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437" y="3083891"/>
            <a:ext cx="1991509" cy="1991509"/>
          </a:xfrm>
          <a:prstGeom prst="rect">
            <a:avLst/>
          </a:prstGeom>
        </p:spPr>
      </p:pic>
      <p:sp>
        <p:nvSpPr>
          <p:cNvPr id="11" name="角丸四角形吹き出し 10"/>
          <p:cNvSpPr/>
          <p:nvPr/>
        </p:nvSpPr>
        <p:spPr>
          <a:xfrm>
            <a:off x="5766557" y="466464"/>
            <a:ext cx="1980250" cy="2329885"/>
          </a:xfrm>
          <a:prstGeom prst="wedgeRoundRectCallout">
            <a:avLst>
              <a:gd name="adj1" fmla="val -29910"/>
              <a:gd name="adj2" fmla="val 6825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曇鸞菩薩</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曇鸞菩薩</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en-US" altLang="ja-JP" sz="4000" b="1" dirty="0">
                <a:solidFill>
                  <a:schemeClr val="tx1"/>
                </a:solidFill>
                <a:latin typeface="游ゴシック" panose="020B0400000000000000" pitchFamily="50" charset="-128"/>
                <a:ea typeface="游ゴシック" panose="020B0400000000000000" pitchFamily="50" charset="-128"/>
              </a:rPr>
              <a:t>……</a:t>
            </a:r>
            <a:endParaRPr kumimoji="1" lang="ja-JP" altLang="en-US" sz="40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2094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bg/>
                                          </p:spTgt>
                                        </p:tgtEl>
                                        <p:attrNameLst>
                                          <p:attrName>style.visibility</p:attrName>
                                        </p:attrNameLst>
                                      </p:cBhvr>
                                      <p:to>
                                        <p:strVal val="visible"/>
                                      </p:to>
                                    </p:set>
                                    <p:animEffect transition="in" filter="fade">
                                      <p:cBhvr>
                                        <p:cTn id="21" dur="500"/>
                                        <p:tgtEl>
                                          <p:spTgt spid="9">
                                            <p:bg/>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bg/>
                                          </p:spTgt>
                                        </p:tgtEl>
                                        <p:attrNameLst>
                                          <p:attrName>style.visibility</p:attrName>
                                        </p:attrNameLst>
                                      </p:cBhvr>
                                      <p:to>
                                        <p:strVal val="visible"/>
                                      </p:to>
                                    </p:set>
                                    <p:animEffect transition="in" filter="fade">
                                      <p:cBhvr>
                                        <p:cTn id="39" dur="500"/>
                                        <p:tgtEl>
                                          <p:spTgt spid="11">
                                            <p:bg/>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animEffect transition="in" filter="fade">
                                      <p:cBhvr>
                                        <p:cTn id="46" dur="500"/>
                                        <p:tgtEl>
                                          <p:spTgt spid="11">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fade">
                                      <p:cBhvr>
                                        <p:cTn id="4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uiExpand="1" build="p" animBg="1"/>
      <p:bldP spid="11" grpId="0" uiExpand="1"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2" y="546933"/>
            <a:ext cx="6372708" cy="5632311"/>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三蔵流支：</a:t>
            </a:r>
            <a:r>
              <a:rPr lang="ja-JP" altLang="en-US" sz="4000" b="1" dirty="0">
                <a:solidFill>
                  <a:srgbClr val="FF0000"/>
                </a:solidFill>
                <a:latin typeface="游ゴシック" panose="020B0400000000000000" pitchFamily="50" charset="-128"/>
                <a:ea typeface="游ゴシック" panose="020B0400000000000000" pitchFamily="50" charset="-128"/>
              </a:rPr>
              <a:t>菩提流支三蔵</a:t>
            </a:r>
            <a:r>
              <a:rPr lang="ja-JP" altLang="en-US" sz="4000" b="1" dirty="0">
                <a:latin typeface="游ゴシック" panose="020B0400000000000000" pitchFamily="50" charset="-128"/>
                <a:ea typeface="游ゴシック" panose="020B0400000000000000" pitchFamily="50" charset="-128"/>
              </a:rPr>
              <a:t>のこと。北インド出身の訳経僧。</a:t>
            </a:r>
            <a:r>
              <a:rPr lang="en-US" altLang="ja-JP" sz="4000" b="1" dirty="0">
                <a:latin typeface="游ゴシック" panose="020B0400000000000000" pitchFamily="50" charset="-128"/>
                <a:ea typeface="游ゴシック" panose="020B0400000000000000" pitchFamily="50" charset="-128"/>
              </a:rPr>
              <a:t>508</a:t>
            </a:r>
            <a:r>
              <a:rPr lang="ja-JP" altLang="en-US" sz="4000" b="1" dirty="0">
                <a:latin typeface="游ゴシック" panose="020B0400000000000000" pitchFamily="50" charset="-128"/>
                <a:ea typeface="游ゴシック" panose="020B0400000000000000" pitchFamily="50" charset="-128"/>
              </a:rPr>
              <a:t>年ごろ洛陽を訪れた。</a:t>
            </a:r>
            <a:endParaRPr lang="en-US" altLang="ja-JP" sz="4000" b="1" dirty="0">
              <a:latin typeface="游ゴシック" panose="020B0400000000000000" pitchFamily="50" charset="-128"/>
              <a:ea typeface="游ゴシック" panose="020B0400000000000000" pitchFamily="50" charset="-128"/>
            </a:endParaRPr>
          </a:p>
          <a:p>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入楞伽経</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などを訳出した。</a:t>
            </a:r>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仙経：長生不死の神仙術を説く道教の書。</a:t>
            </a:r>
            <a:endParaRPr lang="en-US" altLang="ja-JP" sz="40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6957393" y="323655"/>
            <a:ext cx="1967205" cy="6187754"/>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75</a:t>
            </a:r>
            <a:r>
              <a:rPr lang="ja-JP" altLang="en-US" sz="5400" b="1" dirty="0">
                <a:latin typeface="游ゴシック" panose="020B0400000000000000" pitchFamily="50" charset="-128"/>
                <a:ea typeface="游ゴシック" panose="020B0400000000000000" pitchFamily="50" charset="-128"/>
              </a:rPr>
              <a:t>三蔵流支授浄教</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76</a:t>
            </a:r>
            <a:r>
              <a:rPr lang="ja-JP" altLang="en-US" sz="5400" b="1" dirty="0">
                <a:latin typeface="游ゴシック" panose="020B0400000000000000" pitchFamily="50" charset="-128"/>
                <a:ea typeface="游ゴシック" panose="020B0400000000000000" pitchFamily="50" charset="-128"/>
              </a:rPr>
              <a:t>焚焼仙経帰楽邦</a:t>
            </a:r>
            <a:endParaRPr lang="en-US" altLang="ja-JP" sz="66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992380" y="1416030"/>
            <a:ext cx="847994" cy="285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184960" y="2855460"/>
            <a:ext cx="800289" cy="1427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79512" y="546933"/>
            <a:ext cx="2187243" cy="631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179512" y="4824155"/>
            <a:ext cx="1287143" cy="585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2464332038"/>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fade">
                                      <p:cBhvr>
                                        <p:cTn id="4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8" grpId="0" build="p"/>
      <p:bldP spid="11" grpId="0" animBg="1"/>
      <p:bldP spid="7" grpId="0" uiExpand="1" animBg="1"/>
      <p:bldP spid="2" grpId="0"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600" y="-666455"/>
            <a:ext cx="12193975" cy="11367568"/>
          </a:xfrm>
          <a:prstGeom prst="rect">
            <a:avLst/>
          </a:prstGeom>
        </p:spPr>
      </p:pic>
      <p:sp>
        <p:nvSpPr>
          <p:cNvPr id="17" name="フローチャート: 処理 16"/>
          <p:cNvSpPr/>
          <p:nvPr/>
        </p:nvSpPr>
        <p:spPr>
          <a:xfrm rot="16200000">
            <a:off x="3231814" y="3046531"/>
            <a:ext cx="1125125" cy="61206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kumimoji="1" lang="ja-JP" altLang="en-US" sz="3600" b="1" dirty="0">
              <a:solidFill>
                <a:schemeClr val="tx1"/>
              </a:solidFill>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251520" y="247283"/>
            <a:ext cx="4104456" cy="6494085"/>
          </a:xfrm>
          <a:prstGeom prst="rect">
            <a:avLst/>
          </a:prstGeom>
          <a:solidFill>
            <a:schemeClr val="bg1"/>
          </a:solid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武帝と別れた大師は茅山に道士</a:t>
            </a:r>
            <a:r>
              <a:rPr lang="ja-JP" altLang="en-US" sz="4000" b="1" dirty="0">
                <a:solidFill>
                  <a:srgbClr val="FF0000"/>
                </a:solidFill>
                <a:latin typeface="游ゴシック" panose="020B0400000000000000" pitchFamily="50" charset="-128"/>
                <a:ea typeface="游ゴシック" panose="020B0400000000000000" pitchFamily="50" charset="-128"/>
              </a:rPr>
              <a:t>陶弘景</a:t>
            </a:r>
            <a:r>
              <a:rPr lang="ja-JP" altLang="en-US" sz="4000" b="1" dirty="0">
                <a:latin typeface="游ゴシック" panose="020B0400000000000000" pitchFamily="50" charset="-128"/>
                <a:ea typeface="游ゴシック" panose="020B0400000000000000" pitchFamily="50" charset="-128"/>
              </a:rPr>
              <a:t>を訪ね、不老長寿の仙経を授けられた。</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その帰路、大師は洛陽にて</a:t>
            </a:r>
            <a:r>
              <a:rPr lang="ja-JP" altLang="en-US" sz="4000" b="1" dirty="0">
                <a:solidFill>
                  <a:srgbClr val="FF0000"/>
                </a:solidFill>
                <a:latin typeface="游ゴシック" panose="020B0400000000000000" pitchFamily="50" charset="-128"/>
                <a:ea typeface="游ゴシック" panose="020B0400000000000000" pitchFamily="50" charset="-128"/>
              </a:rPr>
              <a:t>菩提流支</a:t>
            </a:r>
            <a:r>
              <a:rPr lang="ja-JP" altLang="en-US" sz="4000" b="1" dirty="0">
                <a:latin typeface="游ゴシック" panose="020B0400000000000000" pitchFamily="50" charset="-128"/>
                <a:ea typeface="游ゴシック" panose="020B0400000000000000" pitchFamily="50" charset="-128"/>
              </a:rPr>
              <a:t>と対面する。</a:t>
            </a:r>
            <a:endParaRPr lang="en-US" altLang="ja-JP" sz="4000" b="1" dirty="0">
              <a:latin typeface="游ゴシック" panose="020B0400000000000000" pitchFamily="50" charset="-128"/>
              <a:ea typeface="游ゴシック" panose="020B0400000000000000" pitchFamily="50" charset="-128"/>
            </a:endParaRPr>
          </a:p>
        </p:txBody>
      </p:sp>
      <p:sp>
        <p:nvSpPr>
          <p:cNvPr id="2" name="二等辺三角形 1"/>
          <p:cNvSpPr/>
          <p:nvPr/>
        </p:nvSpPr>
        <p:spPr>
          <a:xfrm>
            <a:off x="7131836" y="3789040"/>
            <a:ext cx="320484" cy="344248"/>
          </a:xfrm>
          <a:prstGeom prst="triangle">
            <a:avLst/>
          </a:prstGeom>
          <a:solidFill>
            <a:srgbClr val="FF0000"/>
          </a:solidFill>
          <a:ln w="38100">
            <a:no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7452320" y="3065674"/>
            <a:ext cx="1407709" cy="769441"/>
          </a:xfrm>
          <a:prstGeom prst="rect">
            <a:avLst/>
          </a:prstGeom>
          <a:solidFill>
            <a:schemeClr val="bg1"/>
          </a:solidFill>
          <a:ln w="6350">
            <a:solidFill>
              <a:schemeClr val="tx1"/>
            </a:solidFill>
          </a:ln>
        </p:spPr>
        <p:txBody>
          <a:bodyPr wrap="square" rtlCol="0">
            <a:spAutoFit/>
          </a:bodyPr>
          <a:lstStyle/>
          <a:p>
            <a:pPr algn="ctr"/>
            <a:r>
              <a:rPr lang="ja-JP" altLang="en-US" sz="4400" b="1" dirty="0">
                <a:latin typeface="游ゴシック" panose="020B0400000000000000" pitchFamily="50" charset="-128"/>
                <a:ea typeface="游ゴシック" panose="020B0400000000000000" pitchFamily="50" charset="-128"/>
              </a:rPr>
              <a:t>茅山</a:t>
            </a:r>
            <a:endParaRPr lang="en-US" altLang="ja-JP" sz="4400" b="1" dirty="0">
              <a:latin typeface="游ゴシック" panose="020B0400000000000000" pitchFamily="50" charset="-128"/>
              <a:ea typeface="游ゴシック" panose="020B0400000000000000" pitchFamily="50" charset="-128"/>
            </a:endParaRPr>
          </a:p>
        </p:txBody>
      </p:sp>
      <p:sp>
        <p:nvSpPr>
          <p:cNvPr id="4" name="円/楕円 3"/>
          <p:cNvSpPr/>
          <p:nvPr/>
        </p:nvSpPr>
        <p:spPr>
          <a:xfrm>
            <a:off x="5810831" y="3306378"/>
            <a:ext cx="288032" cy="288032"/>
          </a:xfrm>
          <a:prstGeom prst="ellipse">
            <a:avLst/>
          </a:prstGeom>
          <a:solidFill>
            <a:srgbClr val="00B050"/>
          </a:solidFill>
          <a:ln w="38100">
            <a:no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5709433" y="2511075"/>
            <a:ext cx="1407709" cy="769441"/>
          </a:xfrm>
          <a:prstGeom prst="rect">
            <a:avLst/>
          </a:prstGeom>
          <a:solidFill>
            <a:schemeClr val="bg1"/>
          </a:solidFill>
          <a:ln w="6350">
            <a:solidFill>
              <a:schemeClr val="tx1"/>
            </a:solidFill>
          </a:ln>
        </p:spPr>
        <p:txBody>
          <a:bodyPr wrap="square" rtlCol="0">
            <a:spAutoFit/>
          </a:bodyPr>
          <a:lstStyle/>
          <a:p>
            <a:pPr algn="ctr"/>
            <a:r>
              <a:rPr lang="ja-JP" altLang="en-US" sz="4400" b="1" dirty="0">
                <a:latin typeface="游ゴシック" panose="020B0400000000000000" pitchFamily="50" charset="-128"/>
                <a:ea typeface="游ゴシック" panose="020B0400000000000000" pitchFamily="50" charset="-128"/>
              </a:rPr>
              <a:t>洛陽</a:t>
            </a:r>
            <a:endParaRPr lang="en-US" altLang="ja-JP" sz="4400" b="1" dirty="0">
              <a:latin typeface="游ゴシック" panose="020B0400000000000000" pitchFamily="50" charset="-128"/>
              <a:ea typeface="游ゴシック" panose="020B0400000000000000" pitchFamily="50" charset="-128"/>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71695" y="616062"/>
            <a:ext cx="1884731" cy="1890461"/>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p:cNvPicPr>
            <a:picLocks noChangeAspect="1"/>
          </p:cNvPicPr>
          <p:nvPr/>
        </p:nvPicPr>
        <p:blipFill rotWithShape="1">
          <a:blip r:embed="rId6" cstate="print">
            <a:extLst>
              <a:ext uri="{28A0092B-C50C-407E-A947-70E740481C1C}">
                <a14:useLocalDpi xmlns:a14="http://schemas.microsoft.com/office/drawing/2010/main" val="0"/>
              </a:ext>
            </a:extLst>
          </a:blip>
          <a:srcRect l="29991" t="705" r="21561" b="57408"/>
          <a:stretch/>
        </p:blipFill>
        <p:spPr>
          <a:xfrm flipH="1">
            <a:off x="3855143" y="2075048"/>
            <a:ext cx="1983207" cy="1950367"/>
          </a:xfrm>
          <a:prstGeom prst="rect">
            <a:avLst/>
          </a:prstGeom>
        </p:spPr>
      </p:pic>
    </p:spTree>
    <p:custDataLst>
      <p:tags r:id="rId1"/>
    </p:custDataLst>
    <p:extLst>
      <p:ext uri="{BB962C8B-B14F-4D97-AF65-F5344CB8AC3E}">
        <p14:creationId xmlns:p14="http://schemas.microsoft.com/office/powerpoint/2010/main" val="2367198435"/>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animBg="1"/>
      <p:bldP spid="4" grpId="0" uiExpand="1" animBg="1"/>
      <p:bldP spid="14" grpId="0" uiExpan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3307" y="59293"/>
            <a:ext cx="3256734" cy="306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16233" y="-16542"/>
            <a:ext cx="3138473" cy="314801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63307" y="3248007"/>
            <a:ext cx="9027494" cy="3293209"/>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曇鸞大師は仙経を示し、</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仏教にこれより優れた不老長寿の法があるかと菩提流支に問うた。</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すると菩提流支は、</a:t>
            </a:r>
            <a:endParaRPr lang="en-US" altLang="ja-JP" sz="4000" b="1" dirty="0">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320041" y="980728"/>
            <a:ext cx="2459721" cy="1707807"/>
            <a:chOff x="3320041" y="980728"/>
            <a:chExt cx="2459721" cy="1707807"/>
          </a:xfrm>
        </p:grpSpPr>
        <p:pic>
          <p:nvPicPr>
            <p:cNvPr id="9" name="図 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20041" y="980728"/>
              <a:ext cx="2459721" cy="1707807"/>
            </a:xfrm>
            <a:prstGeom prst="rect">
              <a:avLst/>
            </a:prstGeom>
          </p:spPr>
        </p:pic>
        <p:sp>
          <p:nvSpPr>
            <p:cNvPr id="10" name="テキスト ボックス 9"/>
            <p:cNvSpPr txBox="1"/>
            <p:nvPr/>
          </p:nvSpPr>
          <p:spPr>
            <a:xfrm>
              <a:off x="3854898" y="1097449"/>
              <a:ext cx="1407709" cy="1323439"/>
            </a:xfrm>
            <a:prstGeom prst="rect">
              <a:avLst/>
            </a:prstGeom>
            <a:noFill/>
            <a:ln w="6350">
              <a:noFill/>
            </a:ln>
          </p:spPr>
          <p:txBody>
            <a:bodyPr wrap="square" rtlCol="0">
              <a:spAutoFit/>
            </a:bodyPr>
            <a:lstStyle/>
            <a:p>
              <a:pPr algn="ctr"/>
              <a:r>
                <a:rPr lang="ja-JP" altLang="en-US" sz="8000" b="1" dirty="0">
                  <a:latin typeface="游ゴシック" panose="020B0400000000000000" pitchFamily="50" charset="-128"/>
                  <a:ea typeface="游ゴシック" panose="020B0400000000000000" pitchFamily="50" charset="-128"/>
                </a:rPr>
                <a:t>仙</a:t>
              </a:r>
              <a:endParaRPr lang="en-US" altLang="ja-JP" sz="8000" b="1" dirty="0">
                <a:latin typeface="游ゴシック" panose="020B0400000000000000" pitchFamily="50" charset="-128"/>
                <a:ea typeface="游ゴシック" panose="020B0400000000000000" pitchFamily="50" charset="-128"/>
              </a:endParaRPr>
            </a:p>
          </p:txBody>
        </p:sp>
      </p:grpSp>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29991" t="705" r="21561" b="57408"/>
          <a:stretch/>
        </p:blipFill>
        <p:spPr>
          <a:xfrm flipH="1">
            <a:off x="188692" y="59293"/>
            <a:ext cx="2718123" cy="2673114"/>
          </a:xfrm>
          <a:prstGeom prst="rect">
            <a:avLst/>
          </a:prstGeom>
        </p:spPr>
      </p:pic>
      <p:sp>
        <p:nvSpPr>
          <p:cNvPr id="4" name="テキスト ボックス 3"/>
          <p:cNvSpPr txBox="1"/>
          <p:nvPr/>
        </p:nvSpPr>
        <p:spPr>
          <a:xfrm>
            <a:off x="6518351" y="3113342"/>
            <a:ext cx="1665185" cy="523220"/>
          </a:xfrm>
          <a:prstGeom prst="rect">
            <a:avLst/>
          </a:prstGeom>
          <a:solidFill>
            <a:srgbClr val="0070C0"/>
          </a:solidFill>
          <a:ln>
            <a:solidFill>
              <a:srgbClr val="0070C0"/>
            </a:solidFill>
          </a:ln>
        </p:spPr>
        <p:txBody>
          <a:bodyPr wrap="square" rtlCol="0">
            <a:spAutoFit/>
          </a:bodyPr>
          <a:lstStyle/>
          <a:p>
            <a:r>
              <a:rPr kumimoji="1" lang="ja-JP" altLang="en-US" sz="2800" b="1" dirty="0">
                <a:solidFill>
                  <a:schemeClr val="bg1"/>
                </a:solidFill>
                <a:latin typeface="游ゴシック" panose="020B0400000000000000" pitchFamily="50" charset="-128"/>
                <a:ea typeface="游ゴシック" panose="020B0400000000000000" pitchFamily="50" charset="-128"/>
              </a:rPr>
              <a:t>菩提流支</a:t>
            </a:r>
          </a:p>
        </p:txBody>
      </p:sp>
      <p:sp>
        <p:nvSpPr>
          <p:cNvPr id="12" name="テキスト ボックス 11"/>
          <p:cNvSpPr txBox="1"/>
          <p:nvPr/>
        </p:nvSpPr>
        <p:spPr>
          <a:xfrm>
            <a:off x="852565" y="2722024"/>
            <a:ext cx="1665185" cy="523220"/>
          </a:xfrm>
          <a:prstGeom prst="rect">
            <a:avLst/>
          </a:prstGeom>
          <a:solidFill>
            <a:schemeClr val="accent6">
              <a:lumMod val="50000"/>
            </a:schemeClr>
          </a:solidFill>
          <a:ln>
            <a:solidFill>
              <a:srgbClr val="0070C0"/>
            </a:solidFill>
          </a:ln>
        </p:spPr>
        <p:txBody>
          <a:bodyPr wrap="square" rtlCol="0">
            <a:spAutoFit/>
          </a:bodyPr>
          <a:lstStyle/>
          <a:p>
            <a:r>
              <a:rPr kumimoji="1" lang="ja-JP" altLang="en-US" sz="2800" b="1" dirty="0">
                <a:solidFill>
                  <a:schemeClr val="bg1"/>
                </a:solidFill>
                <a:latin typeface="游ゴシック" panose="020B0400000000000000" pitchFamily="50" charset="-128"/>
                <a:ea typeface="游ゴシック" panose="020B0400000000000000" pitchFamily="50" charset="-128"/>
              </a:rPr>
              <a:t>曇鸞大師</a:t>
            </a:r>
          </a:p>
        </p:txBody>
      </p:sp>
    </p:spTree>
    <p:extLst>
      <p:ext uri="{BB962C8B-B14F-4D97-AF65-F5344CB8AC3E}">
        <p14:creationId xmlns:p14="http://schemas.microsoft.com/office/powerpoint/2010/main" val="7802894"/>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84604" y="297974"/>
            <a:ext cx="4590510" cy="6390117"/>
          </a:xfrm>
          <a:prstGeom prst="rect">
            <a:avLst/>
          </a:prstGeom>
          <a:solidFill>
            <a:srgbClr val="002060"/>
          </a:solidFill>
        </p:spPr>
        <p:style>
          <a:lnRef idx="2">
            <a:schemeClr val="accent1">
              <a:shade val="50000"/>
            </a:schemeClr>
          </a:lnRef>
          <a:fillRef idx="1001">
            <a:schemeClr val="dk2"/>
          </a:fillRef>
          <a:effectRef idx="0">
            <a:schemeClr val="accent1"/>
          </a:effectRef>
          <a:fontRef idx="minor">
            <a:schemeClr val="lt1"/>
          </a:fontRef>
        </p:style>
        <p:txBody>
          <a:bodyPr vert="eaVert" rtlCol="0" anchor="t" anchorCtr="0">
            <a:noAutofit/>
          </a:bodyPr>
          <a:lstStyle/>
          <a:p>
            <a:r>
              <a:rPr lang="ja-JP" altLang="en-US" sz="4000" b="1" dirty="0">
                <a:latin typeface="游ゴシック" panose="020B0400000000000000" pitchFamily="50" charset="-128"/>
                <a:ea typeface="游ゴシック" panose="020B0400000000000000" pitchFamily="50" charset="-128"/>
              </a:rPr>
              <a:t>天親菩薩の</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の教えを、曇鸞大師が</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往生論註</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に詳しく示してくださらなかったなら、広大ですぐれた功徳をそなえた他力の信心と念仏を、どうして知ることができたであろう。</a:t>
            </a:r>
          </a:p>
          <a:p>
            <a:endParaRPr lang="ja-JP" altLang="en-US"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4775114" y="98630"/>
            <a:ext cx="3262432" cy="6759370"/>
          </a:xfrm>
          <a:prstGeom prst="rect">
            <a:avLst/>
          </a:prstGeom>
          <a:noFill/>
        </p:spPr>
        <p:txBody>
          <a:bodyPr vert="eaVert" wrap="square" rtlCol="0">
            <a:spAutoFit/>
          </a:bodyPr>
          <a:lstStyle/>
          <a:p>
            <a:r>
              <a:rPr kumimoji="1" lang="ja-JP" altLang="en-US" sz="4000" b="1" dirty="0">
                <a:latin typeface="游ゴシック" panose="020B0400000000000000" pitchFamily="50" charset="-128"/>
                <a:ea typeface="游ゴシック" panose="020B0400000000000000" pitchFamily="50" charset="-128"/>
              </a:rPr>
              <a:t>　</a:t>
            </a:r>
            <a:r>
              <a:rPr lang="ja-JP" altLang="en-US" sz="4000" b="1" dirty="0">
                <a:latin typeface="游ゴシック" panose="020B0400000000000000" pitchFamily="50" charset="-128"/>
                <a:ea typeface="游ゴシック" panose="020B0400000000000000" pitchFamily="50" charset="-128"/>
              </a:rPr>
              <a:t>天親菩薩のみことをも</a:t>
            </a:r>
          </a:p>
          <a:p>
            <a:r>
              <a:rPr lang="ja-JP" altLang="en-US" sz="4000" b="1" dirty="0">
                <a:latin typeface="游ゴシック" panose="020B0400000000000000" pitchFamily="50" charset="-128"/>
                <a:ea typeface="游ゴシック" panose="020B0400000000000000" pitchFamily="50" charset="-128"/>
              </a:rPr>
              <a:t>　鸞師ときのべたまはずは</a:t>
            </a:r>
          </a:p>
          <a:p>
            <a:r>
              <a:rPr lang="ja-JP" altLang="en-US" sz="4000" b="1" dirty="0">
                <a:latin typeface="游ゴシック" panose="020B0400000000000000" pitchFamily="50" charset="-128"/>
                <a:ea typeface="游ゴシック" panose="020B0400000000000000" pitchFamily="50" charset="-128"/>
              </a:rPr>
              <a:t>　他力広大威徳の</a:t>
            </a:r>
          </a:p>
          <a:p>
            <a:r>
              <a:rPr lang="ja-JP" altLang="en-US" sz="4000" b="1" dirty="0">
                <a:latin typeface="游ゴシック" panose="020B0400000000000000" pitchFamily="50" charset="-128"/>
                <a:ea typeface="游ゴシック" panose="020B0400000000000000" pitchFamily="50" charset="-128"/>
              </a:rPr>
              <a:t>　心行いかでかさと</a:t>
            </a:r>
            <a:r>
              <a:rPr lang="ja-JP" altLang="en-US" sz="4000" b="1" dirty="0" err="1">
                <a:latin typeface="游ゴシック" panose="020B0400000000000000" pitchFamily="50" charset="-128"/>
                <a:ea typeface="游ゴシック" panose="020B0400000000000000" pitchFamily="50" charset="-128"/>
              </a:rPr>
              <a:t>らま</a:t>
            </a:r>
            <a:r>
              <a:rPr lang="ja-JP" altLang="en-US" sz="4000" b="1" dirty="0">
                <a:latin typeface="游ゴシック" panose="020B0400000000000000" pitchFamily="50" charset="-128"/>
                <a:ea typeface="游ゴシック" panose="020B0400000000000000" pitchFamily="50" charset="-128"/>
              </a:rPr>
              <a:t>し</a:t>
            </a:r>
            <a:endParaRPr lang="en-US" altLang="ja-JP" sz="40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（註五八三頁）</a:t>
            </a:r>
            <a:endParaRPr kumimoji="1" lang="en-US" altLang="ja-JP" sz="2000" b="1" dirty="0">
              <a:latin typeface="游ゴシック" panose="020B0400000000000000" pitchFamily="50" charset="-128"/>
              <a:ea typeface="游ゴシック" panose="020B0400000000000000" pitchFamily="50" charset="-128"/>
            </a:endParaRPr>
          </a:p>
        </p:txBody>
      </p:sp>
      <p:sp>
        <p:nvSpPr>
          <p:cNvPr id="5" name="角丸四角形 4"/>
          <p:cNvSpPr/>
          <p:nvPr/>
        </p:nvSpPr>
        <p:spPr>
          <a:xfrm>
            <a:off x="8050275" y="469107"/>
            <a:ext cx="887210" cy="49851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4000" b="1" dirty="0">
                <a:solidFill>
                  <a:schemeClr val="tx1"/>
                </a:solidFill>
                <a:latin typeface="游ゴシック" panose="020B0400000000000000" pitchFamily="50" charset="-128"/>
                <a:ea typeface="游ゴシック" panose="020B0400000000000000" pitchFamily="50" charset="-128"/>
              </a:rPr>
              <a:t>『</a:t>
            </a:r>
            <a:r>
              <a:rPr lang="ja-JP" altLang="en-US" sz="4000" b="1" dirty="0">
                <a:solidFill>
                  <a:schemeClr val="tx1"/>
                </a:solidFill>
                <a:latin typeface="游ゴシック" panose="020B0400000000000000" pitchFamily="50" charset="-128"/>
                <a:ea typeface="游ゴシック" panose="020B0400000000000000" pitchFamily="50" charset="-128"/>
              </a:rPr>
              <a:t>高僧和讃</a:t>
            </a:r>
            <a:r>
              <a:rPr lang="en-US" altLang="ja-JP" sz="4000" b="1" dirty="0">
                <a:solidFill>
                  <a:schemeClr val="tx1"/>
                </a:solidFill>
                <a:latin typeface="游ゴシック" panose="020B0400000000000000" pitchFamily="50" charset="-128"/>
                <a:ea typeface="游ゴシック" panose="020B0400000000000000" pitchFamily="50" charset="-128"/>
              </a:rPr>
              <a:t>』</a:t>
            </a:r>
            <a:r>
              <a:rPr lang="ja-JP" altLang="en-US" sz="4000" b="1" dirty="0">
                <a:solidFill>
                  <a:schemeClr val="tx1"/>
                </a:solidFill>
                <a:latin typeface="游ゴシック" panose="020B0400000000000000" pitchFamily="50" charset="-128"/>
                <a:ea typeface="游ゴシック" panose="020B0400000000000000" pitchFamily="50" charset="-128"/>
              </a:rPr>
              <a:t>曇鸞讃</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455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fade">
                                      <p:cBhvr>
                                        <p:cTn id="32" dur="500"/>
                                        <p:tgtEl>
                                          <p:spTgt spid="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fade">
                                      <p:cBhvr>
                                        <p:cTn id="37" dur="500"/>
                                        <p:tgtEl>
                                          <p:spTgt spid="8">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4" grpId="0" build="p"/>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307" y="59293"/>
            <a:ext cx="3158544" cy="294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4" name="涙形 3"/>
          <p:cNvSpPr/>
          <p:nvPr/>
        </p:nvSpPr>
        <p:spPr>
          <a:xfrm rot="20516059">
            <a:off x="6350795" y="3051077"/>
            <a:ext cx="330840" cy="293717"/>
          </a:xfrm>
          <a:prstGeom prst="teardrop">
            <a:avLst>
              <a:gd name="adj" fmla="val 200000"/>
            </a:avLst>
          </a:prstGeom>
          <a:solidFill>
            <a:schemeClr val="bg1"/>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5006" y="3231265"/>
            <a:ext cx="9027494" cy="3293209"/>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仮にしばらく長生きしたところで、</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いずれ命終わるのは必定。</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また迷いの生死を繰り返すことになる。</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そのような法が何になろうか</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p:txBody>
      </p:sp>
      <p:grpSp>
        <p:nvGrpSpPr>
          <p:cNvPr id="8" name="グループ化 7"/>
          <p:cNvGrpSpPr/>
          <p:nvPr/>
        </p:nvGrpSpPr>
        <p:grpSpPr>
          <a:xfrm>
            <a:off x="3320041" y="980728"/>
            <a:ext cx="2459721" cy="1707807"/>
            <a:chOff x="3320041" y="980728"/>
            <a:chExt cx="2459721" cy="1707807"/>
          </a:xfrm>
        </p:grpSpPr>
        <p:pic>
          <p:nvPicPr>
            <p:cNvPr id="9" name="図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20041" y="980728"/>
              <a:ext cx="2459721" cy="1707807"/>
            </a:xfrm>
            <a:prstGeom prst="rect">
              <a:avLst/>
            </a:prstGeom>
          </p:spPr>
        </p:pic>
        <p:sp>
          <p:nvSpPr>
            <p:cNvPr id="10" name="テキスト ボックス 9"/>
            <p:cNvSpPr txBox="1"/>
            <p:nvPr/>
          </p:nvSpPr>
          <p:spPr>
            <a:xfrm>
              <a:off x="3854898" y="1097449"/>
              <a:ext cx="1407709" cy="1323439"/>
            </a:xfrm>
            <a:prstGeom prst="rect">
              <a:avLst/>
            </a:prstGeom>
            <a:noFill/>
            <a:ln w="6350">
              <a:noFill/>
            </a:ln>
          </p:spPr>
          <p:txBody>
            <a:bodyPr wrap="square" rtlCol="0">
              <a:spAutoFit/>
            </a:bodyPr>
            <a:lstStyle/>
            <a:p>
              <a:pPr algn="ctr"/>
              <a:r>
                <a:rPr lang="ja-JP" altLang="en-US" sz="8000" b="1" dirty="0">
                  <a:latin typeface="游ゴシック" panose="020B0400000000000000" pitchFamily="50" charset="-128"/>
                  <a:ea typeface="游ゴシック" panose="020B0400000000000000" pitchFamily="50" charset="-128"/>
                </a:rPr>
                <a:t>仙</a:t>
              </a:r>
              <a:endParaRPr lang="en-US" altLang="ja-JP" sz="8000" b="1" dirty="0">
                <a:latin typeface="游ゴシック" panose="020B0400000000000000" pitchFamily="50" charset="-128"/>
                <a:ea typeface="游ゴシック" panose="020B0400000000000000" pitchFamily="50" charset="-128"/>
              </a:endParaRPr>
            </a:p>
          </p:txBody>
        </p:sp>
      </p:gr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29991" t="705" r="21561" b="57408"/>
          <a:stretch/>
        </p:blipFill>
        <p:spPr>
          <a:xfrm flipH="1">
            <a:off x="188692" y="317092"/>
            <a:ext cx="3005964" cy="2956189"/>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16233" y="-16542"/>
            <a:ext cx="3138473" cy="314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6495"/>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xit" presetSubtype="12" fill="hold" grpId="1" nodeType="withEffect">
                                  <p:stCondLst>
                                    <p:cond delay="0"/>
                                  </p:stCondLst>
                                  <p:childTnLst>
                                    <p:anim calcmode="lin" valueType="num">
                                      <p:cBhvr additive="base">
                                        <p:cTn id="8" dur="1000"/>
                                        <p:tgtEl>
                                          <p:spTgt spid="4"/>
                                        </p:tgtEl>
                                        <p:attrNameLst>
                                          <p:attrName>ppt_x</p:attrName>
                                        </p:attrNameLst>
                                      </p:cBhvr>
                                      <p:tavLst>
                                        <p:tav tm="0">
                                          <p:val>
                                            <p:strVal val="ppt_x"/>
                                          </p:val>
                                        </p:tav>
                                        <p:tav tm="100000">
                                          <p:val>
                                            <p:strVal val="0-ppt_w/2"/>
                                          </p:val>
                                        </p:tav>
                                      </p:tavLst>
                                    </p:anim>
                                    <p:anim calcmode="lin" valueType="num">
                                      <p:cBhvr additive="base">
                                        <p:cTn id="9" dur="1000"/>
                                        <p:tgtEl>
                                          <p:spTgt spid="4"/>
                                        </p:tgtEl>
                                        <p:attrNameLst>
                                          <p:attrName>ppt_y</p:attrName>
                                        </p:attrNameLst>
                                      </p:cBhvr>
                                      <p:tavLst>
                                        <p:tav tm="0">
                                          <p:val>
                                            <p:strVal val="ppt_y"/>
                                          </p:val>
                                        </p:tav>
                                        <p:tav tm="100000">
                                          <p:val>
                                            <p:strVal val="1+ppt_h/2"/>
                                          </p:val>
                                        </p:tav>
                                      </p:tavLst>
                                    </p:anim>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8"/>
                                        </p:tgtEl>
                                        <p:attrNameLst>
                                          <p:attrName>ppt_x</p:attrName>
                                        </p:attrNameLst>
                                      </p:cBhvr>
                                      <p:tavLst>
                                        <p:tav tm="0">
                                          <p:val>
                                            <p:strVal val="ppt_x"/>
                                          </p:val>
                                        </p:tav>
                                        <p:tav tm="100000">
                                          <p:val>
                                            <p:strVal val="ppt_x"/>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3307" y="59293"/>
            <a:ext cx="3158544" cy="294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45006" y="3231265"/>
            <a:ext cx="9027494" cy="3293209"/>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生死を超え、真の意味で</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無量の寿を得る法が仏法にはある</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そういって浄土の教えが説かれた仏典（</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観経</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あるいは</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浄土論</a:t>
            </a:r>
            <a:r>
              <a:rPr lang="en-US" altLang="ja-JP" sz="32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）を授けた。</a:t>
            </a:r>
            <a:endParaRPr lang="en-US" altLang="ja-JP" sz="4000" b="1" dirty="0">
              <a:latin typeface="游ゴシック" panose="020B0400000000000000" pitchFamily="50" charset="-128"/>
              <a:ea typeface="游ゴシック" panose="020B0400000000000000" pitchFamily="50" charset="-128"/>
            </a:endParaRPr>
          </a:p>
        </p:txBody>
      </p:sp>
      <p:grpSp>
        <p:nvGrpSpPr>
          <p:cNvPr id="6" name="グループ化 5"/>
          <p:cNvGrpSpPr/>
          <p:nvPr/>
        </p:nvGrpSpPr>
        <p:grpSpPr>
          <a:xfrm>
            <a:off x="3320041" y="980728"/>
            <a:ext cx="2459721" cy="1707807"/>
            <a:chOff x="3320041" y="980728"/>
            <a:chExt cx="2459721" cy="1707807"/>
          </a:xfrm>
        </p:grpSpPr>
        <p:pic>
          <p:nvPicPr>
            <p:cNvPr id="8" name="図 7"/>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20041" y="980728"/>
              <a:ext cx="2459721" cy="1707807"/>
            </a:xfrm>
            <a:prstGeom prst="rect">
              <a:avLst/>
            </a:prstGeom>
          </p:spPr>
        </p:pic>
        <p:sp>
          <p:nvSpPr>
            <p:cNvPr id="9" name="テキスト ボックス 8"/>
            <p:cNvSpPr txBox="1"/>
            <p:nvPr/>
          </p:nvSpPr>
          <p:spPr>
            <a:xfrm>
              <a:off x="3854898" y="1097449"/>
              <a:ext cx="1407709" cy="1323439"/>
            </a:xfrm>
            <a:prstGeom prst="rect">
              <a:avLst/>
            </a:prstGeom>
            <a:noFill/>
            <a:ln w="6350">
              <a:noFill/>
            </a:ln>
          </p:spPr>
          <p:txBody>
            <a:bodyPr wrap="square" rtlCol="0">
              <a:spAutoFit/>
            </a:bodyPr>
            <a:lstStyle/>
            <a:p>
              <a:pPr algn="ctr"/>
              <a:r>
                <a:rPr lang="ja-JP" altLang="en-US" sz="8000" b="1" dirty="0">
                  <a:latin typeface="游ゴシック" panose="020B0400000000000000" pitchFamily="50" charset="-128"/>
                  <a:ea typeface="游ゴシック" panose="020B0400000000000000" pitchFamily="50" charset="-128"/>
                </a:rPr>
                <a:t>浄</a:t>
              </a:r>
              <a:endParaRPr lang="en-US" altLang="ja-JP" sz="8000" b="1" dirty="0">
                <a:latin typeface="游ゴシック" panose="020B0400000000000000" pitchFamily="50" charset="-128"/>
                <a:ea typeface="游ゴシック" panose="020B0400000000000000" pitchFamily="50" charset="-128"/>
              </a:endParaRPr>
            </a:p>
          </p:txBody>
        </p:sp>
      </p:grpSp>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l="29991" t="705" r="21561" b="57408"/>
          <a:stretch/>
        </p:blipFill>
        <p:spPr>
          <a:xfrm flipH="1">
            <a:off x="188692" y="317092"/>
            <a:ext cx="3005964" cy="2956189"/>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16233" y="-16542"/>
            <a:ext cx="3138473" cy="314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65722"/>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06615" y="-19157"/>
            <a:ext cx="7248711" cy="50909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81010" y="4976589"/>
            <a:ext cx="9027494" cy="1692771"/>
          </a:xfrm>
          <a:prstGeom prst="rect">
            <a:avLst/>
          </a:prstGeom>
          <a:noFill/>
        </p:spPr>
        <p:txBody>
          <a:bodyPr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大師は仙経をすべて焼き捨て、</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浄土（</a:t>
            </a:r>
            <a:r>
              <a:rPr lang="ja-JP" altLang="en-US" sz="4000" b="1" dirty="0">
                <a:solidFill>
                  <a:srgbClr val="FF0000"/>
                </a:solidFill>
                <a:latin typeface="游ゴシック" panose="020B0400000000000000" pitchFamily="50" charset="-128"/>
                <a:ea typeface="游ゴシック" panose="020B0400000000000000" pitchFamily="50" charset="-128"/>
              </a:rPr>
              <a:t>楽邦</a:t>
            </a:r>
            <a:r>
              <a:rPr lang="ja-JP" altLang="en-US" sz="4000" b="1" dirty="0">
                <a:latin typeface="游ゴシック" panose="020B0400000000000000" pitchFamily="50" charset="-128"/>
                <a:ea typeface="游ゴシック" panose="020B0400000000000000" pitchFamily="50" charset="-128"/>
              </a:rPr>
              <a:t>）の教えに帰依した。</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8529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51620" y="2528900"/>
            <a:ext cx="6975775" cy="1754326"/>
          </a:xfrm>
          <a:prstGeom prst="rect">
            <a:avLst/>
          </a:prstGeom>
          <a:no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３．</a:t>
            </a:r>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浄土論</a:t>
            </a:r>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は</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「他力」の書</a:t>
            </a:r>
            <a:endParaRPr lang="en-US" altLang="ja-JP"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5829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259030" y="458670"/>
            <a:ext cx="285847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77</a:t>
            </a:r>
            <a:r>
              <a:rPr lang="ja-JP" altLang="en-US" sz="5400" b="1" dirty="0">
                <a:latin typeface="游ゴシック" panose="020B0400000000000000" pitchFamily="50" charset="-128"/>
                <a:ea typeface="游ゴシック" panose="020B0400000000000000" pitchFamily="50" charset="-128"/>
              </a:rPr>
              <a:t>天親菩薩論註解</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78</a:t>
            </a:r>
            <a:r>
              <a:rPr lang="ja-JP" altLang="en-US" sz="5400" b="1" dirty="0">
                <a:latin typeface="游ゴシック" panose="020B0400000000000000" pitchFamily="50" charset="-128"/>
                <a:ea typeface="游ゴシック" panose="020B0400000000000000" pitchFamily="50" charset="-128"/>
              </a:rPr>
              <a:t>報土因果顕誓願</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79</a:t>
            </a:r>
            <a:r>
              <a:rPr lang="ja-JP" altLang="en-US" sz="5400" b="1" dirty="0">
                <a:latin typeface="游ゴシック" panose="020B0400000000000000" pitchFamily="50" charset="-128"/>
                <a:ea typeface="游ゴシック" panose="020B0400000000000000" pitchFamily="50" charset="-128"/>
              </a:rPr>
              <a:t>往還回向由他力</a:t>
            </a:r>
            <a:endParaRPr lang="en-US" altLang="ja-JP" sz="54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1916705" y="186812"/>
            <a:ext cx="3915435" cy="6482547"/>
          </a:xfrm>
          <a:prstGeom prst="rect">
            <a:avLst/>
          </a:prstGeom>
          <a:solidFill>
            <a:srgbClr val="002060"/>
          </a:solidFill>
        </p:spPr>
        <p:style>
          <a:lnRef idx="2">
            <a:schemeClr val="accent1">
              <a:shade val="50000"/>
            </a:schemeClr>
          </a:lnRef>
          <a:fillRef idx="1001">
            <a:schemeClr val="dk2"/>
          </a:fillRef>
          <a:effectRef idx="0">
            <a:schemeClr val="accent1"/>
          </a:effectRef>
          <a:fontRef idx="minor">
            <a:schemeClr val="lt1"/>
          </a:fontRef>
        </p:style>
        <p:txBody>
          <a:bodyPr vert="eaVert" rtlCol="0" anchor="t" anchorCtr="0">
            <a:noAutofit/>
          </a:bodyPr>
          <a:lstStyle/>
          <a:p>
            <a:r>
              <a:rPr lang="ja-JP" altLang="en-US" sz="4000" b="1" dirty="0">
                <a:latin typeface="游ゴシック" panose="020B0400000000000000" pitchFamily="50" charset="-128"/>
                <a:ea typeface="游ゴシック" panose="020B0400000000000000" pitchFamily="50" charset="-128"/>
              </a:rPr>
              <a:t>天親菩薩の</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を註釈して、浄土に往生する因も果も阿弥陀仏の誓願によることを明らかにし、往相も還相も他力の回向であると示された。</a:t>
            </a:r>
          </a:p>
        </p:txBody>
      </p:sp>
    </p:spTree>
    <p:extLst>
      <p:ext uri="{BB962C8B-B14F-4D97-AF65-F5344CB8AC3E}">
        <p14:creationId xmlns:p14="http://schemas.microsoft.com/office/powerpoint/2010/main" val="99939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500"/>
                                        <p:tgtEl>
                                          <p:spTgt spid="5">
                                            <p:bg/>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uiExpand="1"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00684" y="264837"/>
            <a:ext cx="1343316" cy="6146106"/>
          </a:xfrm>
          <a:prstGeom prst="rect">
            <a:avLst/>
          </a:prstGeom>
          <a:noFill/>
        </p:spPr>
        <p:txBody>
          <a:bodyPr vert="eaVert" wrap="square" rtlCol="0">
            <a:spAutoFit/>
          </a:bodyPr>
          <a:lstStyle/>
          <a:p>
            <a:pPr algn="ctr">
              <a:lnSpc>
                <a:spcPct val="130000"/>
              </a:lnSpc>
            </a:pPr>
            <a:r>
              <a:rPr lang="en-US" altLang="ja-JP" sz="5400" b="1" dirty="0">
                <a:latin typeface="游ゴシック" panose="020B0400000000000000" pitchFamily="50" charset="-128"/>
                <a:ea typeface="游ゴシック" panose="020B0400000000000000" pitchFamily="50" charset="-128"/>
              </a:rPr>
              <a:t>77</a:t>
            </a:r>
            <a:r>
              <a:rPr lang="ja-JP" altLang="en-US" sz="5400" b="1" dirty="0">
                <a:latin typeface="游ゴシック" panose="020B0400000000000000" pitchFamily="50" charset="-128"/>
                <a:ea typeface="游ゴシック" panose="020B0400000000000000" pitchFamily="50" charset="-128"/>
              </a:rPr>
              <a:t>天親菩薩論註解</a:t>
            </a:r>
            <a:endParaRPr lang="en-US" altLang="ja-JP" sz="6600" b="1"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07505" y="546933"/>
            <a:ext cx="7351582" cy="3785652"/>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天親菩薩の</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　</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のこと。</a:t>
            </a:r>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註解：曇鸞大師が</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の</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註釈書</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往生論註（論</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註）</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を著したこと。</a:t>
            </a:r>
            <a:endParaRPr lang="en-US" altLang="ja-JP" sz="40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947373" y="1451558"/>
            <a:ext cx="855095" cy="3465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7947374" y="4942473"/>
            <a:ext cx="855095" cy="1350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107505" y="546933"/>
            <a:ext cx="4014445" cy="631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4" name="正方形/長方形 3"/>
          <p:cNvSpPr/>
          <p:nvPr/>
        </p:nvSpPr>
        <p:spPr>
          <a:xfrm>
            <a:off x="107505" y="2348880"/>
            <a:ext cx="1224135" cy="67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290834910"/>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5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uiExpand="1" build="p"/>
      <p:bldP spid="11" grpId="0" animBg="1"/>
      <p:bldP spid="12" grpId="0" uiExpand="1" animBg="1"/>
      <p:bldP spid="3" grpId="0" animBg="1"/>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6042472" y="4519312"/>
            <a:ext cx="2459721" cy="1707807"/>
            <a:chOff x="3320041" y="980728"/>
            <a:chExt cx="2459721" cy="1707807"/>
          </a:xfrm>
        </p:grpSpPr>
        <p:pic>
          <p:nvPicPr>
            <p:cNvPr id="6" name="図 5"/>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20041" y="980728"/>
              <a:ext cx="2459721" cy="1707807"/>
            </a:xfrm>
            <a:prstGeom prst="rect">
              <a:avLst/>
            </a:prstGeom>
          </p:spPr>
        </p:pic>
        <p:sp>
          <p:nvSpPr>
            <p:cNvPr id="8" name="テキスト ボックス 7"/>
            <p:cNvSpPr txBox="1"/>
            <p:nvPr/>
          </p:nvSpPr>
          <p:spPr>
            <a:xfrm>
              <a:off x="3611179" y="1484784"/>
              <a:ext cx="1872207" cy="707886"/>
            </a:xfrm>
            <a:prstGeom prst="rect">
              <a:avLst/>
            </a:prstGeom>
            <a:noFill/>
            <a:ln w="6350">
              <a:no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浄土論</a:t>
              </a:r>
              <a:endParaRPr lang="en-US" altLang="ja-JP" sz="4000" b="1" dirty="0">
                <a:latin typeface="游ゴシック" panose="020B0400000000000000" pitchFamily="50" charset="-128"/>
                <a:ea typeface="游ゴシック" panose="020B0400000000000000" pitchFamily="50" charset="-128"/>
              </a:endParaRPr>
            </a:p>
          </p:txBody>
        </p:sp>
      </p:grpSp>
      <p:grpSp>
        <p:nvGrpSpPr>
          <p:cNvPr id="9" name="グループ化 8"/>
          <p:cNvGrpSpPr/>
          <p:nvPr/>
        </p:nvGrpSpPr>
        <p:grpSpPr>
          <a:xfrm>
            <a:off x="633244" y="4523407"/>
            <a:ext cx="2459721" cy="1707807"/>
            <a:chOff x="3320041" y="980728"/>
            <a:chExt cx="2459721" cy="1707807"/>
          </a:xfrm>
        </p:grpSpPr>
        <p:pic>
          <p:nvPicPr>
            <p:cNvPr id="10" name="図 9"/>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20041" y="980728"/>
              <a:ext cx="2459721" cy="1707807"/>
            </a:xfrm>
            <a:prstGeom prst="rect">
              <a:avLst/>
            </a:prstGeom>
          </p:spPr>
        </p:pic>
        <p:sp>
          <p:nvSpPr>
            <p:cNvPr id="11" name="テキスト ボックス 10"/>
            <p:cNvSpPr txBox="1"/>
            <p:nvPr/>
          </p:nvSpPr>
          <p:spPr>
            <a:xfrm>
              <a:off x="3611179" y="1484784"/>
              <a:ext cx="1872207" cy="707886"/>
            </a:xfrm>
            <a:prstGeom prst="rect">
              <a:avLst/>
            </a:prstGeom>
            <a:noFill/>
            <a:ln w="6350">
              <a:no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論註</a:t>
              </a:r>
              <a:endParaRPr lang="en-US" altLang="ja-JP" sz="4000" b="1" dirty="0">
                <a:latin typeface="游ゴシック" panose="020B0400000000000000" pitchFamily="50" charset="-128"/>
                <a:ea typeface="游ゴシック" panose="020B0400000000000000" pitchFamily="50" charset="-128"/>
              </a:endParaRPr>
            </a:p>
          </p:txBody>
        </p:sp>
      </p:grpSp>
      <p:sp>
        <p:nvSpPr>
          <p:cNvPr id="12" name="正方形/長方形 11"/>
          <p:cNvSpPr/>
          <p:nvPr/>
        </p:nvSpPr>
        <p:spPr>
          <a:xfrm>
            <a:off x="6320315" y="3344133"/>
            <a:ext cx="2606896" cy="707886"/>
          </a:xfrm>
          <a:prstGeom prst="rect">
            <a:avLst/>
          </a:prstGeom>
          <a:solidFill>
            <a:schemeClr val="accent5">
              <a:lumMod val="50000"/>
            </a:schemeClr>
          </a:solidFill>
        </p:spPr>
        <p:txBody>
          <a:bodyPr wrap="square">
            <a:spAutoFit/>
          </a:bodyPr>
          <a:lstStyle/>
          <a:p>
            <a:pPr algn="ctr"/>
            <a:r>
              <a:rPr lang="ja-JP" altLang="en-US" sz="4000" b="1" dirty="0">
                <a:solidFill>
                  <a:schemeClr val="bg1"/>
                </a:solidFill>
                <a:latin typeface="游ゴシック" panose="020B0400000000000000" pitchFamily="50" charset="-128"/>
                <a:ea typeface="游ゴシック" panose="020B0400000000000000" pitchFamily="50" charset="-128"/>
              </a:rPr>
              <a:t>天親菩薩</a:t>
            </a:r>
            <a:endParaRPr lang="en-US" altLang="ja-JP" sz="4000" b="1" dirty="0">
              <a:solidFill>
                <a:schemeClr val="bg1"/>
              </a:solidFill>
              <a:latin typeface="游ゴシック" panose="020B0400000000000000" pitchFamily="50" charset="-128"/>
              <a:ea typeface="游ゴシック" panose="020B0400000000000000" pitchFamily="50" charset="-128"/>
            </a:endParaRPr>
          </a:p>
        </p:txBody>
      </p:sp>
      <p:sp>
        <p:nvSpPr>
          <p:cNvPr id="2" name="右矢印 1"/>
          <p:cNvSpPr/>
          <p:nvPr/>
        </p:nvSpPr>
        <p:spPr>
          <a:xfrm rot="2626049" flipV="1">
            <a:off x="2278976" y="3123436"/>
            <a:ext cx="4490769" cy="237986"/>
          </a:xfrm>
          <a:prstGeom prst="rightArrow">
            <a:avLst>
              <a:gd name="adj1" fmla="val 50000"/>
              <a:gd name="adj2" fmla="val 135564"/>
            </a:avLst>
          </a:prstGeom>
          <a:solidFill>
            <a:srgbClr val="00B0F0"/>
          </a:solidFill>
          <a:ln w="38100">
            <a:no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647201" y="3654025"/>
            <a:ext cx="2520280" cy="707886"/>
          </a:xfrm>
          <a:prstGeom prst="rect">
            <a:avLst/>
          </a:prstGeom>
          <a:solidFill>
            <a:schemeClr val="accent6">
              <a:lumMod val="50000"/>
            </a:schemeClr>
          </a:solidFill>
        </p:spPr>
        <p:txBody>
          <a:bodyPr wrap="square">
            <a:spAutoFit/>
          </a:bodyPr>
          <a:lstStyle/>
          <a:p>
            <a:pPr algn="ctr"/>
            <a:r>
              <a:rPr lang="ja-JP" altLang="en-US" sz="4000" b="1" dirty="0">
                <a:solidFill>
                  <a:schemeClr val="bg1"/>
                </a:solidFill>
                <a:latin typeface="游ゴシック" panose="020B0400000000000000" pitchFamily="50" charset="-128"/>
                <a:ea typeface="游ゴシック" panose="020B0400000000000000" pitchFamily="50" charset="-128"/>
              </a:rPr>
              <a:t>曇鸞大師</a:t>
            </a:r>
            <a:endParaRPr lang="en-US" altLang="ja-JP" sz="4000" b="1" dirty="0">
              <a:solidFill>
                <a:schemeClr val="bg1"/>
              </a:solidFill>
              <a:latin typeface="游ゴシック" panose="020B0400000000000000" pitchFamily="50" charset="-128"/>
              <a:ea typeface="游ゴシック" panose="020B0400000000000000" pitchFamily="50" charset="-128"/>
            </a:endParaRPr>
          </a:p>
        </p:txBody>
      </p:sp>
      <p:sp>
        <p:nvSpPr>
          <p:cNvPr id="14" name="角丸四角形吹き出し 13"/>
          <p:cNvSpPr/>
          <p:nvPr/>
        </p:nvSpPr>
        <p:spPr>
          <a:xfrm>
            <a:off x="3544523" y="268281"/>
            <a:ext cx="2473999" cy="6329072"/>
          </a:xfrm>
          <a:prstGeom prst="wedgeRoundRectCallout">
            <a:avLst>
              <a:gd name="adj1" fmla="val -103819"/>
              <a:gd name="adj2" fmla="val 3076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en-US" altLang="ja-JP" sz="4000" b="1" dirty="0">
                <a:solidFill>
                  <a:schemeClr val="tx1"/>
                </a:solidFill>
                <a:latin typeface="游ゴシック" panose="020B0400000000000000" pitchFamily="50" charset="-128"/>
                <a:ea typeface="游ゴシック" panose="020B0400000000000000" pitchFamily="50" charset="-128"/>
              </a:rPr>
              <a:t>『</a:t>
            </a:r>
            <a:r>
              <a:rPr lang="ja-JP" altLang="en-US" sz="4000" b="1" dirty="0">
                <a:solidFill>
                  <a:schemeClr val="tx1"/>
                </a:solidFill>
                <a:latin typeface="游ゴシック" panose="020B0400000000000000" pitchFamily="50" charset="-128"/>
                <a:ea typeface="游ゴシック" panose="020B0400000000000000" pitchFamily="50" charset="-128"/>
              </a:rPr>
              <a:t>浄土論</a:t>
            </a:r>
            <a:r>
              <a:rPr lang="en-US" altLang="ja-JP" sz="4000" b="1" dirty="0">
                <a:solidFill>
                  <a:schemeClr val="tx1"/>
                </a:solidFill>
                <a:latin typeface="游ゴシック" panose="020B0400000000000000" pitchFamily="50" charset="-128"/>
                <a:ea typeface="游ゴシック" panose="020B0400000000000000" pitchFamily="50" charset="-128"/>
              </a:rPr>
              <a:t>』</a:t>
            </a:r>
            <a:r>
              <a:rPr lang="ja-JP" altLang="en-US" sz="4000" b="1" dirty="0">
                <a:solidFill>
                  <a:schemeClr val="tx1"/>
                </a:solidFill>
                <a:latin typeface="游ゴシック" panose="020B0400000000000000" pitchFamily="50" charset="-128"/>
                <a:ea typeface="游ゴシック" panose="020B0400000000000000" pitchFamily="50" charset="-128"/>
              </a:rPr>
              <a:t>は阿弥陀仏の</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rgbClr val="FF0000"/>
                </a:solidFill>
                <a:latin typeface="游ゴシック" panose="020B0400000000000000" pitchFamily="50" charset="-128"/>
                <a:ea typeface="游ゴシック" panose="020B0400000000000000" pitchFamily="50" charset="-128"/>
              </a:rPr>
              <a:t>他力</a:t>
            </a:r>
            <a:r>
              <a:rPr lang="ja-JP" altLang="en-US" sz="4000" b="1" dirty="0">
                <a:solidFill>
                  <a:schemeClr val="tx1"/>
                </a:solidFill>
                <a:latin typeface="游ゴシック" panose="020B0400000000000000" pitchFamily="50" charset="-128"/>
                <a:ea typeface="游ゴシック" panose="020B0400000000000000" pitchFamily="50" charset="-128"/>
              </a:rPr>
              <a:t>による往生成仏の</a:t>
            </a:r>
            <a:r>
              <a:rPr kumimoji="1" lang="ja-JP" altLang="en-US" sz="4000" b="1" dirty="0">
                <a:solidFill>
                  <a:schemeClr val="tx1"/>
                </a:solidFill>
                <a:latin typeface="游ゴシック" panose="020B0400000000000000" pitchFamily="50" charset="-128"/>
                <a:ea typeface="游ゴシック" panose="020B0400000000000000" pitchFamily="50" charset="-128"/>
              </a:rPr>
              <a:t>道が説かれた書である！</a:t>
            </a:r>
          </a:p>
        </p:txBody>
      </p:sp>
      <p:pic>
        <p:nvPicPr>
          <p:cNvPr id="16" name="図 15"/>
          <p:cNvPicPr>
            <a:picLocks noChangeAspect="1"/>
          </p:cNvPicPr>
          <p:nvPr/>
        </p:nvPicPr>
        <p:blipFill rotWithShape="1">
          <a:blip r:embed="rId4" cstate="print">
            <a:extLst>
              <a:ext uri="{28A0092B-C50C-407E-A947-70E740481C1C}">
                <a14:useLocalDpi xmlns:a14="http://schemas.microsoft.com/office/drawing/2010/main" val="0"/>
              </a:ext>
            </a:extLst>
          </a:blip>
          <a:srcRect l="29991" t="705" r="21561" b="57408"/>
          <a:stretch/>
        </p:blipFill>
        <p:spPr>
          <a:xfrm flipH="1">
            <a:off x="-98693" y="219011"/>
            <a:ext cx="3492852" cy="3435014"/>
          </a:xfrm>
          <a:prstGeom prst="rect">
            <a:avLst/>
          </a:prstGeom>
        </p:spPr>
      </p:pic>
      <p:pic>
        <p:nvPicPr>
          <p:cNvPr id="17" name="図 16">
            <a:extLst>
              <a:ext uri="{FF2B5EF4-FFF2-40B4-BE49-F238E27FC236}">
                <a16:creationId xmlns:a16="http://schemas.microsoft.com/office/drawing/2014/main" id="{CB9C4C3A-CA89-44FB-BD81-17F60F530CAD}"/>
              </a:ext>
            </a:extLst>
          </p:cNvPr>
          <p:cNvPicPr>
            <a:picLocks noChangeAspect="1"/>
          </p:cNvPicPr>
          <p:nvPr/>
        </p:nvPicPr>
        <p:blipFill rotWithShape="1">
          <a:blip r:embed="rId5">
            <a:extLst>
              <a:ext uri="{28A0092B-C50C-407E-A947-70E740481C1C}">
                <a14:useLocalDpi xmlns:a14="http://schemas.microsoft.com/office/drawing/2010/main" val="0"/>
              </a:ext>
            </a:extLst>
          </a:blip>
          <a:srcRect l="15294" r="14118" b="53590"/>
          <a:stretch/>
        </p:blipFill>
        <p:spPr>
          <a:xfrm>
            <a:off x="5697125" y="258978"/>
            <a:ext cx="3686303" cy="3089471"/>
          </a:xfrm>
          <a:prstGeom prst="rect">
            <a:avLst/>
          </a:prstGeom>
        </p:spPr>
      </p:pic>
    </p:spTree>
    <p:extLst>
      <p:ext uri="{BB962C8B-B14F-4D97-AF65-F5344CB8AC3E}">
        <p14:creationId xmlns:p14="http://schemas.microsoft.com/office/powerpoint/2010/main" val="2634681638"/>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bg/>
                                          </p:spTgt>
                                        </p:tgtEl>
                                        <p:attrNameLst>
                                          <p:attrName>style.visibility</p:attrName>
                                        </p:attrNameLst>
                                      </p:cBhvr>
                                      <p:to>
                                        <p:strVal val="visible"/>
                                      </p:to>
                                    </p:set>
                                    <p:animEffect transition="in" filter="fade">
                                      <p:cBhvr>
                                        <p:cTn id="32" dur="500"/>
                                        <p:tgtEl>
                                          <p:spTgt spid="14">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1" end="1"/>
                                            </p:txEl>
                                          </p:spTgt>
                                        </p:tgtEl>
                                        <p:attrNameLst>
                                          <p:attrName>style.visibility</p:attrName>
                                        </p:attrNameLst>
                                      </p:cBhvr>
                                      <p:to>
                                        <p:strVal val="visible"/>
                                      </p:to>
                                    </p:set>
                                    <p:animEffect transition="in" filter="fade">
                                      <p:cBhvr>
                                        <p:cTn id="4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3" grpId="0" animBg="1"/>
      <p:bldP spid="14" grpId="0" uiExpand="1"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00684" y="264837"/>
            <a:ext cx="1343316" cy="6146106"/>
          </a:xfrm>
          <a:prstGeom prst="rect">
            <a:avLst/>
          </a:prstGeom>
          <a:noFill/>
        </p:spPr>
        <p:txBody>
          <a:bodyPr vert="eaVert" wrap="square" rtlCol="0">
            <a:spAutoFit/>
          </a:bodyPr>
          <a:lstStyle/>
          <a:p>
            <a:pPr algn="ctr">
              <a:lnSpc>
                <a:spcPct val="130000"/>
              </a:lnSpc>
            </a:pPr>
            <a:r>
              <a:rPr lang="en-US" altLang="ja-JP" sz="5400" b="1" dirty="0">
                <a:latin typeface="游ゴシック" panose="020B0400000000000000" pitchFamily="50" charset="-128"/>
                <a:ea typeface="游ゴシック" panose="020B0400000000000000" pitchFamily="50" charset="-128"/>
              </a:rPr>
              <a:t>77</a:t>
            </a:r>
            <a:r>
              <a:rPr lang="ja-JP" altLang="en-US" sz="5400" b="1" dirty="0">
                <a:latin typeface="游ゴシック" panose="020B0400000000000000" pitchFamily="50" charset="-128"/>
                <a:ea typeface="游ゴシック" panose="020B0400000000000000" pitchFamily="50" charset="-128"/>
              </a:rPr>
              <a:t>天親菩薩論註解</a:t>
            </a:r>
            <a:endParaRPr lang="en-US" altLang="ja-JP" sz="6600" b="1"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791580" y="368660"/>
            <a:ext cx="6552727" cy="6247864"/>
          </a:xfrm>
          <a:prstGeom prst="rect">
            <a:avLst/>
          </a:prstGeom>
          <a:solidFill>
            <a:schemeClr val="accent1">
              <a:lumMod val="40000"/>
              <a:lumOff val="60000"/>
            </a:schemeClr>
          </a:solid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親鸞聖人はしばしば、</a:t>
            </a:r>
            <a:endParaRPr lang="en-US" altLang="ja-JP" sz="4000" b="1" dirty="0">
              <a:latin typeface="游ゴシック" panose="020B0400000000000000" pitchFamily="50" charset="-128"/>
              <a:ea typeface="游ゴシック" panose="020B0400000000000000" pitchFamily="50" charset="-128"/>
            </a:endParaRPr>
          </a:p>
          <a:p>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浄土論</a:t>
            </a:r>
            <a:r>
              <a:rPr lang="en-US" altLang="ja-JP" sz="4000" b="1" dirty="0">
                <a:latin typeface="游ゴシック" panose="020B0400000000000000" pitchFamily="50" charset="-128"/>
                <a:ea typeface="游ゴシック" panose="020B0400000000000000" pitchFamily="50" charset="-128"/>
              </a:rPr>
              <a:t>』</a:t>
            </a:r>
            <a:r>
              <a:rPr lang="ja-JP" altLang="en-US" sz="4000" b="1" dirty="0" err="1">
                <a:latin typeface="游ゴシック" panose="020B0400000000000000" pitchFamily="50" charset="-128"/>
                <a:ea typeface="游ゴシック" panose="020B0400000000000000" pitchFamily="50" charset="-128"/>
              </a:rPr>
              <a:t>にい</a:t>
            </a:r>
            <a:r>
              <a:rPr lang="ja-JP" altLang="en-US" sz="4000" b="1" dirty="0">
                <a:latin typeface="游ゴシック" panose="020B0400000000000000" pitchFamily="50" charset="-128"/>
                <a:ea typeface="游ゴシック" panose="020B0400000000000000" pitchFamily="50" charset="-128"/>
              </a:rPr>
              <a:t>はく</a:t>
            </a:r>
            <a:r>
              <a:rPr lang="en-US" altLang="ja-JP" sz="4000" b="1" dirty="0">
                <a:latin typeface="游ゴシック" panose="020B0400000000000000" pitchFamily="50" charset="-128"/>
                <a:ea typeface="游ゴシック" panose="020B0400000000000000" pitchFamily="50" charset="-128"/>
              </a:rPr>
              <a:t>〉</a:t>
            </a:r>
          </a:p>
          <a:p>
            <a:r>
              <a:rPr lang="ja-JP" altLang="en-US" sz="4000" b="1" dirty="0">
                <a:latin typeface="游ゴシック" panose="020B0400000000000000" pitchFamily="50" charset="-128"/>
                <a:ea typeface="游ゴシック" panose="020B0400000000000000" pitchFamily="50" charset="-128"/>
              </a:rPr>
              <a:t>と述べながら</a:t>
            </a:r>
            <a:endParaRPr lang="en-US" altLang="ja-JP" sz="4000" b="1" dirty="0">
              <a:latin typeface="游ゴシック" panose="020B0400000000000000" pitchFamily="50" charset="-128"/>
              <a:ea typeface="游ゴシック" panose="020B0400000000000000" pitchFamily="50" charset="-128"/>
            </a:endParaRPr>
          </a:p>
          <a:p>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論註</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を引用するということをされている。</a:t>
            </a:r>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つまり親鸞聖人は</a:t>
            </a:r>
            <a:endParaRPr lang="en-US" altLang="ja-JP" sz="4000" b="1" dirty="0">
              <a:latin typeface="游ゴシック" panose="020B0400000000000000" pitchFamily="50" charset="-128"/>
              <a:ea typeface="游ゴシック" panose="020B0400000000000000" pitchFamily="50" charset="-128"/>
            </a:endParaRPr>
          </a:p>
          <a:p>
            <a:r>
              <a:rPr lang="en-US" altLang="ja-JP" sz="4000" b="1" dirty="0">
                <a:solidFill>
                  <a:srgbClr val="FF0000"/>
                </a:solidFill>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浄土論</a:t>
            </a:r>
            <a:r>
              <a:rPr lang="en-US" altLang="ja-JP" sz="4000" b="1" dirty="0">
                <a:solidFill>
                  <a:srgbClr val="FF0000"/>
                </a:solidFill>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と</a:t>
            </a:r>
            <a:r>
              <a:rPr lang="en-US" altLang="ja-JP" sz="4000" b="1" dirty="0">
                <a:solidFill>
                  <a:srgbClr val="FF0000"/>
                </a:solidFill>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論註</a:t>
            </a:r>
            <a:r>
              <a:rPr lang="en-US" altLang="ja-JP" sz="4000" b="1" dirty="0">
                <a:solidFill>
                  <a:srgbClr val="FF0000"/>
                </a:solidFill>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を</a:t>
            </a:r>
            <a:endParaRPr lang="en-US" altLang="ja-JP" sz="4000" b="1" dirty="0">
              <a:solidFill>
                <a:srgbClr val="FF0000"/>
              </a:solidFill>
              <a:latin typeface="游ゴシック" panose="020B0400000000000000" pitchFamily="50" charset="-128"/>
              <a:ea typeface="游ゴシック" panose="020B0400000000000000" pitchFamily="50" charset="-128"/>
            </a:endParaRPr>
          </a:p>
          <a:p>
            <a:r>
              <a:rPr lang="ja-JP" altLang="en-US" sz="4000" b="1" dirty="0">
                <a:solidFill>
                  <a:srgbClr val="FF0000"/>
                </a:solidFill>
                <a:latin typeface="游ゴシック" panose="020B0400000000000000" pitchFamily="50" charset="-128"/>
                <a:ea typeface="游ゴシック" panose="020B0400000000000000" pitchFamily="50" charset="-128"/>
              </a:rPr>
              <a:t>一体と見ておられた</a:t>
            </a:r>
            <a:endParaRPr lang="en-US" altLang="ja-JP" sz="4000" b="1" dirty="0">
              <a:solidFill>
                <a:srgbClr val="FF0000"/>
              </a:solidFill>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ということ。</a:t>
            </a:r>
            <a:endParaRPr lang="en-US" altLang="ja-JP" sz="40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944632" y="1403775"/>
            <a:ext cx="855095" cy="3465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7947375" y="4869160"/>
            <a:ext cx="855095" cy="1350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97755700"/>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1" y="546933"/>
            <a:ext cx="7304127" cy="5632311"/>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報土：阿弥陀仏の願いに報いて</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建立された、すぐれた浄</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土。阿弥陀仏の浄土。</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因果：報土に衆生が</a:t>
            </a:r>
            <a:r>
              <a:rPr lang="ja-JP" altLang="en-US" sz="4000" b="1" dirty="0" err="1">
                <a:latin typeface="游ゴシック" panose="020B0400000000000000" pitchFamily="50" charset="-128"/>
                <a:ea typeface="游ゴシック" panose="020B0400000000000000" pitchFamily="50" charset="-128"/>
              </a:rPr>
              <a:t>生まれるた</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ja-JP" altLang="en-US" sz="4000" b="1" dirty="0" err="1">
                <a:latin typeface="游ゴシック" panose="020B0400000000000000" pitchFamily="50" charset="-128"/>
                <a:ea typeface="游ゴシック" panose="020B0400000000000000" pitchFamily="50" charset="-128"/>
              </a:rPr>
              <a:t>めの</a:t>
            </a:r>
            <a:r>
              <a:rPr lang="ja-JP" altLang="en-US" sz="4000" b="1" dirty="0">
                <a:latin typeface="游ゴシック" panose="020B0400000000000000" pitchFamily="50" charset="-128"/>
                <a:ea typeface="游ゴシック" panose="020B0400000000000000" pitchFamily="50" charset="-128"/>
              </a:rPr>
              <a:t>因と、そこで得られ</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る果。</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誓願：すべての衆生を救いたい</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という阿弥陀仏の願い。</a:t>
            </a:r>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7819520" y="270437"/>
            <a:ext cx="1343316" cy="6146106"/>
          </a:xfrm>
          <a:prstGeom prst="rect">
            <a:avLst/>
          </a:prstGeom>
          <a:noFill/>
        </p:spPr>
        <p:txBody>
          <a:bodyPr vert="eaVert" wrap="square" rtlCol="0">
            <a:spAutoFit/>
          </a:bodyPr>
          <a:lstStyle/>
          <a:p>
            <a:pPr algn="ctr">
              <a:lnSpc>
                <a:spcPct val="130000"/>
              </a:lnSpc>
            </a:pPr>
            <a:r>
              <a:rPr lang="en-US" altLang="ja-JP" sz="5400" b="1" dirty="0">
                <a:latin typeface="游ゴシック" panose="020B0400000000000000" pitchFamily="50" charset="-128"/>
                <a:ea typeface="游ゴシック" panose="020B0400000000000000" pitchFamily="50" charset="-128"/>
              </a:rPr>
              <a:t>78</a:t>
            </a:r>
            <a:r>
              <a:rPr lang="ja-JP" altLang="en-US" sz="5400" b="1" dirty="0">
                <a:latin typeface="游ゴシック" panose="020B0400000000000000" pitchFamily="50" charset="-128"/>
                <a:ea typeface="游ゴシック" panose="020B0400000000000000" pitchFamily="50" charset="-128"/>
              </a:rPr>
              <a:t>報土因果顕誓願</a:t>
            </a:r>
            <a:endParaRPr lang="en-US" altLang="ja-JP" sz="54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995985" y="1416720"/>
            <a:ext cx="810090" cy="13501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8016930" y="4869160"/>
            <a:ext cx="810090" cy="13951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988543" y="2816198"/>
            <a:ext cx="810090" cy="13328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79511" y="503675"/>
            <a:ext cx="1197134" cy="7218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179511" y="2348880"/>
            <a:ext cx="1197134" cy="67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4" name="正方形/長方形 3"/>
          <p:cNvSpPr/>
          <p:nvPr/>
        </p:nvSpPr>
        <p:spPr>
          <a:xfrm>
            <a:off x="179511" y="4149080"/>
            <a:ext cx="1197134"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246533846"/>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500"/>
                                        <p:tgtEl>
                                          <p:spTgt spid="9">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5" end="5"/>
                                            </p:txEl>
                                          </p:spTgt>
                                        </p:tgtEl>
                                        <p:attrNameLst>
                                          <p:attrName>style.visibility</p:attrName>
                                        </p:attrNameLst>
                                      </p:cBhvr>
                                      <p:to>
                                        <p:strVal val="visible"/>
                                      </p:to>
                                    </p:set>
                                    <p:animEffect transition="in" filter="fade">
                                      <p:cBhvr>
                                        <p:cTn id="53" dur="500"/>
                                        <p:tgtEl>
                                          <p:spTgt spid="9">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xEl>
                                              <p:pRg st="6" end="6"/>
                                            </p:txEl>
                                          </p:spTgt>
                                        </p:tgtEl>
                                        <p:attrNameLst>
                                          <p:attrName>style.visibility</p:attrName>
                                        </p:attrNameLst>
                                      </p:cBhvr>
                                      <p:to>
                                        <p:strVal val="visible"/>
                                      </p:to>
                                    </p:set>
                                    <p:animEffect transition="in" filter="fade">
                                      <p:cBhvr>
                                        <p:cTn id="63" dur="500"/>
                                        <p:tgtEl>
                                          <p:spTgt spid="9">
                                            <p:txEl>
                                              <p:pRg st="6" end="6"/>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
                                            <p:txEl>
                                              <p:pRg st="7" end="7"/>
                                            </p:txEl>
                                          </p:spTgt>
                                        </p:tgtEl>
                                        <p:attrNameLst>
                                          <p:attrName>style.visibility</p:attrName>
                                        </p:attrNameLst>
                                      </p:cBhvr>
                                      <p:to>
                                        <p:strVal val="visible"/>
                                      </p:to>
                                    </p:set>
                                    <p:animEffect transition="in" filter="fade">
                                      <p:cBhvr>
                                        <p:cTn id="71"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8" grpId="0" build="p"/>
      <p:bldP spid="11" grpId="0" animBg="1"/>
      <p:bldP spid="12" grpId="0" uiExpand="1" animBg="1"/>
      <p:bldP spid="7" grpId="0" uiExpand="1" animBg="1"/>
      <p:bldP spid="2" grpId="0" animBg="1"/>
      <p:bldP spid="3" grpId="0" animBg="1"/>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2" y="404664"/>
            <a:ext cx="6624736" cy="6247864"/>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往：往相。衆生が往生する　</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すがた。</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還：還相。往生して成仏し</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ja-JP" altLang="en-US" sz="4000" b="1" dirty="0" err="1">
                <a:latin typeface="游ゴシック" panose="020B0400000000000000" pitchFamily="50" charset="-128"/>
                <a:ea typeface="游ゴシック" panose="020B0400000000000000" pitchFamily="50" charset="-128"/>
              </a:rPr>
              <a:t>た</a:t>
            </a:r>
            <a:r>
              <a:rPr lang="ja-JP" altLang="en-US" sz="4000" b="1" dirty="0">
                <a:latin typeface="游ゴシック" panose="020B0400000000000000" pitchFamily="50" charset="-128"/>
                <a:ea typeface="游ゴシック" panose="020B0400000000000000" pitchFamily="50" charset="-128"/>
              </a:rPr>
              <a:t>者が、現世に還って　　</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迷いの衆生を救済する</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すがた。</a:t>
            </a:r>
            <a:endParaRPr lang="en-US" altLang="ja-JP" sz="4000" b="1" dirty="0">
              <a:latin typeface="游ゴシック" panose="020B0400000000000000" pitchFamily="50" charset="-128"/>
              <a:ea typeface="游ゴシック" panose="020B0400000000000000" pitchFamily="50" charset="-128"/>
            </a:endParaRPr>
          </a:p>
          <a:p>
            <a:r>
              <a:rPr lang="en-US" altLang="ja-JP" sz="4000" b="1" dirty="0">
                <a:solidFill>
                  <a:srgbClr val="FF0000"/>
                </a:solidFill>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浄土論</a:t>
            </a:r>
            <a:r>
              <a:rPr lang="en-US" altLang="ja-JP" sz="4000" b="1" dirty="0">
                <a:solidFill>
                  <a:srgbClr val="FF0000"/>
                </a:solidFill>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に説かれている、浄土往生と、往生成仏した者の救済活動を、曇鸞大師はこのように示した。</a:t>
            </a:r>
            <a:endParaRPr lang="en-US" altLang="ja-JP" sz="4000" b="1" dirty="0">
              <a:solidFill>
                <a:srgbClr val="FF0000"/>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7773120" y="143634"/>
            <a:ext cx="1343316" cy="6508893"/>
          </a:xfrm>
          <a:prstGeom prst="rect">
            <a:avLst/>
          </a:prstGeom>
          <a:noFill/>
        </p:spPr>
        <p:txBody>
          <a:bodyPr vert="eaVert" wrap="square" rtlCol="0">
            <a:spAutoFit/>
          </a:bodyPr>
          <a:lstStyle/>
          <a:p>
            <a:pPr algn="ctr">
              <a:lnSpc>
                <a:spcPct val="130000"/>
              </a:lnSpc>
            </a:pPr>
            <a:r>
              <a:rPr lang="en-US" altLang="ja-JP" sz="5400" b="1" dirty="0">
                <a:latin typeface="游ゴシック" panose="020B0400000000000000" pitchFamily="50" charset="-128"/>
                <a:ea typeface="游ゴシック" panose="020B0400000000000000" pitchFamily="50" charset="-128"/>
              </a:rPr>
              <a:t>79</a:t>
            </a:r>
            <a:r>
              <a:rPr lang="ja-JP" altLang="en-US" sz="5400" b="1" dirty="0">
                <a:latin typeface="游ゴシック" panose="020B0400000000000000" pitchFamily="50" charset="-128"/>
                <a:ea typeface="游ゴシック" panose="020B0400000000000000" pitchFamily="50" charset="-128"/>
              </a:rPr>
              <a:t>往還回向由他力</a:t>
            </a:r>
            <a:endParaRPr lang="en-US" altLang="ja-JP" sz="66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958117" y="1493785"/>
            <a:ext cx="810090" cy="67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958116" y="2167130"/>
            <a:ext cx="810091"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79512" y="404664"/>
            <a:ext cx="702078" cy="639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179512" y="1628800"/>
            <a:ext cx="702078" cy="6300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3499821009"/>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fade">
                                      <p:cBhvr>
                                        <p:cTn id="43" dur="500"/>
                                        <p:tgtEl>
                                          <p:spTgt spid="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500"/>
                                        <p:tgtEl>
                                          <p:spTgt spid="9">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5" end="5"/>
                                            </p:txEl>
                                          </p:spTgt>
                                        </p:tgtEl>
                                        <p:attrNameLst>
                                          <p:attrName>style.visibility</p:attrName>
                                        </p:attrNameLst>
                                      </p:cBhvr>
                                      <p:to>
                                        <p:strVal val="visible"/>
                                      </p:to>
                                    </p:set>
                                    <p:animEffect transition="in" filter="fade">
                                      <p:cBhvr>
                                        <p:cTn id="53" dur="500"/>
                                        <p:tgtEl>
                                          <p:spTgt spid="9">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animEffect transition="in" filter="fade">
                                      <p:cBhvr>
                                        <p:cTn id="5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8" grpId="0" build="p"/>
      <p:bldP spid="11" grpId="0" animBg="1"/>
      <p:bldP spid="7" grpId="0" uiExpand="1"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46575" y="-441431"/>
            <a:ext cx="8595955" cy="7530267"/>
          </a:xfrm>
          <a:prstGeom prst="rect">
            <a:avLst/>
          </a:prstGeom>
          <a:noFill/>
        </p:spPr>
        <p:txBody>
          <a:bodyPr wrap="square" rtlCol="0">
            <a:spAutoFit/>
          </a:bodyPr>
          <a:lstStyle/>
          <a:p>
            <a:pPr>
              <a:lnSpc>
                <a:spcPts val="29000"/>
              </a:lnSpc>
            </a:pPr>
            <a:r>
              <a:rPr lang="ja-JP" altLang="en-US" sz="19900" b="1" dirty="0">
                <a:latin typeface="游ゴシック" panose="020B0400000000000000" pitchFamily="50" charset="-128"/>
                <a:ea typeface="游ゴシック" panose="020B0400000000000000" pitchFamily="50" charset="-128"/>
              </a:rPr>
              <a:t>天　親</a:t>
            </a:r>
            <a:endParaRPr lang="en-US" altLang="ja-JP" sz="19900" b="1" dirty="0">
              <a:latin typeface="游ゴシック" panose="020B0400000000000000" pitchFamily="50" charset="-128"/>
              <a:ea typeface="游ゴシック" panose="020B0400000000000000" pitchFamily="50" charset="-128"/>
            </a:endParaRPr>
          </a:p>
          <a:p>
            <a:pPr>
              <a:lnSpc>
                <a:spcPts val="29000"/>
              </a:lnSpc>
            </a:pPr>
            <a:r>
              <a:rPr lang="ja-JP" altLang="en-US" sz="19900" b="1" dirty="0">
                <a:latin typeface="游ゴシック" panose="020B0400000000000000" pitchFamily="50" charset="-128"/>
                <a:ea typeface="游ゴシック" panose="020B0400000000000000" pitchFamily="50" charset="-128"/>
              </a:rPr>
              <a:t>曇　鸞</a:t>
            </a:r>
            <a:endParaRPr lang="en-US" altLang="ja-JP" sz="199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3244025" y="728700"/>
            <a:ext cx="2745305" cy="5693866"/>
          </a:xfrm>
          <a:prstGeom prst="rect">
            <a:avLst/>
          </a:prstGeom>
          <a:solidFill>
            <a:schemeClr val="accent6">
              <a:lumMod val="40000"/>
              <a:lumOff val="60000"/>
            </a:schemeClr>
          </a:solidFill>
        </p:spPr>
        <p:txBody>
          <a:bodyPr wrap="square" rtlCol="0">
            <a:spAutoFit/>
          </a:bodyPr>
          <a:lstStyle/>
          <a:p>
            <a:pPr algn="ctr">
              <a:lnSpc>
                <a:spcPct val="130000"/>
              </a:lnSpc>
            </a:pPr>
            <a:r>
              <a:rPr lang="ja-JP" altLang="en-US" sz="4000" b="1" dirty="0">
                <a:latin typeface="游ゴシック" panose="020B0400000000000000" pitchFamily="50" charset="-128"/>
                <a:ea typeface="游ゴシック" panose="020B0400000000000000" pitchFamily="50" charset="-128"/>
              </a:rPr>
              <a:t>お二人が</a:t>
            </a:r>
            <a:endParaRPr lang="en-US" altLang="ja-JP" sz="4000" b="1" dirty="0">
              <a:latin typeface="游ゴシック" panose="020B0400000000000000" pitchFamily="50" charset="-128"/>
              <a:ea typeface="游ゴシック" panose="020B0400000000000000" pitchFamily="50" charset="-128"/>
            </a:endParaRPr>
          </a:p>
          <a:p>
            <a:pPr algn="ctr">
              <a:lnSpc>
                <a:spcPct val="130000"/>
              </a:lnSpc>
            </a:pPr>
            <a:r>
              <a:rPr lang="ja-JP" altLang="en-US" sz="4000" b="1" dirty="0">
                <a:latin typeface="游ゴシック" panose="020B0400000000000000" pitchFamily="50" charset="-128"/>
                <a:ea typeface="游ゴシック" panose="020B0400000000000000" pitchFamily="50" charset="-128"/>
              </a:rPr>
              <a:t>明らかに</a:t>
            </a:r>
            <a:endParaRPr lang="en-US" altLang="ja-JP" sz="4000" b="1" dirty="0">
              <a:latin typeface="游ゴシック" panose="020B0400000000000000" pitchFamily="50" charset="-128"/>
              <a:ea typeface="游ゴシック" panose="020B0400000000000000" pitchFamily="50" charset="-128"/>
            </a:endParaRPr>
          </a:p>
          <a:p>
            <a:pPr algn="ctr">
              <a:lnSpc>
                <a:spcPct val="130000"/>
              </a:lnSpc>
            </a:pPr>
            <a:r>
              <a:rPr lang="ja-JP" altLang="en-US" sz="4000" b="1" dirty="0">
                <a:latin typeface="游ゴシック" panose="020B0400000000000000" pitchFamily="50" charset="-128"/>
                <a:ea typeface="游ゴシック" panose="020B0400000000000000" pitchFamily="50" charset="-128"/>
              </a:rPr>
              <a:t>して</a:t>
            </a:r>
            <a:endParaRPr lang="en-US" altLang="ja-JP" sz="4000" b="1" dirty="0">
              <a:latin typeface="游ゴシック" panose="020B0400000000000000" pitchFamily="50" charset="-128"/>
              <a:ea typeface="游ゴシック" panose="020B0400000000000000" pitchFamily="50" charset="-128"/>
            </a:endParaRPr>
          </a:p>
          <a:p>
            <a:pPr algn="ctr">
              <a:lnSpc>
                <a:spcPct val="130000"/>
              </a:lnSpc>
            </a:pPr>
            <a:r>
              <a:rPr lang="ja-JP" altLang="en-US" sz="4000" b="1" dirty="0">
                <a:latin typeface="游ゴシック" panose="020B0400000000000000" pitchFamily="50" charset="-128"/>
                <a:ea typeface="游ゴシック" panose="020B0400000000000000" pitchFamily="50" charset="-128"/>
              </a:rPr>
              <a:t>くださった</a:t>
            </a:r>
            <a:endParaRPr lang="en-US" altLang="ja-JP" sz="4000" b="1" dirty="0">
              <a:latin typeface="游ゴシック" panose="020B0400000000000000" pitchFamily="50" charset="-128"/>
              <a:ea typeface="游ゴシック" panose="020B0400000000000000" pitchFamily="50" charset="-128"/>
            </a:endParaRPr>
          </a:p>
          <a:p>
            <a:pPr algn="ctr">
              <a:lnSpc>
                <a:spcPct val="130000"/>
              </a:lnSpc>
            </a:pPr>
            <a:r>
              <a:rPr lang="ja-JP" altLang="en-US" sz="4000" b="1" dirty="0">
                <a:latin typeface="游ゴシック" panose="020B0400000000000000" pitchFamily="50" charset="-128"/>
                <a:ea typeface="游ゴシック" panose="020B0400000000000000" pitchFamily="50" charset="-128"/>
              </a:rPr>
              <a:t>ことを</a:t>
            </a:r>
            <a:endParaRPr lang="en-US" altLang="ja-JP" sz="4000" b="1" dirty="0">
              <a:latin typeface="游ゴシック" panose="020B0400000000000000" pitchFamily="50" charset="-128"/>
              <a:ea typeface="游ゴシック" panose="020B0400000000000000" pitchFamily="50" charset="-128"/>
            </a:endParaRPr>
          </a:p>
          <a:p>
            <a:pPr algn="ctr">
              <a:lnSpc>
                <a:spcPct val="130000"/>
              </a:lnSpc>
            </a:pPr>
            <a:r>
              <a:rPr lang="ja-JP" altLang="en-US" sz="4000" b="1" dirty="0">
                <a:latin typeface="游ゴシック" panose="020B0400000000000000" pitchFamily="50" charset="-128"/>
                <a:ea typeface="游ゴシック" panose="020B0400000000000000" pitchFamily="50" charset="-128"/>
              </a:rPr>
              <a:t>まとめて</a:t>
            </a:r>
            <a:endParaRPr lang="en-US" altLang="ja-JP" sz="4000" b="1" dirty="0">
              <a:latin typeface="游ゴシック" panose="020B0400000000000000" pitchFamily="50" charset="-128"/>
              <a:ea typeface="游ゴシック" panose="020B0400000000000000" pitchFamily="50" charset="-128"/>
            </a:endParaRPr>
          </a:p>
          <a:p>
            <a:pPr algn="ctr">
              <a:lnSpc>
                <a:spcPct val="130000"/>
              </a:lnSpc>
            </a:pPr>
            <a:r>
              <a:rPr lang="ja-JP" altLang="en-US" sz="4000" b="1" dirty="0">
                <a:latin typeface="游ゴシック" panose="020B0400000000000000" pitchFamily="50" charset="-128"/>
                <a:ea typeface="游ゴシック" panose="020B0400000000000000" pitchFamily="50" charset="-128"/>
              </a:rPr>
              <a:t>いうと</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176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73120" y="143634"/>
            <a:ext cx="1343316" cy="6508893"/>
          </a:xfrm>
          <a:prstGeom prst="rect">
            <a:avLst/>
          </a:prstGeom>
          <a:noFill/>
        </p:spPr>
        <p:txBody>
          <a:bodyPr vert="eaVert" wrap="square" rtlCol="0">
            <a:spAutoFit/>
          </a:bodyPr>
          <a:lstStyle/>
          <a:p>
            <a:pPr algn="ctr">
              <a:lnSpc>
                <a:spcPct val="130000"/>
              </a:lnSpc>
            </a:pPr>
            <a:r>
              <a:rPr lang="en-US" altLang="ja-JP" sz="5400" b="1" dirty="0">
                <a:latin typeface="游ゴシック" panose="020B0400000000000000" pitchFamily="50" charset="-128"/>
                <a:ea typeface="游ゴシック" panose="020B0400000000000000" pitchFamily="50" charset="-128"/>
              </a:rPr>
              <a:t>79</a:t>
            </a:r>
            <a:r>
              <a:rPr lang="ja-JP" altLang="en-US" sz="5400" b="1" dirty="0">
                <a:latin typeface="游ゴシック" panose="020B0400000000000000" pitchFamily="50" charset="-128"/>
                <a:ea typeface="游ゴシック" panose="020B0400000000000000" pitchFamily="50" charset="-128"/>
              </a:rPr>
              <a:t>往還回向由他力</a:t>
            </a:r>
            <a:endParaRPr lang="en-US" altLang="ja-JP" sz="6600" b="1"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79512" y="404664"/>
            <a:ext cx="7002778" cy="4001095"/>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他力：阿弥陀仏が完成された、</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衆生救済のはたらき。　　</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本願力と同じ。</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solidFill>
                  <a:srgbClr val="FF0000"/>
                </a:solidFill>
                <a:latin typeface="游ゴシック" panose="020B0400000000000000" pitchFamily="50" charset="-128"/>
                <a:ea typeface="游ゴシック" panose="020B0400000000000000" pitchFamily="50" charset="-128"/>
              </a:rPr>
              <a:t>「</a:t>
            </a:r>
            <a:r>
              <a:rPr lang="ja-JP" altLang="en-US" sz="5400" b="1" dirty="0">
                <a:solidFill>
                  <a:srgbClr val="FF0000"/>
                </a:solidFill>
                <a:latin typeface="游ゴシック" panose="020B0400000000000000" pitchFamily="50" charset="-128"/>
                <a:ea typeface="游ゴシック" panose="020B0400000000000000" pitchFamily="50" charset="-128"/>
              </a:rPr>
              <a:t>他力</a:t>
            </a:r>
            <a:r>
              <a:rPr lang="ja-JP" altLang="en-US" sz="4000" b="1" dirty="0">
                <a:solidFill>
                  <a:srgbClr val="FF0000"/>
                </a:solidFill>
                <a:latin typeface="游ゴシック" panose="020B0400000000000000" pitchFamily="50" charset="-128"/>
                <a:ea typeface="游ゴシック" panose="020B0400000000000000" pitchFamily="50" charset="-128"/>
              </a:rPr>
              <a:t>」の語によって、阿弥陀仏の救済のはたらきを明らかにされた。</a:t>
            </a:r>
            <a:endParaRPr lang="en-US" altLang="ja-JP" sz="4000" b="1" dirty="0">
              <a:solidFill>
                <a:srgbClr val="FF0000"/>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932715" y="4914165"/>
            <a:ext cx="855095" cy="1463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6" name="角丸四角形 5"/>
          <p:cNvSpPr/>
          <p:nvPr/>
        </p:nvSpPr>
        <p:spPr>
          <a:xfrm>
            <a:off x="4797025" y="4824155"/>
            <a:ext cx="2025225" cy="98275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spc="-100" dirty="0">
                <a:solidFill>
                  <a:srgbClr val="FFFF00"/>
                </a:solidFill>
                <a:latin typeface="游ゴシック" panose="020B0400000000000000" pitchFamily="50" charset="-128"/>
                <a:ea typeface="游ゴシック" panose="020B0400000000000000" pitchFamily="50" charset="-128"/>
              </a:rPr>
              <a:t>発揮</a:t>
            </a:r>
            <a:endParaRPr lang="en-US" altLang="ja-JP" sz="5400" b="1" spc="-100" dirty="0">
              <a:solidFill>
                <a:srgbClr val="FFFF00"/>
              </a:solidFill>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79512" y="404664"/>
            <a:ext cx="1242138" cy="684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3691953903"/>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animBg="1"/>
      <p:bldP spid="6" grpId="0" animBg="1"/>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9094" y="1013392"/>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17" name="円/楕円 16"/>
          <p:cNvSpPr>
            <a:spLocks noChangeAspect="1"/>
          </p:cNvSpPr>
          <p:nvPr/>
        </p:nvSpPr>
        <p:spPr>
          <a:xfrm>
            <a:off x="-181368"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左カーブ矢印 15"/>
          <p:cNvSpPr/>
          <p:nvPr/>
        </p:nvSpPr>
        <p:spPr>
          <a:xfrm rot="17381976">
            <a:off x="4536538" y="-2223647"/>
            <a:ext cx="1579318" cy="7196512"/>
          </a:xfrm>
          <a:prstGeom prst="curvedLeftArrow">
            <a:avLst>
              <a:gd name="adj1" fmla="val 32928"/>
              <a:gd name="adj2" fmla="val 75700"/>
              <a:gd name="adj3" fmla="val 25000"/>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左カーブ矢印 14"/>
          <p:cNvSpPr/>
          <p:nvPr/>
        </p:nvSpPr>
        <p:spPr>
          <a:xfrm rot="7389743">
            <a:off x="3264227" y="896160"/>
            <a:ext cx="1452763" cy="7957574"/>
          </a:xfrm>
          <a:prstGeom prst="curvedLeftArrow">
            <a:avLst>
              <a:gd name="adj1" fmla="val 32928"/>
              <a:gd name="adj2" fmla="val 75700"/>
              <a:gd name="adj3" fmla="val 25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3" name="テキスト ボックス 22"/>
          <p:cNvSpPr txBox="1"/>
          <p:nvPr/>
        </p:nvSpPr>
        <p:spPr>
          <a:xfrm>
            <a:off x="7632340" y="4471663"/>
            <a:ext cx="1541861" cy="84273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現世</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 name="下矢印 18"/>
          <p:cNvSpPr/>
          <p:nvPr/>
        </p:nvSpPr>
        <p:spPr>
          <a:xfrm rot="18400473">
            <a:off x="5658213" y="3752359"/>
            <a:ext cx="1456681" cy="246093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回向</a:t>
            </a:r>
          </a:p>
        </p:txBody>
      </p:sp>
      <p:sp>
        <p:nvSpPr>
          <p:cNvPr id="24" name="テキスト ボックス 23"/>
          <p:cNvSpPr txBox="1"/>
          <p:nvPr/>
        </p:nvSpPr>
        <p:spPr>
          <a:xfrm>
            <a:off x="64252" y="38415"/>
            <a:ext cx="1312393" cy="8349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浄土</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295618" y="5092958"/>
            <a:ext cx="920498" cy="1661559"/>
          </a:xfrm>
          <a:prstGeom prst="rect">
            <a:avLst/>
          </a:prstGeom>
        </p:spPr>
      </p:pic>
      <p:sp>
        <p:nvSpPr>
          <p:cNvPr id="27" name="テキスト ボックス 26"/>
          <p:cNvSpPr txBox="1"/>
          <p:nvPr/>
        </p:nvSpPr>
        <p:spPr>
          <a:xfrm>
            <a:off x="7071334" y="5886405"/>
            <a:ext cx="1440160" cy="830997"/>
          </a:xfrm>
          <a:prstGeom prst="rect">
            <a:avLst/>
          </a:prstGeom>
          <a:solidFill>
            <a:srgbClr val="FFFFFF"/>
          </a:solidFill>
          <a:ln w="38100">
            <a:noFill/>
          </a:ln>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rPr>
              <a:t>一心</a:t>
            </a:r>
            <a:endParaRPr kumimoji="1" lang="en-US" altLang="ja-JP" sz="4800" b="1" i="0" u="none" strike="noStrike" kern="1200" cap="none" spc="-100" normalizeH="0" baseline="0" noProof="0" dirty="0">
              <a:ln>
                <a:noFill/>
              </a:ln>
              <a:solidFill>
                <a:srgbClr val="FF0000"/>
              </a:solidFill>
              <a:effectLst/>
              <a:uLnTx/>
              <a:uFillTx/>
              <a:latin typeface="ヒラギノ明朝 ProN W6" pitchFamily="18" charset="-128"/>
              <a:ea typeface="游ゴシック" panose="020B0400000000000000" pitchFamily="50" charset="-128"/>
              <a:cs typeface="+mn-cs"/>
            </a:endParaRPr>
          </a:p>
        </p:txBody>
      </p:sp>
      <p:grpSp>
        <p:nvGrpSpPr>
          <p:cNvPr id="3" name="グループ化 2"/>
          <p:cNvGrpSpPr/>
          <p:nvPr/>
        </p:nvGrpSpPr>
        <p:grpSpPr>
          <a:xfrm>
            <a:off x="288362" y="388777"/>
            <a:ext cx="2607182" cy="2606664"/>
            <a:chOff x="288362" y="388777"/>
            <a:chExt cx="2607182" cy="2606664"/>
          </a:xfrm>
        </p:grpSpPr>
        <p:sp>
          <p:nvSpPr>
            <p:cNvPr id="8" name="円/楕円 7"/>
            <p:cNvSpPr>
              <a:spLocks noChangeAspect="1"/>
            </p:cNvSpPr>
            <p:nvPr/>
          </p:nvSpPr>
          <p:spPr>
            <a:xfrm>
              <a:off x="288362" y="388777"/>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1016141" y="732326"/>
              <a:ext cx="920498" cy="1661559"/>
            </a:xfrm>
            <a:prstGeom prst="rect">
              <a:avLst/>
            </a:prstGeom>
          </p:spPr>
        </p:pic>
      </p:grpSp>
      <p:grpSp>
        <p:nvGrpSpPr>
          <p:cNvPr id="5" name="グループ化 4"/>
          <p:cNvGrpSpPr/>
          <p:nvPr/>
        </p:nvGrpSpPr>
        <p:grpSpPr>
          <a:xfrm>
            <a:off x="6603505" y="2622536"/>
            <a:ext cx="2607182" cy="2606664"/>
            <a:chOff x="6603505" y="2622536"/>
            <a:chExt cx="2607182" cy="2606664"/>
          </a:xfrm>
        </p:grpSpPr>
        <p:sp>
          <p:nvSpPr>
            <p:cNvPr id="9" name="円/楕円 8"/>
            <p:cNvSpPr>
              <a:spLocks noChangeAspect="1"/>
            </p:cNvSpPr>
            <p:nvPr/>
          </p:nvSpPr>
          <p:spPr>
            <a:xfrm>
              <a:off x="6603505" y="2622536"/>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542249" y="2961835"/>
              <a:ext cx="920498" cy="1661559"/>
            </a:xfrm>
            <a:prstGeom prst="rect">
              <a:avLst/>
            </a:prstGeom>
          </p:spPr>
        </p:pic>
      </p:grpSp>
      <p:sp>
        <p:nvSpPr>
          <p:cNvPr id="28" name="テキスト ボックス 27"/>
          <p:cNvSpPr txBox="1"/>
          <p:nvPr/>
        </p:nvSpPr>
        <p:spPr>
          <a:xfrm>
            <a:off x="3671900" y="3324971"/>
            <a:ext cx="1980220" cy="830997"/>
          </a:xfrm>
          <a:prstGeom prst="rect">
            <a:avLst/>
          </a:prstGeom>
          <a:solidFill>
            <a:schemeClr val="bg1"/>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本願力</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Tree>
    <p:extLst>
      <p:ext uri="{BB962C8B-B14F-4D97-AF65-F5344CB8AC3E}">
        <p14:creationId xmlns:p14="http://schemas.microsoft.com/office/powerpoint/2010/main" val="209159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bg/>
                                          </p:spTgt>
                                        </p:tgtEl>
                                        <p:attrNameLst>
                                          <p:attrName>style.visibility</p:attrName>
                                        </p:attrNameLst>
                                      </p:cBhvr>
                                      <p:to>
                                        <p:strVal val="visible"/>
                                      </p:to>
                                    </p:set>
                                    <p:animEffect transition="in" filter="fade">
                                      <p:cBhvr>
                                        <p:cTn id="31" dur="500"/>
                                        <p:tgtEl>
                                          <p:spTgt spid="27">
                                            <p:bg/>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23" grpId="0" build="p"/>
      <p:bldP spid="19" grpId="0" animBg="1"/>
      <p:bldP spid="24" grpId="0" build="p"/>
      <p:bldP spid="27" grpId="0" uiExpand="1" build="p" animBg="1"/>
      <p:bldP spid="2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9094" y="1013392"/>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17" name="円/楕円 16"/>
          <p:cNvSpPr>
            <a:spLocks noChangeAspect="1"/>
          </p:cNvSpPr>
          <p:nvPr/>
        </p:nvSpPr>
        <p:spPr>
          <a:xfrm>
            <a:off x="-181368"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左カーブ矢印 15"/>
          <p:cNvSpPr/>
          <p:nvPr/>
        </p:nvSpPr>
        <p:spPr>
          <a:xfrm rot="17381976">
            <a:off x="4536538" y="-2223647"/>
            <a:ext cx="1579318" cy="7196512"/>
          </a:xfrm>
          <a:prstGeom prst="curvedLeftArrow">
            <a:avLst>
              <a:gd name="adj1" fmla="val 32928"/>
              <a:gd name="adj2" fmla="val 75700"/>
              <a:gd name="adj3" fmla="val 25000"/>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左カーブ矢印 14"/>
          <p:cNvSpPr/>
          <p:nvPr/>
        </p:nvSpPr>
        <p:spPr>
          <a:xfrm rot="7389743">
            <a:off x="3264227" y="896160"/>
            <a:ext cx="1452763" cy="7957574"/>
          </a:xfrm>
          <a:prstGeom prst="curvedLeftArrow">
            <a:avLst>
              <a:gd name="adj1" fmla="val 32928"/>
              <a:gd name="adj2" fmla="val 75700"/>
              <a:gd name="adj3" fmla="val 25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3" name="テキスト ボックス 22"/>
          <p:cNvSpPr txBox="1"/>
          <p:nvPr/>
        </p:nvSpPr>
        <p:spPr>
          <a:xfrm>
            <a:off x="7632340" y="4471663"/>
            <a:ext cx="1541861" cy="84273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現世</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 name="下矢印 18"/>
          <p:cNvSpPr/>
          <p:nvPr/>
        </p:nvSpPr>
        <p:spPr>
          <a:xfrm rot="18400473">
            <a:off x="5658213" y="3752359"/>
            <a:ext cx="1456681" cy="246093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回向</a:t>
            </a:r>
          </a:p>
        </p:txBody>
      </p:sp>
      <p:sp>
        <p:nvSpPr>
          <p:cNvPr id="24" name="テキスト ボックス 23"/>
          <p:cNvSpPr txBox="1"/>
          <p:nvPr/>
        </p:nvSpPr>
        <p:spPr>
          <a:xfrm>
            <a:off x="64252" y="38415"/>
            <a:ext cx="1312393" cy="8349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浄土</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295618" y="5092958"/>
            <a:ext cx="920498" cy="1661559"/>
          </a:xfrm>
          <a:prstGeom prst="rect">
            <a:avLst/>
          </a:prstGeom>
        </p:spPr>
      </p:pic>
      <p:grpSp>
        <p:nvGrpSpPr>
          <p:cNvPr id="3" name="グループ化 2"/>
          <p:cNvGrpSpPr/>
          <p:nvPr/>
        </p:nvGrpSpPr>
        <p:grpSpPr>
          <a:xfrm>
            <a:off x="288362" y="388777"/>
            <a:ext cx="2607182" cy="2606664"/>
            <a:chOff x="288362" y="388777"/>
            <a:chExt cx="2607182" cy="2606664"/>
          </a:xfrm>
        </p:grpSpPr>
        <p:sp>
          <p:nvSpPr>
            <p:cNvPr id="8" name="円/楕円 7"/>
            <p:cNvSpPr>
              <a:spLocks noChangeAspect="1"/>
            </p:cNvSpPr>
            <p:nvPr/>
          </p:nvSpPr>
          <p:spPr>
            <a:xfrm>
              <a:off x="288362" y="388777"/>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1016141" y="732326"/>
              <a:ext cx="920498" cy="1661559"/>
            </a:xfrm>
            <a:prstGeom prst="rect">
              <a:avLst/>
            </a:prstGeom>
          </p:spPr>
        </p:pic>
      </p:grpSp>
      <p:grpSp>
        <p:nvGrpSpPr>
          <p:cNvPr id="5" name="グループ化 4"/>
          <p:cNvGrpSpPr/>
          <p:nvPr/>
        </p:nvGrpSpPr>
        <p:grpSpPr>
          <a:xfrm>
            <a:off x="6603505" y="2622536"/>
            <a:ext cx="2607182" cy="2606664"/>
            <a:chOff x="6603505" y="2622536"/>
            <a:chExt cx="2607182" cy="2606664"/>
          </a:xfrm>
        </p:grpSpPr>
        <p:sp>
          <p:nvSpPr>
            <p:cNvPr id="9" name="円/楕円 8"/>
            <p:cNvSpPr>
              <a:spLocks noChangeAspect="1"/>
            </p:cNvSpPr>
            <p:nvPr/>
          </p:nvSpPr>
          <p:spPr>
            <a:xfrm>
              <a:off x="6603505" y="2622536"/>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542249" y="2961835"/>
              <a:ext cx="920498" cy="1661559"/>
            </a:xfrm>
            <a:prstGeom prst="rect">
              <a:avLst/>
            </a:prstGeom>
          </p:spPr>
        </p:pic>
      </p:grpSp>
      <p:sp>
        <p:nvSpPr>
          <p:cNvPr id="25" name="四角形吹き出し 24"/>
          <p:cNvSpPr/>
          <p:nvPr/>
        </p:nvSpPr>
        <p:spPr>
          <a:xfrm>
            <a:off x="3039094" y="1616434"/>
            <a:ext cx="894408" cy="4365585"/>
          </a:xfrm>
          <a:prstGeom prst="wedgeRectCallout">
            <a:avLst>
              <a:gd name="adj1" fmla="val 69586"/>
              <a:gd name="adj2" fmla="val -659"/>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lnSpc>
                <a:spcPct val="130000"/>
              </a:lnSpc>
            </a:pPr>
            <a:r>
              <a:rPr lang="en-US" altLang="ja-JP" sz="4000" b="1" dirty="0">
                <a:solidFill>
                  <a:schemeClr val="tx1"/>
                </a:solidFill>
                <a:latin typeface="游ゴシック" panose="020B0400000000000000" pitchFamily="50" charset="-128"/>
                <a:ea typeface="游ゴシック" panose="020B0400000000000000" pitchFamily="50" charset="-128"/>
              </a:rPr>
              <a:t>79</a:t>
            </a:r>
            <a:r>
              <a:rPr lang="ja-JP" altLang="en-US" sz="4000" b="1" dirty="0">
                <a:solidFill>
                  <a:schemeClr val="tx1"/>
                </a:solidFill>
                <a:latin typeface="游ゴシック" panose="020B0400000000000000" pitchFamily="50" charset="-128"/>
                <a:ea typeface="游ゴシック" panose="020B0400000000000000" pitchFamily="50" charset="-128"/>
              </a:rPr>
              <a:t>往還回向由他力</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4106514" y="3324971"/>
            <a:ext cx="1431712" cy="830997"/>
          </a:xfrm>
          <a:prstGeom prst="rect">
            <a:avLst/>
          </a:prstGeom>
          <a:solidFill>
            <a:schemeClr val="bg1"/>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他力</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
        <p:nvSpPr>
          <p:cNvPr id="29" name="テキスト ボックス 28"/>
          <p:cNvSpPr txBox="1"/>
          <p:nvPr/>
        </p:nvSpPr>
        <p:spPr>
          <a:xfrm>
            <a:off x="7937781" y="77114"/>
            <a:ext cx="984885" cy="2269911"/>
          </a:xfrm>
          <a:prstGeom prst="rect">
            <a:avLst/>
          </a:prstGeom>
          <a:solidFill>
            <a:schemeClr val="bg1"/>
          </a:solidFill>
        </p:spPr>
        <p:txBody>
          <a:bodyPr vert="eaVert"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曇鸞大師</a:t>
            </a:r>
            <a:endParaRPr lang="en-US" altLang="ja-JP" sz="4000" b="1" dirty="0">
              <a:latin typeface="游ゴシック" panose="020B0400000000000000" pitchFamily="50" charset="-128"/>
              <a:ea typeface="游ゴシック" panose="020B0400000000000000" pitchFamily="50" charset="-128"/>
            </a:endParaRPr>
          </a:p>
        </p:txBody>
      </p:sp>
      <p:sp>
        <p:nvSpPr>
          <p:cNvPr id="30" name="テキスト ボックス 29"/>
          <p:cNvSpPr txBox="1"/>
          <p:nvPr/>
        </p:nvSpPr>
        <p:spPr>
          <a:xfrm>
            <a:off x="1653320" y="4533516"/>
            <a:ext cx="1348276" cy="769441"/>
          </a:xfrm>
          <a:prstGeom prst="rect">
            <a:avLst/>
          </a:prstGeom>
          <a:solidFill>
            <a:schemeClr val="bg1"/>
          </a:solidFill>
          <a:ln w="38100">
            <a:noFill/>
          </a:ln>
        </p:spPr>
        <p:txBody>
          <a:bodyPr vert="horz" wrap="square" rtlCol="0">
            <a:spAutoFit/>
          </a:bodyPr>
          <a:lstStyle/>
          <a:p>
            <a:r>
              <a:rPr lang="ja-JP" altLang="en-US" sz="4400" b="1" spc="-100" dirty="0">
                <a:solidFill>
                  <a:srgbClr val="FF0000"/>
                </a:solidFill>
                <a:latin typeface="ヒラギノ明朝 ProN W6" pitchFamily="18" charset="-128"/>
                <a:ea typeface="游ゴシック" panose="020B0400000000000000" pitchFamily="50" charset="-128"/>
              </a:rPr>
              <a:t>往相</a:t>
            </a:r>
            <a:endParaRPr lang="en-US" altLang="ja-JP" sz="4400" b="1" spc="-100" dirty="0">
              <a:solidFill>
                <a:srgbClr val="FF0000"/>
              </a:solidFill>
              <a:latin typeface="ヒラギノ明朝 ProN W6" pitchFamily="18" charset="-128"/>
              <a:ea typeface="游ゴシック" panose="020B0400000000000000" pitchFamily="50" charset="-128"/>
            </a:endParaRPr>
          </a:p>
        </p:txBody>
      </p:sp>
      <p:sp>
        <p:nvSpPr>
          <p:cNvPr id="31" name="テキスト ボックス 30"/>
          <p:cNvSpPr txBox="1"/>
          <p:nvPr/>
        </p:nvSpPr>
        <p:spPr>
          <a:xfrm>
            <a:off x="5722226" y="511634"/>
            <a:ext cx="1348276" cy="769441"/>
          </a:xfrm>
          <a:prstGeom prst="rect">
            <a:avLst/>
          </a:prstGeom>
          <a:solidFill>
            <a:schemeClr val="bg1"/>
          </a:solidFill>
          <a:ln w="38100">
            <a:noFill/>
          </a:ln>
        </p:spPr>
        <p:txBody>
          <a:bodyPr vert="horz" wrap="square" rtlCol="0">
            <a:spAutoFit/>
          </a:bodyPr>
          <a:lstStyle/>
          <a:p>
            <a:r>
              <a:rPr lang="ja-JP" altLang="en-US" sz="4400" b="1" spc="-100" dirty="0">
                <a:solidFill>
                  <a:srgbClr val="FF0000"/>
                </a:solidFill>
                <a:latin typeface="ヒラギノ明朝 ProN W6" pitchFamily="18" charset="-128"/>
                <a:ea typeface="游ゴシック" panose="020B0400000000000000" pitchFamily="50" charset="-128"/>
              </a:rPr>
              <a:t>還相</a:t>
            </a:r>
            <a:endParaRPr lang="en-US" altLang="ja-JP" sz="4400" b="1" spc="-100" dirty="0">
              <a:solidFill>
                <a:srgbClr val="FF0000"/>
              </a:solidFill>
              <a:latin typeface="ヒラギノ明朝 ProN W6" pitchFamily="18" charset="-128"/>
              <a:ea typeface="游ゴシック" panose="020B0400000000000000" pitchFamily="50" charset="-128"/>
            </a:endParaRPr>
          </a:p>
        </p:txBody>
      </p:sp>
      <p:sp>
        <p:nvSpPr>
          <p:cNvPr id="32" name="テキスト ボックス 31"/>
          <p:cNvSpPr txBox="1"/>
          <p:nvPr/>
        </p:nvSpPr>
        <p:spPr>
          <a:xfrm>
            <a:off x="7088374" y="5982019"/>
            <a:ext cx="1440160" cy="830997"/>
          </a:xfrm>
          <a:prstGeom prst="rect">
            <a:avLst/>
          </a:prstGeom>
          <a:solidFill>
            <a:srgbClr val="FFFFFF">
              <a:alpha val="80000"/>
            </a:srgbClr>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信心</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Tree>
    <p:extLst>
      <p:ext uri="{BB962C8B-B14F-4D97-AF65-F5344CB8AC3E}">
        <p14:creationId xmlns:p14="http://schemas.microsoft.com/office/powerpoint/2010/main" val="226928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29" grpId="0" animBg="1"/>
      <p:bldP spid="30" grpId="0" animBg="1"/>
      <p:bldP spid="31" grpId="0" animBg="1"/>
      <p:bldP spid="3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9094" y="1013392"/>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17" name="円/楕円 16"/>
          <p:cNvSpPr>
            <a:spLocks noChangeAspect="1"/>
          </p:cNvSpPr>
          <p:nvPr/>
        </p:nvSpPr>
        <p:spPr>
          <a:xfrm>
            <a:off x="-181368"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左カーブ矢印 15"/>
          <p:cNvSpPr/>
          <p:nvPr/>
        </p:nvSpPr>
        <p:spPr>
          <a:xfrm rot="17381976">
            <a:off x="4536538" y="-2223647"/>
            <a:ext cx="1579318" cy="7196512"/>
          </a:xfrm>
          <a:prstGeom prst="curvedLeftArrow">
            <a:avLst>
              <a:gd name="adj1" fmla="val 32928"/>
              <a:gd name="adj2" fmla="val 75700"/>
              <a:gd name="adj3" fmla="val 25000"/>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左カーブ矢印 14"/>
          <p:cNvSpPr/>
          <p:nvPr/>
        </p:nvSpPr>
        <p:spPr>
          <a:xfrm rot="7389743">
            <a:off x="3264227" y="896160"/>
            <a:ext cx="1452763" cy="7957574"/>
          </a:xfrm>
          <a:prstGeom prst="curvedLeftArrow">
            <a:avLst>
              <a:gd name="adj1" fmla="val 32928"/>
              <a:gd name="adj2" fmla="val 75700"/>
              <a:gd name="adj3" fmla="val 25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3" name="テキスト ボックス 22"/>
          <p:cNvSpPr txBox="1"/>
          <p:nvPr/>
        </p:nvSpPr>
        <p:spPr>
          <a:xfrm>
            <a:off x="7632340" y="4471663"/>
            <a:ext cx="1541861" cy="84273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現世</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 name="下矢印 18"/>
          <p:cNvSpPr/>
          <p:nvPr/>
        </p:nvSpPr>
        <p:spPr>
          <a:xfrm rot="18400473">
            <a:off x="5658213" y="3752359"/>
            <a:ext cx="1456681" cy="246093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回向</a:t>
            </a:r>
          </a:p>
        </p:txBody>
      </p:sp>
      <p:sp>
        <p:nvSpPr>
          <p:cNvPr id="24" name="テキスト ボックス 23"/>
          <p:cNvSpPr txBox="1"/>
          <p:nvPr/>
        </p:nvSpPr>
        <p:spPr>
          <a:xfrm>
            <a:off x="64252" y="38415"/>
            <a:ext cx="1312393" cy="8349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浄土</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295618" y="5092958"/>
            <a:ext cx="920498" cy="1661559"/>
          </a:xfrm>
          <a:prstGeom prst="rect">
            <a:avLst/>
          </a:prstGeom>
        </p:spPr>
      </p:pic>
      <p:grpSp>
        <p:nvGrpSpPr>
          <p:cNvPr id="3" name="グループ化 2"/>
          <p:cNvGrpSpPr/>
          <p:nvPr/>
        </p:nvGrpSpPr>
        <p:grpSpPr>
          <a:xfrm>
            <a:off x="288362" y="388777"/>
            <a:ext cx="2607182" cy="2606664"/>
            <a:chOff x="288362" y="388777"/>
            <a:chExt cx="2607182" cy="2606664"/>
          </a:xfrm>
        </p:grpSpPr>
        <p:sp>
          <p:nvSpPr>
            <p:cNvPr id="8" name="円/楕円 7"/>
            <p:cNvSpPr>
              <a:spLocks noChangeAspect="1"/>
            </p:cNvSpPr>
            <p:nvPr/>
          </p:nvSpPr>
          <p:spPr>
            <a:xfrm>
              <a:off x="288362" y="388777"/>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1016141" y="732326"/>
              <a:ext cx="920498" cy="1661559"/>
            </a:xfrm>
            <a:prstGeom prst="rect">
              <a:avLst/>
            </a:prstGeom>
          </p:spPr>
        </p:pic>
      </p:grpSp>
      <p:grpSp>
        <p:nvGrpSpPr>
          <p:cNvPr id="5" name="グループ化 4"/>
          <p:cNvGrpSpPr/>
          <p:nvPr/>
        </p:nvGrpSpPr>
        <p:grpSpPr>
          <a:xfrm>
            <a:off x="6603505" y="2622536"/>
            <a:ext cx="2607182" cy="2606664"/>
            <a:chOff x="6603505" y="2622536"/>
            <a:chExt cx="2607182" cy="2606664"/>
          </a:xfrm>
        </p:grpSpPr>
        <p:sp>
          <p:nvSpPr>
            <p:cNvPr id="9" name="円/楕円 8"/>
            <p:cNvSpPr>
              <a:spLocks noChangeAspect="1"/>
            </p:cNvSpPr>
            <p:nvPr/>
          </p:nvSpPr>
          <p:spPr>
            <a:xfrm>
              <a:off x="6603505" y="2622536"/>
              <a:ext cx="2607182" cy="260666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542249" y="2961835"/>
              <a:ext cx="920498" cy="1661559"/>
            </a:xfrm>
            <a:prstGeom prst="rect">
              <a:avLst/>
            </a:prstGeom>
          </p:spPr>
        </p:pic>
      </p:grpSp>
      <p:sp>
        <p:nvSpPr>
          <p:cNvPr id="25" name="四角形吹き出し 24"/>
          <p:cNvSpPr/>
          <p:nvPr/>
        </p:nvSpPr>
        <p:spPr>
          <a:xfrm>
            <a:off x="3039094" y="1616434"/>
            <a:ext cx="894408" cy="4365585"/>
          </a:xfrm>
          <a:prstGeom prst="wedgeRectCallout">
            <a:avLst>
              <a:gd name="adj1" fmla="val 69586"/>
              <a:gd name="adj2" fmla="val -659"/>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lnSpc>
                <a:spcPct val="130000"/>
              </a:lnSpc>
            </a:pPr>
            <a:r>
              <a:rPr lang="en-US" altLang="ja-JP" sz="4000" b="1" dirty="0">
                <a:solidFill>
                  <a:schemeClr val="tx1"/>
                </a:solidFill>
                <a:latin typeface="游ゴシック" panose="020B0400000000000000" pitchFamily="50" charset="-128"/>
                <a:ea typeface="游ゴシック" panose="020B0400000000000000" pitchFamily="50" charset="-128"/>
              </a:rPr>
              <a:t>79</a:t>
            </a:r>
            <a:r>
              <a:rPr lang="ja-JP" altLang="en-US" sz="4000" b="1" dirty="0">
                <a:solidFill>
                  <a:schemeClr val="tx1"/>
                </a:solidFill>
                <a:latin typeface="游ゴシック" panose="020B0400000000000000" pitchFamily="50" charset="-128"/>
                <a:ea typeface="游ゴシック" panose="020B0400000000000000" pitchFamily="50" charset="-128"/>
              </a:rPr>
              <a:t>往還回向由他力</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4106514" y="3324971"/>
            <a:ext cx="1431712" cy="830997"/>
          </a:xfrm>
          <a:prstGeom prst="rect">
            <a:avLst/>
          </a:prstGeom>
          <a:solidFill>
            <a:schemeClr val="bg1"/>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他力</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
        <p:nvSpPr>
          <p:cNvPr id="29" name="テキスト ボックス 28"/>
          <p:cNvSpPr txBox="1"/>
          <p:nvPr/>
        </p:nvSpPr>
        <p:spPr>
          <a:xfrm>
            <a:off x="7937781" y="77114"/>
            <a:ext cx="984885" cy="2269911"/>
          </a:xfrm>
          <a:prstGeom prst="rect">
            <a:avLst/>
          </a:prstGeom>
          <a:solidFill>
            <a:schemeClr val="bg1"/>
          </a:solidFill>
        </p:spPr>
        <p:txBody>
          <a:bodyPr vert="eaVert"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曇鸞大師</a:t>
            </a:r>
            <a:endParaRPr lang="en-US" altLang="ja-JP" sz="4000" b="1" dirty="0">
              <a:latin typeface="游ゴシック" panose="020B0400000000000000" pitchFamily="50" charset="-128"/>
              <a:ea typeface="游ゴシック" panose="020B0400000000000000" pitchFamily="50" charset="-128"/>
            </a:endParaRPr>
          </a:p>
        </p:txBody>
      </p:sp>
      <p:sp>
        <p:nvSpPr>
          <p:cNvPr id="30" name="テキスト ボックス 29"/>
          <p:cNvSpPr txBox="1"/>
          <p:nvPr/>
        </p:nvSpPr>
        <p:spPr>
          <a:xfrm>
            <a:off x="1653320" y="4533516"/>
            <a:ext cx="1348276" cy="769441"/>
          </a:xfrm>
          <a:prstGeom prst="rect">
            <a:avLst/>
          </a:prstGeom>
          <a:solidFill>
            <a:schemeClr val="bg1"/>
          </a:solidFill>
          <a:ln w="38100">
            <a:noFill/>
          </a:ln>
        </p:spPr>
        <p:txBody>
          <a:bodyPr vert="horz" wrap="square" rtlCol="0">
            <a:spAutoFit/>
          </a:bodyPr>
          <a:lstStyle/>
          <a:p>
            <a:r>
              <a:rPr lang="ja-JP" altLang="en-US" sz="4400" b="1" spc="-100" dirty="0">
                <a:solidFill>
                  <a:srgbClr val="FF0000"/>
                </a:solidFill>
                <a:latin typeface="ヒラギノ明朝 ProN W6" pitchFamily="18" charset="-128"/>
                <a:ea typeface="游ゴシック" panose="020B0400000000000000" pitchFamily="50" charset="-128"/>
              </a:rPr>
              <a:t>往相</a:t>
            </a:r>
            <a:endParaRPr lang="en-US" altLang="ja-JP" sz="4400" b="1" spc="-100" dirty="0">
              <a:solidFill>
                <a:srgbClr val="FF0000"/>
              </a:solidFill>
              <a:latin typeface="ヒラギノ明朝 ProN W6" pitchFamily="18" charset="-128"/>
              <a:ea typeface="游ゴシック" panose="020B0400000000000000" pitchFamily="50" charset="-128"/>
            </a:endParaRPr>
          </a:p>
        </p:txBody>
      </p:sp>
      <p:sp>
        <p:nvSpPr>
          <p:cNvPr id="31" name="テキスト ボックス 30"/>
          <p:cNvSpPr txBox="1"/>
          <p:nvPr/>
        </p:nvSpPr>
        <p:spPr>
          <a:xfrm>
            <a:off x="5722226" y="511634"/>
            <a:ext cx="1348276" cy="769441"/>
          </a:xfrm>
          <a:prstGeom prst="rect">
            <a:avLst/>
          </a:prstGeom>
          <a:solidFill>
            <a:schemeClr val="bg1"/>
          </a:solidFill>
          <a:ln w="38100">
            <a:noFill/>
          </a:ln>
        </p:spPr>
        <p:txBody>
          <a:bodyPr vert="horz" wrap="square" rtlCol="0">
            <a:spAutoFit/>
          </a:bodyPr>
          <a:lstStyle/>
          <a:p>
            <a:r>
              <a:rPr lang="ja-JP" altLang="en-US" sz="4400" b="1" spc="-100" dirty="0">
                <a:solidFill>
                  <a:srgbClr val="FF0000"/>
                </a:solidFill>
                <a:latin typeface="ヒラギノ明朝 ProN W6" pitchFamily="18" charset="-128"/>
                <a:ea typeface="游ゴシック" panose="020B0400000000000000" pitchFamily="50" charset="-128"/>
              </a:rPr>
              <a:t>還相</a:t>
            </a:r>
            <a:endParaRPr lang="en-US" altLang="ja-JP" sz="4400" b="1" spc="-100" dirty="0">
              <a:solidFill>
                <a:srgbClr val="FF0000"/>
              </a:solidFill>
              <a:latin typeface="ヒラギノ明朝 ProN W6" pitchFamily="18" charset="-128"/>
              <a:ea typeface="游ゴシック" panose="020B0400000000000000" pitchFamily="50" charset="-128"/>
            </a:endParaRPr>
          </a:p>
        </p:txBody>
      </p:sp>
      <p:sp>
        <p:nvSpPr>
          <p:cNvPr id="32" name="テキスト ボックス 31"/>
          <p:cNvSpPr txBox="1"/>
          <p:nvPr/>
        </p:nvSpPr>
        <p:spPr>
          <a:xfrm>
            <a:off x="7088374" y="5982019"/>
            <a:ext cx="1440160" cy="830997"/>
          </a:xfrm>
          <a:prstGeom prst="rect">
            <a:avLst/>
          </a:prstGeom>
          <a:solidFill>
            <a:srgbClr val="FFFFFF">
              <a:alpha val="80000"/>
            </a:srgbClr>
          </a:solidFill>
          <a:ln w="38100">
            <a:noFill/>
          </a:ln>
        </p:spPr>
        <p:txBody>
          <a:bodyPr vert="horz" wrap="square" rtlCol="0">
            <a:spAutoFit/>
          </a:bodyPr>
          <a:lstStyle/>
          <a:p>
            <a:r>
              <a:rPr lang="ja-JP" altLang="en-US" sz="4800" b="1" spc="-100" dirty="0">
                <a:solidFill>
                  <a:srgbClr val="FF0000"/>
                </a:solidFill>
                <a:latin typeface="ヒラギノ明朝 ProN W6" pitchFamily="18" charset="-128"/>
                <a:ea typeface="游ゴシック" panose="020B0400000000000000" pitchFamily="50" charset="-128"/>
              </a:rPr>
              <a:t>信心</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
        <p:nvSpPr>
          <p:cNvPr id="27" name="テキスト ボックス 26"/>
          <p:cNvSpPr txBox="1"/>
          <p:nvPr/>
        </p:nvSpPr>
        <p:spPr>
          <a:xfrm>
            <a:off x="1638479" y="1776064"/>
            <a:ext cx="6189622" cy="2933111"/>
          </a:xfrm>
          <a:prstGeom prst="rect">
            <a:avLst/>
          </a:prstGeom>
          <a:solidFill>
            <a:srgbClr val="FFFFFF">
              <a:alpha val="91000"/>
            </a:srgbClr>
          </a:solidFill>
        </p:spPr>
        <p:txBody>
          <a:bodyPr wrap="square" rtlCol="0">
            <a:spAutoFit/>
          </a:bodyPr>
          <a:lstStyle/>
          <a:p>
            <a:pPr>
              <a:lnSpc>
                <a:spcPct val="130000"/>
              </a:lnSpc>
            </a:pPr>
            <a:r>
              <a:rPr lang="ja-JP" altLang="en-US" sz="4400" b="1" dirty="0">
                <a:solidFill>
                  <a:srgbClr val="FF0000"/>
                </a:solidFill>
                <a:latin typeface="游ゴシック" panose="020B0400000000000000" pitchFamily="50" charset="-128"/>
                <a:ea typeface="游ゴシック" panose="020B0400000000000000" pitchFamily="50" charset="-128"/>
              </a:rPr>
              <a:t>往相</a:t>
            </a:r>
            <a:r>
              <a:rPr lang="ja-JP" altLang="en-US" sz="4400" b="1" dirty="0">
                <a:latin typeface="游ゴシック" panose="020B0400000000000000" pitchFamily="50" charset="-128"/>
                <a:ea typeface="游ゴシック" panose="020B0400000000000000" pitchFamily="50" charset="-128"/>
              </a:rPr>
              <a:t>も</a:t>
            </a:r>
            <a:r>
              <a:rPr lang="ja-JP" altLang="en-US" sz="4400" b="1" dirty="0">
                <a:solidFill>
                  <a:srgbClr val="FF0000"/>
                </a:solidFill>
                <a:latin typeface="游ゴシック" panose="020B0400000000000000" pitchFamily="50" charset="-128"/>
                <a:ea typeface="游ゴシック" panose="020B0400000000000000" pitchFamily="50" charset="-128"/>
              </a:rPr>
              <a:t>還相</a:t>
            </a:r>
            <a:r>
              <a:rPr lang="ja-JP" altLang="en-US" sz="4400" b="1" dirty="0">
                <a:latin typeface="游ゴシック" panose="020B0400000000000000" pitchFamily="50" charset="-128"/>
                <a:ea typeface="游ゴシック" panose="020B0400000000000000" pitchFamily="50" charset="-128"/>
              </a:rPr>
              <a:t>も、</a:t>
            </a:r>
            <a:r>
              <a:rPr lang="ja-JP" altLang="en-US" sz="5400" b="1" dirty="0">
                <a:solidFill>
                  <a:srgbClr val="FF0000"/>
                </a:solidFill>
                <a:latin typeface="游ゴシック" panose="020B0400000000000000" pitchFamily="50" charset="-128"/>
                <a:ea typeface="游ゴシック" panose="020B0400000000000000" pitchFamily="50" charset="-128"/>
              </a:rPr>
              <a:t>すべて</a:t>
            </a:r>
            <a:endParaRPr lang="en-US" altLang="ja-JP" sz="54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latin typeface="游ゴシック" panose="020B0400000000000000" pitchFamily="50" charset="-128"/>
                <a:ea typeface="游ゴシック" panose="020B0400000000000000" pitchFamily="50" charset="-128"/>
              </a:rPr>
              <a:t>他力回向</a:t>
            </a:r>
            <a:r>
              <a:rPr lang="ja-JP" altLang="en-US" sz="4400" b="1" dirty="0">
                <a:latin typeface="游ゴシック" panose="020B0400000000000000" pitchFamily="50" charset="-128"/>
                <a:ea typeface="游ゴシック" panose="020B0400000000000000" pitchFamily="50" charset="-128"/>
              </a:rPr>
              <a:t>で成立する</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ことを明らかにされた。</a:t>
            </a:r>
            <a:endParaRPr lang="en-US" altLang="ja-JP" sz="4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932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R:\編纂調査データ\聖典講座\2017初めて学ぶ聖典講座\パワポ用素材\せいてん講座イラスト（修正）\せいてん講座イラスト\透過画像\イラスト2宗祖.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585" y="3796734"/>
            <a:ext cx="4484422" cy="409545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134175" y="165407"/>
            <a:ext cx="3877985" cy="5175575"/>
          </a:xfrm>
          <a:prstGeom prst="rect">
            <a:avLst/>
          </a:prstGeom>
          <a:solidFill>
            <a:schemeClr val="accent1">
              <a:lumMod val="20000"/>
              <a:lumOff val="80000"/>
            </a:schemeClr>
          </a:solid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つつしんで浄土真宗を案ずるに、</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二種の</a:t>
            </a:r>
            <a:r>
              <a:rPr lang="ja-JP" altLang="en-US" sz="4800" b="1" dirty="0">
                <a:solidFill>
                  <a:srgbClr val="FF0000"/>
                </a:solidFill>
                <a:latin typeface="游ゴシック" panose="020B0400000000000000" pitchFamily="50" charset="-128"/>
                <a:ea typeface="游ゴシック" panose="020B0400000000000000" pitchFamily="50" charset="-128"/>
              </a:rPr>
              <a:t>回向</a:t>
            </a:r>
            <a:r>
              <a:rPr lang="ja-JP" altLang="en-US" sz="4800" b="1" dirty="0">
                <a:latin typeface="游ゴシック" panose="020B0400000000000000" pitchFamily="50" charset="-128"/>
                <a:ea typeface="游ゴシック" panose="020B0400000000000000" pitchFamily="50" charset="-128"/>
              </a:rPr>
              <a:t>あり。</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一つには</a:t>
            </a:r>
            <a:r>
              <a:rPr lang="ja-JP" altLang="en-US" sz="4800" b="1" dirty="0">
                <a:solidFill>
                  <a:srgbClr val="FF0000"/>
                </a:solidFill>
                <a:latin typeface="游ゴシック" panose="020B0400000000000000" pitchFamily="50" charset="-128"/>
                <a:ea typeface="游ゴシック" panose="020B0400000000000000" pitchFamily="50" charset="-128"/>
              </a:rPr>
              <a:t>往相</a:t>
            </a:r>
            <a:r>
              <a:rPr lang="ja-JP" altLang="en-US" sz="4800" b="1" dirty="0">
                <a:latin typeface="游ゴシック" panose="020B0400000000000000" pitchFamily="50" charset="-128"/>
                <a:ea typeface="游ゴシック" panose="020B0400000000000000" pitchFamily="50" charset="-128"/>
              </a:rPr>
              <a:t>、</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二つには</a:t>
            </a:r>
            <a:r>
              <a:rPr lang="ja-JP" altLang="en-US" sz="4800" b="1" dirty="0">
                <a:solidFill>
                  <a:srgbClr val="FF0000"/>
                </a:solidFill>
                <a:latin typeface="游ゴシック" panose="020B0400000000000000" pitchFamily="50" charset="-128"/>
                <a:ea typeface="游ゴシック" panose="020B0400000000000000" pitchFamily="50" charset="-128"/>
              </a:rPr>
              <a:t>還相</a:t>
            </a:r>
            <a:r>
              <a:rPr lang="ja-JP" altLang="en-US" sz="4800" b="1" dirty="0">
                <a:latin typeface="游ゴシック" panose="020B0400000000000000" pitchFamily="50" charset="-128"/>
                <a:ea typeface="游ゴシック" panose="020B0400000000000000" pitchFamily="50" charset="-128"/>
              </a:rPr>
              <a:t>なり。</a:t>
            </a:r>
            <a:endParaRPr kumimoji="1" lang="en-US" altLang="ja-JP" sz="4800" b="1" dirty="0">
              <a:latin typeface="游ゴシック" panose="020B0400000000000000" pitchFamily="50" charset="-128"/>
              <a:ea typeface="游ゴシック" panose="020B0400000000000000" pitchFamily="50" charset="-128"/>
            </a:endParaRPr>
          </a:p>
        </p:txBody>
      </p:sp>
      <p:sp>
        <p:nvSpPr>
          <p:cNvPr id="4" name="角丸四角形 3"/>
          <p:cNvSpPr/>
          <p:nvPr/>
        </p:nvSpPr>
        <p:spPr>
          <a:xfrm>
            <a:off x="6597225" y="-5261"/>
            <a:ext cx="1823350" cy="4033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en-US" altLang="ja-JP" sz="4000" b="1" dirty="0">
                <a:solidFill>
                  <a:schemeClr val="tx1"/>
                </a:solidFill>
                <a:latin typeface="游ゴシック" panose="020B0400000000000000" pitchFamily="50" charset="-128"/>
                <a:ea typeface="游ゴシック" panose="020B0400000000000000" pitchFamily="50" charset="-128"/>
              </a:rPr>
              <a:t>『</a:t>
            </a:r>
            <a:r>
              <a:rPr lang="ja-JP" altLang="en-US" sz="4000" b="1" dirty="0">
                <a:solidFill>
                  <a:schemeClr val="tx1"/>
                </a:solidFill>
                <a:latin typeface="游ゴシック" panose="020B0400000000000000" pitchFamily="50" charset="-128"/>
                <a:ea typeface="游ゴシック" panose="020B0400000000000000" pitchFamily="50" charset="-128"/>
              </a:rPr>
              <a:t>教行信証</a:t>
            </a:r>
            <a:r>
              <a:rPr lang="en-US" altLang="ja-JP" sz="4000" b="1" dirty="0">
                <a:solidFill>
                  <a:schemeClr val="tx1"/>
                </a:solidFill>
                <a:latin typeface="游ゴシック" panose="020B0400000000000000" pitchFamily="50" charset="-128"/>
                <a:ea typeface="游ゴシック" panose="020B0400000000000000" pitchFamily="50" charset="-128"/>
              </a:rPr>
              <a:t>』</a:t>
            </a:r>
          </a:p>
          <a:p>
            <a:r>
              <a:rPr lang="ja-JP" altLang="en-US" sz="4000" b="1" dirty="0">
                <a:solidFill>
                  <a:schemeClr val="tx1"/>
                </a:solidFill>
                <a:latin typeface="游ゴシック" panose="020B0400000000000000" pitchFamily="50" charset="-128"/>
                <a:ea typeface="游ゴシック" panose="020B0400000000000000" pitchFamily="50" charset="-128"/>
              </a:rPr>
              <a:t>「教文類」冒頭</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真宗大綱</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0" y="5364215"/>
            <a:ext cx="8860673" cy="1323439"/>
          </a:xfrm>
          <a:prstGeom prst="rect">
            <a:avLst/>
          </a:prstGeom>
          <a:solidFill>
            <a:schemeClr val="bg1"/>
          </a:solidFill>
          <a:ln w="19050">
            <a:solidFill>
              <a:schemeClr val="tx1"/>
            </a:solidFill>
          </a:ln>
        </p:spPr>
        <p:txBody>
          <a:bodyPr vert="horz" wrap="square" rtlCol="0">
            <a:spAutoFit/>
          </a:bodyPr>
          <a:lstStyle/>
          <a:p>
            <a:pPr algn="ctr"/>
            <a:r>
              <a:rPr lang="ja-JP" altLang="en-US" sz="4000" b="1" spc="-100" dirty="0">
                <a:latin typeface="ヒラギノ明朝 ProN W6" pitchFamily="18" charset="-128"/>
                <a:ea typeface="游ゴシック" panose="020B0400000000000000" pitchFamily="50" charset="-128"/>
              </a:rPr>
              <a:t>浄土真宗とは</a:t>
            </a:r>
            <a:r>
              <a:rPr lang="ja-JP" altLang="en-US" sz="4000" b="1" spc="-100" dirty="0">
                <a:solidFill>
                  <a:srgbClr val="FF0000"/>
                </a:solidFill>
                <a:latin typeface="ヒラギノ明朝 ProN W6" pitchFamily="18" charset="-128"/>
                <a:ea typeface="游ゴシック" panose="020B0400000000000000" pitchFamily="50" charset="-128"/>
              </a:rPr>
              <a:t>往相、還相の二種回向</a:t>
            </a:r>
            <a:endParaRPr lang="en-US" altLang="ja-JP" sz="4000" b="1" spc="-100" dirty="0">
              <a:latin typeface="ヒラギノ明朝 ProN W6" pitchFamily="18" charset="-128"/>
              <a:ea typeface="游ゴシック" panose="020B0400000000000000" pitchFamily="50" charset="-128"/>
            </a:endParaRPr>
          </a:p>
          <a:p>
            <a:pPr algn="ctr"/>
            <a:r>
              <a:rPr lang="ja-JP" altLang="en-US" sz="4000" b="1" spc="-100" dirty="0">
                <a:latin typeface="ヒラギノ明朝 ProN W6" pitchFamily="18" charset="-128"/>
                <a:ea typeface="游ゴシック" panose="020B0400000000000000" pitchFamily="50" charset="-128"/>
              </a:rPr>
              <a:t>の教えである</a:t>
            </a:r>
            <a:endParaRPr lang="en-US" altLang="ja-JP" sz="4000" b="1" spc="-100" dirty="0">
              <a:latin typeface="ヒラギノ明朝 ProN W6" pitchFamily="18" charset="-128"/>
              <a:ea typeface="游ゴシック" panose="020B0400000000000000" pitchFamily="50" charset="-128"/>
            </a:endParaRPr>
          </a:p>
        </p:txBody>
      </p:sp>
      <p:sp>
        <p:nvSpPr>
          <p:cNvPr id="8" name="角丸四角形 7"/>
          <p:cNvSpPr/>
          <p:nvPr/>
        </p:nvSpPr>
        <p:spPr>
          <a:xfrm>
            <a:off x="341530" y="1372651"/>
            <a:ext cx="1673670" cy="2655295"/>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nSpc>
                <a:spcPct val="130000"/>
              </a:lnSpc>
            </a:pPr>
            <a:endParaRPr lang="en-US" altLang="ja-JP" sz="8800" b="1" dirty="0">
              <a:solidFill>
                <a:schemeClr val="tx1"/>
              </a:solidFill>
              <a:latin typeface="游ゴシック" panose="020B0400000000000000" pitchFamily="50" charset="-128"/>
              <a:ea typeface="游ゴシック" panose="020B0400000000000000" pitchFamily="50" charset="-128"/>
            </a:endParaRPr>
          </a:p>
          <a:p>
            <a:pPr>
              <a:lnSpc>
                <a:spcPct val="130000"/>
              </a:lnSpc>
            </a:pPr>
            <a:r>
              <a:rPr lang="ja-JP" altLang="en-US" sz="8800" b="1" dirty="0">
                <a:solidFill>
                  <a:schemeClr val="tx1"/>
                </a:solidFill>
                <a:latin typeface="游ゴシック" panose="020B0400000000000000" pitchFamily="50" charset="-128"/>
                <a:ea typeface="游ゴシック" panose="020B0400000000000000" pitchFamily="50" charset="-128"/>
              </a:rPr>
              <a:t>重要</a:t>
            </a:r>
            <a:endParaRPr lang="en-US" altLang="ja-JP" sz="88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760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46575" y="2117827"/>
            <a:ext cx="7712755" cy="2585323"/>
          </a:xfrm>
          <a:prstGeom prst="rect">
            <a:avLst/>
          </a:prstGeom>
          <a:no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４．最も愚かな者が</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最高のさとりを</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開かせていただく</a:t>
            </a:r>
            <a:endParaRPr lang="en-US" altLang="ja-JP"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5829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774189" y="458670"/>
            <a:ext cx="1343316" cy="6146106"/>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80</a:t>
            </a:r>
            <a:r>
              <a:rPr lang="ja-JP" altLang="en-US" sz="5400" b="1" dirty="0">
                <a:latin typeface="游ゴシック" panose="020B0400000000000000" pitchFamily="50" charset="-128"/>
                <a:ea typeface="游ゴシック" panose="020B0400000000000000" pitchFamily="50" charset="-128"/>
              </a:rPr>
              <a:t>正定之因唯信心</a:t>
            </a:r>
            <a:endParaRPr lang="en-US" altLang="ja-JP" sz="54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3941930" y="122229"/>
            <a:ext cx="1575174" cy="6482547"/>
          </a:xfrm>
          <a:prstGeom prst="rect">
            <a:avLst/>
          </a:prstGeom>
          <a:solidFill>
            <a:srgbClr val="002060"/>
          </a:solidFill>
        </p:spPr>
        <p:style>
          <a:lnRef idx="2">
            <a:schemeClr val="accent1">
              <a:shade val="50000"/>
            </a:schemeClr>
          </a:lnRef>
          <a:fillRef idx="1001">
            <a:schemeClr val="dk2"/>
          </a:fillRef>
          <a:effectRef idx="0">
            <a:schemeClr val="accent1"/>
          </a:effectRef>
          <a:fontRef idx="minor">
            <a:schemeClr val="lt1"/>
          </a:fontRef>
        </p:style>
        <p:txBody>
          <a:bodyPr vert="eaVert" rtlCol="0" anchor="t" anchorCtr="0">
            <a:noAutofit/>
          </a:bodyPr>
          <a:lstStyle/>
          <a:p>
            <a:r>
              <a:rPr lang="ja-JP" altLang="en-US" sz="4000" b="1" dirty="0">
                <a:latin typeface="游ゴシック" panose="020B0400000000000000" pitchFamily="50" charset="-128"/>
                <a:ea typeface="游ゴシック" panose="020B0400000000000000" pitchFamily="50" charset="-128"/>
              </a:rPr>
              <a:t>「浄土へ往生するための因は、ただ信心一つである。</a:t>
            </a:r>
          </a:p>
        </p:txBody>
      </p:sp>
    </p:spTree>
    <p:extLst>
      <p:ext uri="{BB962C8B-B14F-4D97-AF65-F5344CB8AC3E}">
        <p14:creationId xmlns:p14="http://schemas.microsoft.com/office/powerpoint/2010/main" val="75013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67761" y="378450"/>
            <a:ext cx="3749744" cy="6146106"/>
          </a:xfrm>
          <a:prstGeom prst="rect">
            <a:avLst/>
          </a:prstGeom>
          <a:noFill/>
        </p:spPr>
        <p:txBody>
          <a:bodyPr vert="eaVert"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81</a:t>
            </a:r>
            <a:r>
              <a:rPr lang="ja-JP" altLang="en-US" sz="5400" b="1" dirty="0">
                <a:latin typeface="游ゴシック" panose="020B0400000000000000" pitchFamily="50" charset="-128"/>
                <a:ea typeface="游ゴシック" panose="020B0400000000000000" pitchFamily="50" charset="-128"/>
              </a:rPr>
              <a:t>惑染凡夫信心発</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82</a:t>
            </a:r>
            <a:r>
              <a:rPr lang="ja-JP" altLang="en-US" sz="5400" b="1" dirty="0">
                <a:latin typeface="游ゴシック" panose="020B0400000000000000" pitchFamily="50" charset="-128"/>
                <a:ea typeface="游ゴシック" panose="020B0400000000000000" pitchFamily="50" charset="-128"/>
              </a:rPr>
              <a:t>証知生死即涅槃</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83</a:t>
            </a:r>
            <a:r>
              <a:rPr lang="ja-JP" altLang="en-US" sz="5400" b="1" dirty="0">
                <a:latin typeface="游ゴシック" panose="020B0400000000000000" pitchFamily="50" charset="-128"/>
                <a:ea typeface="游ゴシック" panose="020B0400000000000000" pitchFamily="50" charset="-128"/>
              </a:rPr>
              <a:t>必至無量光明土</a:t>
            </a:r>
            <a:endParaRPr lang="en-US" altLang="ja-JP" sz="5400" b="1" dirty="0">
              <a:latin typeface="游ゴシック" panose="020B0400000000000000" pitchFamily="50" charset="-128"/>
              <a:ea typeface="游ゴシック" panose="020B0400000000000000" pitchFamily="50" charset="-128"/>
            </a:endParaRPr>
          </a:p>
          <a:p>
            <a:pPr algn="ctr"/>
            <a:r>
              <a:rPr lang="en-US" altLang="ja-JP" sz="5400" b="1" dirty="0">
                <a:latin typeface="游ゴシック" panose="020B0400000000000000" pitchFamily="50" charset="-128"/>
                <a:ea typeface="游ゴシック" panose="020B0400000000000000" pitchFamily="50" charset="-128"/>
              </a:rPr>
              <a:t>84</a:t>
            </a:r>
            <a:r>
              <a:rPr lang="ja-JP" altLang="en-US" sz="5400" b="1" dirty="0">
                <a:latin typeface="游ゴシック" panose="020B0400000000000000" pitchFamily="50" charset="-128"/>
                <a:ea typeface="游ゴシック" panose="020B0400000000000000" pitchFamily="50" charset="-128"/>
              </a:rPr>
              <a:t>諸有衆生皆普化</a:t>
            </a:r>
            <a:endParaRPr lang="en-US" altLang="ja-JP" sz="66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836585" y="278651"/>
            <a:ext cx="4391981" cy="6345704"/>
          </a:xfrm>
          <a:prstGeom prst="rect">
            <a:avLst/>
          </a:prstGeom>
          <a:solidFill>
            <a:srgbClr val="002060"/>
          </a:solidFill>
        </p:spPr>
        <p:style>
          <a:lnRef idx="2">
            <a:schemeClr val="accent1">
              <a:shade val="50000"/>
            </a:schemeClr>
          </a:lnRef>
          <a:fillRef idx="1001">
            <a:schemeClr val="dk2"/>
          </a:fillRef>
          <a:effectRef idx="0">
            <a:schemeClr val="accent1"/>
          </a:effectRef>
          <a:fontRef idx="minor">
            <a:schemeClr val="lt1"/>
          </a:fontRef>
        </p:style>
        <p:txBody>
          <a:bodyPr vert="eaVert" rtlCol="0" anchor="t" anchorCtr="0">
            <a:noAutofit/>
          </a:bodyPr>
          <a:lstStyle/>
          <a:p>
            <a:r>
              <a:rPr lang="ja-JP" altLang="en-US" sz="4000" b="1" dirty="0">
                <a:latin typeface="游ゴシック" panose="020B0400000000000000" pitchFamily="50" charset="-128"/>
                <a:ea typeface="游ゴシック" panose="020B0400000000000000" pitchFamily="50" charset="-128"/>
              </a:rPr>
              <a:t>煩悩具足の凡夫でもこの信心を得たなら、仏のさとりを開くことができる。はかり知れない光明の浄土に至ると、あらゆる迷いの衆生を導くことができる」と述べられた。</a:t>
            </a:r>
          </a:p>
        </p:txBody>
      </p:sp>
    </p:spTree>
    <p:extLst>
      <p:ext uri="{BB962C8B-B14F-4D97-AF65-F5344CB8AC3E}">
        <p14:creationId xmlns:p14="http://schemas.microsoft.com/office/powerpoint/2010/main" val="209350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uiExpand="1"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49119" y="404664"/>
            <a:ext cx="7279565" cy="6247864"/>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正定：往生成仏することが間</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違いなく定まること。</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正定聚の位につくこと。</a:t>
            </a:r>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信心：他力によって与えられ</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ja-JP" altLang="en-US" sz="4000" b="1" dirty="0" err="1">
                <a:latin typeface="游ゴシック" panose="020B0400000000000000" pitchFamily="50" charset="-128"/>
                <a:ea typeface="游ゴシック" panose="020B0400000000000000" pitchFamily="50" charset="-128"/>
              </a:rPr>
              <a:t>る</a:t>
            </a:r>
            <a:r>
              <a:rPr lang="ja-JP" altLang="en-US" sz="4000" b="1" dirty="0">
                <a:latin typeface="游ゴシック" panose="020B0400000000000000" pitchFamily="50" charset="-128"/>
                <a:ea typeface="游ゴシック" panose="020B0400000000000000" pitchFamily="50" charset="-128"/>
              </a:rPr>
              <a:t>信心。阿弥陀仏の本</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願を疑いなく聞き入れ</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ること。</a:t>
            </a:r>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a:p>
            <a:endParaRPr lang="en-US" altLang="ja-JP" sz="40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7814063" y="188640"/>
            <a:ext cx="1343316" cy="6210689"/>
          </a:xfrm>
          <a:prstGeom prst="rect">
            <a:avLst/>
          </a:prstGeom>
          <a:noFill/>
        </p:spPr>
        <p:txBody>
          <a:bodyPr vert="eaVert" wrap="square" rtlCol="0">
            <a:spAutoFit/>
          </a:bodyPr>
          <a:lstStyle/>
          <a:p>
            <a:pPr algn="ctr">
              <a:lnSpc>
                <a:spcPct val="130000"/>
              </a:lnSpc>
            </a:pPr>
            <a:r>
              <a:rPr lang="en-US" altLang="ja-JP" sz="5400" b="1" dirty="0">
                <a:latin typeface="游ゴシック" panose="020B0400000000000000" pitchFamily="50" charset="-128"/>
                <a:ea typeface="游ゴシック" panose="020B0400000000000000" pitchFamily="50" charset="-128"/>
              </a:rPr>
              <a:t>80</a:t>
            </a:r>
            <a:r>
              <a:rPr lang="ja-JP" altLang="en-US" sz="5400" b="1" dirty="0">
                <a:latin typeface="游ゴシック" panose="020B0400000000000000" pitchFamily="50" charset="-128"/>
                <a:ea typeface="游ゴシック" panose="020B0400000000000000" pitchFamily="50" charset="-128"/>
              </a:rPr>
              <a:t>正定之因唯信心</a:t>
            </a:r>
            <a:endParaRPr lang="en-US" altLang="ja-JP" sz="66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984625" y="4779150"/>
            <a:ext cx="817833" cy="1444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7984625" y="1403775"/>
            <a:ext cx="817833" cy="13258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449119" y="404664"/>
            <a:ext cx="1242561" cy="639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
        <p:nvSpPr>
          <p:cNvPr id="3" name="正方形/長方形 2"/>
          <p:cNvSpPr/>
          <p:nvPr/>
        </p:nvSpPr>
        <p:spPr>
          <a:xfrm>
            <a:off x="449119" y="2843935"/>
            <a:ext cx="1242561" cy="63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170686092"/>
      </p:ext>
    </p:extLst>
  </p:cSld>
  <p:clrMapOvr>
    <a:masterClrMapping/>
  </p:clrMapOvr>
  <mc:AlternateContent xmlns:mc="http://schemas.openxmlformats.org/markup-compatibility/2006" xmlns:p14="http://schemas.microsoft.com/office/powerpoint/2010/main">
    <mc:Choice Requires="p14">
      <p:transition spd="med" p14:dur="700" advTm="16322">
        <p:fade/>
      </p:transition>
    </mc:Choice>
    <mc:Fallback xmlns="">
      <p:transition spd="med" advTm="16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fade">
                                      <p:cBhvr>
                                        <p:cTn id="43" dur="500"/>
                                        <p:tgtEl>
                                          <p:spTgt spid="9">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Effect transition="in" filter="fade">
                                      <p:cBhvr>
                                        <p:cTn id="48" dur="500"/>
                                        <p:tgtEl>
                                          <p:spTgt spid="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Effect transition="in" filter="fade">
                                      <p:cBhvr>
                                        <p:cTn id="5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animBg="1"/>
      <p:bldP spid="6" grpId="0" animBg="1"/>
      <p:bldP spid="2" grpId="0" animBg="1"/>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56" y="36803"/>
            <a:ext cx="5204450" cy="11734944"/>
          </a:xfrm>
          <a:prstGeom prst="rect">
            <a:avLst/>
          </a:prstGeom>
        </p:spPr>
      </p:pic>
      <p:sp>
        <p:nvSpPr>
          <p:cNvPr id="9" name="円/楕円 8"/>
          <p:cNvSpPr>
            <a:spLocks noChangeAspect="1"/>
          </p:cNvSpPr>
          <p:nvPr/>
        </p:nvSpPr>
        <p:spPr>
          <a:xfrm>
            <a:off x="-4158627" y="-711460"/>
            <a:ext cx="13189083" cy="13186465"/>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latin typeface="游ゴシック" panose="020B0400000000000000" pitchFamily="50" charset="-128"/>
              <a:ea typeface="游ゴシック" panose="020B0400000000000000" pitchFamily="50" charset="-128"/>
            </a:endParaRPr>
          </a:p>
        </p:txBody>
      </p:sp>
      <p:sp>
        <p:nvSpPr>
          <p:cNvPr id="20" name="下矢印 19"/>
          <p:cNvSpPr/>
          <p:nvPr/>
        </p:nvSpPr>
        <p:spPr>
          <a:xfrm rot="18400473">
            <a:off x="5390883" y="1855540"/>
            <a:ext cx="1456681" cy="4681290"/>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800" b="1" dirty="0">
                <a:solidFill>
                  <a:srgbClr val="FF0000"/>
                </a:solidFill>
                <a:latin typeface="游ゴシック" panose="020B0400000000000000" pitchFamily="50" charset="-128"/>
                <a:ea typeface="游ゴシック" panose="020B0400000000000000" pitchFamily="50" charset="-128"/>
              </a:rPr>
              <a:t>　回 向</a:t>
            </a:r>
          </a:p>
        </p:txBody>
      </p:sp>
      <p:sp>
        <p:nvSpPr>
          <p:cNvPr id="13" name="テキスト ボックス 12"/>
          <p:cNvSpPr txBox="1"/>
          <p:nvPr/>
        </p:nvSpPr>
        <p:spPr>
          <a:xfrm>
            <a:off x="2591780" y="188640"/>
            <a:ext cx="4320480" cy="923330"/>
          </a:xfrm>
          <a:prstGeom prst="rect">
            <a:avLst/>
          </a:prstGeom>
          <a:solidFill>
            <a:schemeClr val="bg1"/>
          </a:solidFill>
          <a:ln w="38100">
            <a:noFill/>
          </a:ln>
        </p:spPr>
        <p:txBody>
          <a:bodyPr vert="horz" wrap="square" rtlCol="0">
            <a:spAutoFit/>
          </a:bodyPr>
          <a:lstStyle/>
          <a:p>
            <a:r>
              <a:rPr lang="ja-JP" altLang="en-US" sz="4400" b="1" spc="-100" dirty="0">
                <a:latin typeface="ヒラギノ明朝 ProN W6" pitchFamily="18" charset="-128"/>
                <a:ea typeface="游ゴシック" panose="020B0400000000000000" pitchFamily="50" charset="-128"/>
              </a:rPr>
              <a:t>本願力＝</a:t>
            </a:r>
            <a:r>
              <a:rPr lang="ja-JP" altLang="en-US" sz="5400" b="1" spc="-100" dirty="0">
                <a:latin typeface="ヒラギノ明朝 ProN W6" pitchFamily="18" charset="-128"/>
                <a:ea typeface="游ゴシック" panose="020B0400000000000000" pitchFamily="50" charset="-128"/>
              </a:rPr>
              <a:t>他力</a:t>
            </a:r>
            <a:r>
              <a:rPr lang="ja-JP" altLang="en-US" sz="4400" b="1" spc="-100" dirty="0">
                <a:latin typeface="ヒラギノ明朝 ProN W6" pitchFamily="18" charset="-128"/>
                <a:ea typeface="游ゴシック" panose="020B0400000000000000" pitchFamily="50" charset="-128"/>
              </a:rPr>
              <a:t>＝</a:t>
            </a:r>
            <a:endParaRPr lang="en-US" altLang="ja-JP" sz="4400" b="1" spc="-100" dirty="0">
              <a:latin typeface="ヒラギノ明朝 ProN W6" pitchFamily="18" charset="-128"/>
              <a:ea typeface="游ゴシック" panose="020B0400000000000000" pitchFamily="50" charset="-128"/>
            </a:endParaRPr>
          </a:p>
        </p:txBody>
      </p:sp>
      <p:sp>
        <p:nvSpPr>
          <p:cNvPr id="14" name="テキスト ボックス 13"/>
          <p:cNvSpPr txBox="1"/>
          <p:nvPr/>
        </p:nvSpPr>
        <p:spPr>
          <a:xfrm>
            <a:off x="2591780" y="1020505"/>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16" name="テキスト ボックス 15"/>
          <p:cNvSpPr txBox="1"/>
          <p:nvPr/>
        </p:nvSpPr>
        <p:spPr>
          <a:xfrm>
            <a:off x="2501770" y="1898830"/>
            <a:ext cx="5877146"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「必ず救う。まかせよ」</a:t>
            </a:r>
            <a:endParaRPr lang="en-US" altLang="ja-JP" sz="4000" b="1" spc="-100" dirty="0">
              <a:latin typeface="ヒラギノ明朝 ProN W6" pitchFamily="18" charset="-128"/>
              <a:ea typeface="游ゴシック" panose="020B0400000000000000" pitchFamily="50" charset="-128"/>
            </a:endParaRPr>
          </a:p>
        </p:txBody>
      </p:sp>
      <p:sp>
        <p:nvSpPr>
          <p:cNvPr id="21" name="テキスト ボックス 20"/>
          <p:cNvSpPr txBox="1"/>
          <p:nvPr/>
        </p:nvSpPr>
        <p:spPr>
          <a:xfrm>
            <a:off x="3003230" y="4318064"/>
            <a:ext cx="4320480"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南無阿弥陀仏</a:t>
            </a:r>
            <a:endParaRPr lang="en-US" altLang="ja-JP" sz="5400" b="1" spc="-100" dirty="0">
              <a:solidFill>
                <a:srgbClr val="FF0000"/>
              </a:solidFill>
              <a:latin typeface="ヒラギノ明朝 ProN W6" pitchFamily="18" charset="-128"/>
              <a:ea typeface="游ゴシック" panose="020B0400000000000000" pitchFamily="50" charset="-128"/>
            </a:endParaRPr>
          </a:p>
        </p:txBody>
      </p:sp>
      <p:sp>
        <p:nvSpPr>
          <p:cNvPr id="24" name="テキスト ボックス 23"/>
          <p:cNvSpPr txBox="1"/>
          <p:nvPr/>
        </p:nvSpPr>
        <p:spPr>
          <a:xfrm>
            <a:off x="5796136" y="5762088"/>
            <a:ext cx="1746194" cy="1015663"/>
          </a:xfrm>
          <a:prstGeom prst="rect">
            <a:avLst/>
          </a:prstGeom>
          <a:solidFill>
            <a:schemeClr val="bg1"/>
          </a:solidFill>
          <a:ln w="38100">
            <a:noFill/>
          </a:ln>
        </p:spPr>
        <p:txBody>
          <a:bodyPr vert="horz" wrap="square" rtlCol="0">
            <a:spAutoFit/>
          </a:bodyPr>
          <a:lstStyle/>
          <a:p>
            <a:r>
              <a:rPr lang="ja-JP" altLang="en-US" sz="6000" b="1" spc="-100" dirty="0">
                <a:solidFill>
                  <a:srgbClr val="FF0000"/>
                </a:solidFill>
                <a:latin typeface="ヒラギノ明朝 ProN W6" pitchFamily="18" charset="-128"/>
                <a:ea typeface="游ゴシック" panose="020B0400000000000000" pitchFamily="50" charset="-128"/>
              </a:rPr>
              <a:t>信心</a:t>
            </a:r>
            <a:endParaRPr lang="en-US" altLang="ja-JP" sz="6000" b="1" spc="-100" dirty="0">
              <a:solidFill>
                <a:srgbClr val="FF0000"/>
              </a:solidFill>
              <a:latin typeface="ヒラギノ明朝 ProN W6" pitchFamily="18" charset="-128"/>
              <a:ea typeface="游ゴシック" panose="020B0400000000000000" pitchFamily="50" charset="-128"/>
            </a:endParaRPr>
          </a:p>
        </p:txBody>
      </p:sp>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b="57211"/>
          <a:stretch/>
        </p:blipFill>
        <p:spPr>
          <a:xfrm>
            <a:off x="7798172" y="5334648"/>
            <a:ext cx="920498" cy="1661559"/>
          </a:xfrm>
          <a:prstGeom prst="rect">
            <a:avLst/>
          </a:prstGeom>
        </p:spPr>
      </p:pic>
      <p:sp>
        <p:nvSpPr>
          <p:cNvPr id="22" name="テキスト ボックス 21"/>
          <p:cNvSpPr txBox="1"/>
          <p:nvPr/>
        </p:nvSpPr>
        <p:spPr>
          <a:xfrm>
            <a:off x="2661866" y="5196389"/>
            <a:ext cx="5709230" cy="707886"/>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「おまかせいたします」</a:t>
            </a:r>
            <a:endParaRPr lang="en-US" altLang="ja-JP" sz="4000" b="1" spc="-100" dirty="0">
              <a:latin typeface="ヒラギノ明朝 ProN W6" pitchFamily="18" charset="-128"/>
              <a:ea typeface="游ゴシック" panose="020B0400000000000000" pitchFamily="50" charset="-128"/>
            </a:endParaRPr>
          </a:p>
        </p:txBody>
      </p:sp>
      <p:sp>
        <p:nvSpPr>
          <p:cNvPr id="25" name="テキスト ボックス 24"/>
          <p:cNvSpPr txBox="1"/>
          <p:nvPr/>
        </p:nvSpPr>
        <p:spPr>
          <a:xfrm>
            <a:off x="2435915" y="5859270"/>
            <a:ext cx="3360221" cy="923330"/>
          </a:xfrm>
          <a:prstGeom prst="rect">
            <a:avLst/>
          </a:prstGeom>
          <a:solidFill>
            <a:schemeClr val="bg1"/>
          </a:solidFill>
          <a:ln w="38100">
            <a:noFill/>
          </a:ln>
        </p:spPr>
        <p:txBody>
          <a:bodyPr vert="horz" wrap="square" rtlCol="0">
            <a:spAutoFit/>
          </a:bodyPr>
          <a:lstStyle/>
          <a:p>
            <a:r>
              <a:rPr lang="ja-JP" altLang="en-US" sz="5400" b="1" spc="-100" dirty="0">
                <a:solidFill>
                  <a:srgbClr val="FF0000"/>
                </a:solidFill>
                <a:latin typeface="ヒラギノ明朝 ProN W6" pitchFamily="18" charset="-128"/>
                <a:ea typeface="游ゴシック" panose="020B0400000000000000" pitchFamily="50" charset="-128"/>
              </a:rPr>
              <a:t>他力</a:t>
            </a:r>
            <a:r>
              <a:rPr lang="ja-JP" altLang="en-US" sz="4800" b="1" spc="-100" dirty="0">
                <a:solidFill>
                  <a:srgbClr val="FF0000"/>
                </a:solidFill>
                <a:latin typeface="ヒラギノ明朝 ProN W6" pitchFamily="18" charset="-128"/>
                <a:ea typeface="游ゴシック" panose="020B0400000000000000" pitchFamily="50" charset="-128"/>
              </a:rPr>
              <a:t>回向の</a:t>
            </a:r>
            <a:endParaRPr lang="en-US" altLang="ja-JP" sz="4800" b="1" spc="-100" dirty="0">
              <a:solidFill>
                <a:srgbClr val="FF0000"/>
              </a:solidFill>
              <a:latin typeface="ヒラギノ明朝 ProN W6" pitchFamily="18" charset="-128"/>
              <a:ea typeface="游ゴシック" panose="020B0400000000000000" pitchFamily="50" charset="-128"/>
            </a:endParaRPr>
          </a:p>
        </p:txBody>
      </p:sp>
      <p:sp>
        <p:nvSpPr>
          <p:cNvPr id="15" name="テキスト ボックス 14"/>
          <p:cNvSpPr txBox="1"/>
          <p:nvPr/>
        </p:nvSpPr>
        <p:spPr>
          <a:xfrm>
            <a:off x="2276746" y="2528900"/>
            <a:ext cx="5457334" cy="1692771"/>
          </a:xfrm>
          <a:prstGeom prst="rect">
            <a:avLst/>
          </a:prstGeom>
          <a:solidFill>
            <a:schemeClr val="bg1"/>
          </a:solidFill>
          <a:ln w="19050">
            <a:solidFill>
              <a:schemeClr val="tx1"/>
            </a:solidFill>
          </a:ln>
        </p:spPr>
        <p:txBody>
          <a:bodyPr wrap="square" rtlCol="0" anchor="t">
            <a:spAutoFit/>
          </a:bodyPr>
          <a:lstStyle/>
          <a:p>
            <a:pPr algn="ctr">
              <a:lnSpc>
                <a:spcPct val="130000"/>
              </a:lnSpc>
            </a:pPr>
            <a:r>
              <a:rPr lang="ja-JP" altLang="en-US" sz="8000" b="1" dirty="0">
                <a:latin typeface="游ゴシック" panose="020B0400000000000000" pitchFamily="50" charset="-128"/>
                <a:ea typeface="游ゴシック" panose="020B0400000000000000" pitchFamily="50" charset="-128"/>
              </a:rPr>
              <a:t>現生正定聚</a:t>
            </a:r>
            <a:endParaRPr lang="en-US" altLang="ja-JP" sz="8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4699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2.6|1|7.5|2|1.4|1.5|7.4|3.6"/>
</p:tagLst>
</file>

<file path=ppt/tags/tag2.xml><?xml version="1.0" encoding="utf-8"?>
<p:tagLst xmlns:a="http://schemas.openxmlformats.org/drawingml/2006/main" xmlns:r="http://schemas.openxmlformats.org/officeDocument/2006/relationships" xmlns:p="http://schemas.openxmlformats.org/presentationml/2006/main">
  <p:tag name="TIMING" val="|1.7|1.4"/>
</p:tagLst>
</file>

<file path=ppt/tags/tag3.xml><?xml version="1.0" encoding="utf-8"?>
<p:tagLst xmlns:a="http://schemas.openxmlformats.org/drawingml/2006/main" xmlns:r="http://schemas.openxmlformats.org/officeDocument/2006/relationships" xmlns:p="http://schemas.openxmlformats.org/presentationml/2006/main">
  <p:tag name="TIMING" val="|3.1|4.7"/>
</p:tagLst>
</file>

<file path=ppt/tags/tag4.xml><?xml version="1.0" encoding="utf-8"?>
<p:tagLst xmlns:a="http://schemas.openxmlformats.org/drawingml/2006/main" xmlns:r="http://schemas.openxmlformats.org/officeDocument/2006/relationships" xmlns:p="http://schemas.openxmlformats.org/presentationml/2006/main">
  <p:tag name="TIMING" val="|5.3|1.7|3.3|2.1|1.4"/>
</p:tagLst>
</file>

<file path=ppt/tags/tag5.xml><?xml version="1.0" encoding="utf-8"?>
<p:tagLst xmlns:a="http://schemas.openxmlformats.org/drawingml/2006/main" xmlns:r="http://schemas.openxmlformats.org/officeDocument/2006/relationships" xmlns:p="http://schemas.openxmlformats.org/presentationml/2006/main">
  <p:tag name="TIMING" val="|8.1"/>
</p:tagLst>
</file>

<file path=ppt/tags/tag6.xml><?xml version="1.0" encoding="utf-8"?>
<p:tagLst xmlns:a="http://schemas.openxmlformats.org/drawingml/2006/main" xmlns:r="http://schemas.openxmlformats.org/officeDocument/2006/relationships" xmlns:p="http://schemas.openxmlformats.org/presentationml/2006/main">
  <p:tag name="TIMING" val="|4.3|1.5|21.5|7.1"/>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28596</TotalTime>
  <Words>8710</Words>
  <Application>Microsoft Office PowerPoint</Application>
  <PresentationFormat>画面に合わせる (4:3)</PresentationFormat>
  <Paragraphs>1071</Paragraphs>
  <Slides>116</Slides>
  <Notes>113</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スライド タイトル</vt:lpstr>
      </vt:variant>
      <vt:variant>
        <vt:i4>116</vt:i4>
      </vt:variant>
      <vt:variant>
        <vt:lpstr>目的別スライド ショー</vt:lpstr>
      </vt:variant>
      <vt:variant>
        <vt:i4>1</vt:i4>
      </vt:variant>
    </vt:vector>
  </HeadingPairs>
  <TitlesOfParts>
    <vt:vector size="128" baseType="lpstr">
      <vt:lpstr>ＤＨＰ平成明朝体W7</vt:lpstr>
      <vt:lpstr>ＭＳ Ｐゴシック</vt:lpstr>
      <vt:lpstr>ヒラギノ明朝 ProN W6</vt:lpstr>
      <vt:lpstr>游ゴシック</vt:lpstr>
      <vt:lpstr>游ゴシック Light</vt:lpstr>
      <vt:lpstr>Arial</vt:lpstr>
      <vt:lpstr>Calibri</vt:lpstr>
      <vt:lpstr>1_Office ​​テーマ</vt:lpstr>
      <vt:lpstr>Office ​​テーマ</vt:lpstr>
      <vt:lpstr>Office テーマ</vt:lpstr>
      <vt:lpstr>3_Office ​​テーマ</vt:lpstr>
      <vt:lpstr>めて学ぶ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はじめて学ぶ「正信偈」</dc:title>
  <dc:creator>長尾 隆司</dc:creator>
  <cp:lastModifiedBy>那須 公昭</cp:lastModifiedBy>
  <cp:revision>1744</cp:revision>
  <cp:lastPrinted>2021-03-22T06:45:01Z</cp:lastPrinted>
  <dcterms:created xsi:type="dcterms:W3CDTF">2013-09-13T06:22:01Z</dcterms:created>
  <dcterms:modified xsi:type="dcterms:W3CDTF">2022-10-31T03:32:24Z</dcterms:modified>
</cp:coreProperties>
</file>