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3.xml" ContentType="application/vnd.openxmlformats-officedocument.presentationml.tags+xml"/>
  <Override PartName="/ppt/notesSlides/notesSlide36.xml" ContentType="application/vnd.openxmlformats-officedocument.presentationml.notesSlide+xml"/>
  <Override PartName="/ppt/tags/tag1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6.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7.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8.xml" ContentType="application/vnd.openxmlformats-officedocument.presentationml.tags+xml"/>
  <Override PartName="/ppt/notesSlides/notesSlide58.xml" ContentType="application/vnd.openxmlformats-officedocument.presentationml.notesSlide+xml"/>
  <Override PartName="/ppt/tags/tag19.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20.xml" ContentType="application/vnd.openxmlformats-officedocument.presentationml.tags+xml"/>
  <Override PartName="/ppt/notesSlides/notesSlide61.xml" ContentType="application/vnd.openxmlformats-officedocument.presentationml.notesSlide+xml"/>
  <Override PartName="/ppt/tags/tag21.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22.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23.xml" ContentType="application/vnd.openxmlformats-officedocument.presentationml.tags+xml"/>
  <Override PartName="/ppt/notesSlides/notesSlide66.xml" ContentType="application/vnd.openxmlformats-officedocument.presentationml.notesSlide+xml"/>
  <Override PartName="/ppt/tags/tag24.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25.xml" ContentType="application/vnd.openxmlformats-officedocument.presentationml.tags+xml"/>
  <Override PartName="/ppt/notesSlides/notesSlide69.xml" ContentType="application/vnd.openxmlformats-officedocument.presentationml.notesSlide+xml"/>
  <Override PartName="/ppt/tags/tag26.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27.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28.xml" ContentType="application/vnd.openxmlformats-officedocument.presentationml.tags+xml"/>
  <Override PartName="/ppt/notesSlides/notesSlide78.xml" ContentType="application/vnd.openxmlformats-officedocument.presentationml.notesSlide+xml"/>
  <Override PartName="/ppt/tags/tag29.xml" ContentType="application/vnd.openxmlformats-officedocument.presentationml.tags+xml"/>
  <Override PartName="/ppt/notesSlides/notesSlide79.xml" ContentType="application/vnd.openxmlformats-officedocument.presentationml.notesSlide+xml"/>
  <Override PartName="/ppt/tags/tag30.xml" ContentType="application/vnd.openxmlformats-officedocument.presentationml.tags+xml"/>
  <Override PartName="/ppt/notesSlides/notesSlide80.xml" ContentType="application/vnd.openxmlformats-officedocument.presentationml.notesSlide+xml"/>
  <Override PartName="/ppt/tags/tag31.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32.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33.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34.xml" ContentType="application/vnd.openxmlformats-officedocument.presentationml.tags+xml"/>
  <Override PartName="/ppt/notesSlides/notesSlide88.xml" ContentType="application/vnd.openxmlformats-officedocument.presentationml.notesSlide+xml"/>
  <Override PartName="/ppt/tags/tag35.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36.xml" ContentType="application/vnd.openxmlformats-officedocument.presentationml.tags+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ags/tag37.xml" ContentType="application/vnd.openxmlformats-officedocument.presentationml.tag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38.xml" ContentType="application/vnd.openxmlformats-officedocument.presentationml.tag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ags/tag39.xml" ContentType="application/vnd.openxmlformats-officedocument.presentationml.tags+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tags/tag40.xml" ContentType="application/vnd.openxmlformats-officedocument.presentationml.tags+xml"/>
  <Override PartName="/ppt/notesSlides/notesSlide112.xml" ContentType="application/vnd.openxmlformats-officedocument.presentationml.notesSlide+xml"/>
  <Override PartName="/ppt/tags/tag41.xml" ContentType="application/vnd.openxmlformats-officedocument.presentationml.tags+xml"/>
  <Override PartName="/ppt/notesSlides/notesSlide113.xml" ContentType="application/vnd.openxmlformats-officedocument.presentationml.notesSlide+xml"/>
  <Override PartName="/ppt/tags/tag42.xml" ContentType="application/vnd.openxmlformats-officedocument.presentationml.tags+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tags/tag43.xml" ContentType="application/vnd.openxmlformats-officedocument.presentationml.tags+xml"/>
  <Override PartName="/ppt/notesSlides/notesSlide116.xml" ContentType="application/vnd.openxmlformats-officedocument.presentationml.notesSlide+xml"/>
  <Override PartName="/ppt/tags/tag44.xml" ContentType="application/vnd.openxmlformats-officedocument.presentationml.tags+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tags/tag45.xml" ContentType="application/vnd.openxmlformats-officedocument.presentationml.tags+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tags/tag46.xml" ContentType="application/vnd.openxmlformats-officedocument.presentationml.tags+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tags/tag47.xml" ContentType="application/vnd.openxmlformats-officedocument.presentationml.tags+xml"/>
  <Override PartName="/ppt/notesSlides/notesSlide128.xml" ContentType="application/vnd.openxmlformats-officedocument.presentationml.notesSlide+xml"/>
  <Override PartName="/ppt/tags/tag48.xml" ContentType="application/vnd.openxmlformats-officedocument.presentationml.tags+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tags/tag49.xml" ContentType="application/vnd.openxmlformats-officedocument.presentationml.tags+xml"/>
  <Override PartName="/ppt/notesSlides/notesSlide132.xml" ContentType="application/vnd.openxmlformats-officedocument.presentationml.notesSlide+xml"/>
  <Override PartName="/ppt/tags/tag50.xml" ContentType="application/vnd.openxmlformats-officedocument.presentationml.tags+xml"/>
  <Override PartName="/ppt/notesSlides/notesSlide133.xml" ContentType="application/vnd.openxmlformats-officedocument.presentationml.notesSlide+xml"/>
  <Override PartName="/ppt/tags/tag51.xml" ContentType="application/vnd.openxmlformats-officedocument.presentationml.tags+xml"/>
  <Override PartName="/ppt/notesSlides/notesSlide134.xml" ContentType="application/vnd.openxmlformats-officedocument.presentationml.notesSlide+xml"/>
  <Override PartName="/ppt/tags/tag52.xml" ContentType="application/vnd.openxmlformats-officedocument.presentationml.tags+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tags/tag53.xml" ContentType="application/vnd.openxmlformats-officedocument.presentationml.tags+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tags/tag54.xml" ContentType="application/vnd.openxmlformats-officedocument.presentationml.tags+xml"/>
  <Override PartName="/ppt/notesSlides/notesSlide139.xml" ContentType="application/vnd.openxmlformats-officedocument.presentationml.notesSlide+xml"/>
  <Override PartName="/ppt/tags/tag55.xml" ContentType="application/vnd.openxmlformats-officedocument.presentationml.tags+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tags/tag56.xml" ContentType="application/vnd.openxmlformats-officedocument.presentationml.tags+xml"/>
  <Override PartName="/ppt/notesSlides/notesSlide143.xml" ContentType="application/vnd.openxmlformats-officedocument.presentationml.notesSlide+xml"/>
  <Override PartName="/ppt/tags/tag57.xml" ContentType="application/vnd.openxmlformats-officedocument.presentationml.tags+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008" r:id="rId1"/>
    <p:sldMasterId id="2147484032" r:id="rId2"/>
  </p:sldMasterIdLst>
  <p:notesMasterIdLst>
    <p:notesMasterId r:id="rId147"/>
  </p:notesMasterIdLst>
  <p:handoutMasterIdLst>
    <p:handoutMasterId r:id="rId148"/>
  </p:handoutMasterIdLst>
  <p:sldIdLst>
    <p:sldId id="1305" r:id="rId3"/>
    <p:sldId id="1207" r:id="rId4"/>
    <p:sldId id="1224" r:id="rId5"/>
    <p:sldId id="504" r:id="rId6"/>
    <p:sldId id="1248" r:id="rId7"/>
    <p:sldId id="999" r:id="rId8"/>
    <p:sldId id="1259" r:id="rId9"/>
    <p:sldId id="1260" r:id="rId10"/>
    <p:sldId id="1261" r:id="rId11"/>
    <p:sldId id="1262" r:id="rId12"/>
    <p:sldId id="1263" r:id="rId13"/>
    <p:sldId id="996" r:id="rId14"/>
    <p:sldId id="925" r:id="rId15"/>
    <p:sldId id="997" r:id="rId16"/>
    <p:sldId id="1012" r:id="rId17"/>
    <p:sldId id="1264" r:id="rId18"/>
    <p:sldId id="1265" r:id="rId19"/>
    <p:sldId id="1266" r:id="rId20"/>
    <p:sldId id="1267" r:id="rId21"/>
    <p:sldId id="1268" r:id="rId22"/>
    <p:sldId id="1270" r:id="rId23"/>
    <p:sldId id="1271" r:id="rId24"/>
    <p:sldId id="1269" r:id="rId25"/>
    <p:sldId id="1014" r:id="rId26"/>
    <p:sldId id="1015" r:id="rId27"/>
    <p:sldId id="1016" r:id="rId28"/>
    <p:sldId id="1215" r:id="rId29"/>
    <p:sldId id="1041" r:id="rId30"/>
    <p:sldId id="1042" r:id="rId31"/>
    <p:sldId id="1198" r:id="rId32"/>
    <p:sldId id="1043" r:id="rId33"/>
    <p:sldId id="1044" r:id="rId34"/>
    <p:sldId id="1045" r:id="rId35"/>
    <p:sldId id="1017" r:id="rId36"/>
    <p:sldId id="1038" r:id="rId37"/>
    <p:sldId id="943" r:id="rId38"/>
    <p:sldId id="1080" r:id="rId39"/>
    <p:sldId id="1256" r:id="rId40"/>
    <p:sldId id="1249" r:id="rId41"/>
    <p:sldId id="1218" r:id="rId42"/>
    <p:sldId id="1065" r:id="rId43"/>
    <p:sldId id="1272" r:id="rId44"/>
    <p:sldId id="1273" r:id="rId45"/>
    <p:sldId id="1280" r:id="rId46"/>
    <p:sldId id="1279" r:id="rId47"/>
    <p:sldId id="1278" r:id="rId48"/>
    <p:sldId id="1277" r:id="rId49"/>
    <p:sldId id="1049" r:id="rId50"/>
    <p:sldId id="1281" r:id="rId51"/>
    <p:sldId id="1288" r:id="rId52"/>
    <p:sldId id="1287" r:id="rId53"/>
    <p:sldId id="1286" r:id="rId54"/>
    <p:sldId id="1285" r:id="rId55"/>
    <p:sldId id="1284" r:id="rId56"/>
    <p:sldId id="1283" r:id="rId57"/>
    <p:sldId id="1257" r:id="rId58"/>
    <p:sldId id="1078" r:id="rId59"/>
    <p:sldId id="1079" r:id="rId60"/>
    <p:sldId id="1139" r:id="rId61"/>
    <p:sldId id="1085" r:id="rId62"/>
    <p:sldId id="1084" r:id="rId63"/>
    <p:sldId id="1092" r:id="rId64"/>
    <p:sldId id="1089" r:id="rId65"/>
    <p:sldId id="1093" r:id="rId66"/>
    <p:sldId id="1082" r:id="rId67"/>
    <p:sldId id="1083" r:id="rId68"/>
    <p:sldId id="1095" r:id="rId69"/>
    <p:sldId id="1094" r:id="rId70"/>
    <p:sldId id="1096" r:id="rId71"/>
    <p:sldId id="1098" r:id="rId72"/>
    <p:sldId id="1219" r:id="rId73"/>
    <p:sldId id="1220" r:id="rId74"/>
    <p:sldId id="1221" r:id="rId75"/>
    <p:sldId id="1222" r:id="rId76"/>
    <p:sldId id="1101" r:id="rId77"/>
    <p:sldId id="1102" r:id="rId78"/>
    <p:sldId id="1104" r:id="rId79"/>
    <p:sldId id="1105" r:id="rId80"/>
    <p:sldId id="974" r:id="rId81"/>
    <p:sldId id="1106" r:id="rId82"/>
    <p:sldId id="1107" r:id="rId83"/>
    <p:sldId id="1109" r:id="rId84"/>
    <p:sldId id="1108" r:id="rId85"/>
    <p:sldId id="1110" r:id="rId86"/>
    <p:sldId id="1209" r:id="rId87"/>
    <p:sldId id="1199" r:id="rId88"/>
    <p:sldId id="1111" r:id="rId89"/>
    <p:sldId id="1112" r:id="rId90"/>
    <p:sldId id="1113" r:id="rId91"/>
    <p:sldId id="1258" r:id="rId92"/>
    <p:sldId id="1114" r:id="rId93"/>
    <p:sldId id="1289" r:id="rId94"/>
    <p:sldId id="1290" r:id="rId95"/>
    <p:sldId id="1291" r:id="rId96"/>
    <p:sldId id="1292" r:id="rId97"/>
    <p:sldId id="1293" r:id="rId98"/>
    <p:sldId id="1294" r:id="rId99"/>
    <p:sldId id="1126" r:id="rId100"/>
    <p:sldId id="1295" r:id="rId101"/>
    <p:sldId id="1299" r:id="rId102"/>
    <p:sldId id="1298" r:id="rId103"/>
    <p:sldId id="1297" r:id="rId104"/>
    <p:sldId id="1296" r:id="rId105"/>
    <p:sldId id="1116" r:id="rId106"/>
    <p:sldId id="1300" r:id="rId107"/>
    <p:sldId id="1301" r:id="rId108"/>
    <p:sldId id="1304" r:id="rId109"/>
    <p:sldId id="1303" r:id="rId110"/>
    <p:sldId id="1302" r:id="rId111"/>
    <p:sldId id="1138" r:id="rId112"/>
    <p:sldId id="1140" r:id="rId113"/>
    <p:sldId id="1141" r:id="rId114"/>
    <p:sldId id="1142" r:id="rId115"/>
    <p:sldId id="1306" r:id="rId116"/>
    <p:sldId id="1145" r:id="rId117"/>
    <p:sldId id="1146" r:id="rId118"/>
    <p:sldId id="1147" r:id="rId119"/>
    <p:sldId id="1210" r:id="rId120"/>
    <p:sldId id="1211" r:id="rId121"/>
    <p:sldId id="1180" r:id="rId122"/>
    <p:sldId id="1182" r:id="rId123"/>
    <p:sldId id="1181" r:id="rId124"/>
    <p:sldId id="1183" r:id="rId125"/>
    <p:sldId id="1201" r:id="rId126"/>
    <p:sldId id="1187" r:id="rId127"/>
    <p:sldId id="1186" r:id="rId128"/>
    <p:sldId id="1212" r:id="rId129"/>
    <p:sldId id="1189" r:id="rId130"/>
    <p:sldId id="1307" r:id="rId131"/>
    <p:sldId id="1151" r:id="rId132"/>
    <p:sldId id="1152" r:id="rId133"/>
    <p:sldId id="1153" r:id="rId134"/>
    <p:sldId id="1191" r:id="rId135"/>
    <p:sldId id="1159" r:id="rId136"/>
    <p:sldId id="1160" r:id="rId137"/>
    <p:sldId id="1192" r:id="rId138"/>
    <p:sldId id="1193" r:id="rId139"/>
    <p:sldId id="1194" r:id="rId140"/>
    <p:sldId id="1195" r:id="rId141"/>
    <p:sldId id="1196" r:id="rId142"/>
    <p:sldId id="1205" r:id="rId143"/>
    <p:sldId id="1203" r:id="rId144"/>
    <p:sldId id="1251" r:id="rId145"/>
    <p:sldId id="1206" r:id="rId146"/>
  </p:sldIdLst>
  <p:sldSz cx="9144000" cy="6858000" type="screen4x3"/>
  <p:notesSz cx="6807200" cy="9939338"/>
  <p:custShowLst>
    <p:custShow name="目的別スライド ショー 1" id="0">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66"/>
    <a:srgbClr val="FFFF66"/>
    <a:srgbClr val="04CC2A"/>
    <a:srgbClr val="44604F"/>
    <a:srgbClr val="F874EF"/>
    <a:srgbClr val="E3A1FD"/>
    <a:srgbClr val="D268FC"/>
    <a:srgbClr val="F496D5"/>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69" autoAdjust="0"/>
    <p:restoredTop sz="69767" autoAdjust="0"/>
  </p:normalViewPr>
  <p:slideViewPr>
    <p:cSldViewPr>
      <p:cViewPr varScale="1">
        <p:scale>
          <a:sx n="103" d="100"/>
          <a:sy n="103" d="100"/>
        </p:scale>
        <p:origin x="1000" y="184"/>
      </p:cViewPr>
      <p:guideLst>
        <p:guide orient="horz" pos="2160"/>
        <p:guide pos="2880"/>
      </p:guideLst>
    </p:cSldViewPr>
  </p:slideViewPr>
  <p:notesTextViewPr>
    <p:cViewPr>
      <p:scale>
        <a:sx n="90" d="100"/>
        <a:sy n="90" d="100"/>
      </p:scale>
      <p:origin x="0" y="0"/>
    </p:cViewPr>
  </p:notesTextViewPr>
  <p:notesViewPr>
    <p:cSldViewPr>
      <p:cViewPr>
        <p:scale>
          <a:sx n="80" d="100"/>
          <a:sy n="80" d="100"/>
        </p:scale>
        <p:origin x="4014" y="12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presProps" Target="presProps.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スライド番号プレースホルダー 4"/>
          <p:cNvSpPr>
            <a:spLocks noGrp="1"/>
          </p:cNvSpPr>
          <p:nvPr>
            <p:ph type="sldNum" sz="quarter" idx="3"/>
          </p:nvPr>
        </p:nvSpPr>
        <p:spPr>
          <a:xfrm>
            <a:off x="3039742" y="9467208"/>
            <a:ext cx="469982" cy="322006"/>
          </a:xfrm>
          <a:prstGeom prst="rect">
            <a:avLst/>
          </a:prstGeom>
        </p:spPr>
        <p:txBody>
          <a:bodyPr vert="horz" lIns="92638" tIns="46318" rIns="92638" bIns="46318" rtlCol="0" anchor="b"/>
          <a:lstStyle>
            <a:lvl1pPr algn="r">
              <a:defRPr sz="1100"/>
            </a:lvl1pPr>
          </a:lstStyle>
          <a:p>
            <a:fld id="{949B3FD1-1FBC-4C12-AF30-504B99312FEF}" type="slidenum">
              <a:rPr lang="ja-JP" altLang="en-US" sz="1400">
                <a:latin typeface="游ゴシック" panose="020B0400000000000000" pitchFamily="50" charset="-128"/>
                <a:ea typeface="游ゴシック" panose="020B0400000000000000" pitchFamily="50" charset="-128"/>
              </a:rPr>
              <a:t>‹#›</a:t>
            </a:fld>
            <a:endParaRPr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0185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6967"/>
          </a:xfrm>
          <a:prstGeom prst="rect">
            <a:avLst/>
          </a:prstGeom>
        </p:spPr>
        <p:txBody>
          <a:bodyPr vert="horz" lIns="95667" tIns="47834" rIns="95667" bIns="47834" rtlCol="0"/>
          <a:lstStyle>
            <a:lvl1pPr algn="l">
              <a:defRPr sz="1300">
                <a:latin typeface="游ゴシック" panose="020B0400000000000000" pitchFamily="50" charset="-128"/>
                <a:ea typeface="游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55840" y="1"/>
            <a:ext cx="2949787" cy="496967"/>
          </a:xfrm>
          <a:prstGeom prst="rect">
            <a:avLst/>
          </a:prstGeom>
        </p:spPr>
        <p:txBody>
          <a:bodyPr vert="horz" lIns="95667" tIns="47834" rIns="95667" bIns="47834" rtlCol="0"/>
          <a:lstStyle>
            <a:lvl1pPr algn="r">
              <a:defRPr sz="1300">
                <a:latin typeface="游ゴシック" panose="020B0400000000000000" pitchFamily="50" charset="-128"/>
                <a:ea typeface="游ゴシック" panose="020B0400000000000000" pitchFamily="50" charset="-128"/>
              </a:defRPr>
            </a:lvl1pPr>
          </a:lstStyle>
          <a:p>
            <a:fld id="{143B0E8A-E68E-4E58-986E-CA14FD1CADF0}" type="datetimeFigureOut">
              <a:rPr lang="ja-JP" altLang="en-US" smtClean="0"/>
              <a:pPr/>
              <a:t>2022/10/14</a:t>
            </a:fld>
            <a:endParaRPr lang="ja-JP" altLang="en-US" dirty="0"/>
          </a:p>
        </p:txBody>
      </p:sp>
      <p:sp>
        <p:nvSpPr>
          <p:cNvPr id="4" name="スライド イメージ プレースホルダー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5667" tIns="47834" rIns="95667" bIns="47834" rtlCol="0" anchor="ctr"/>
          <a:lstStyle/>
          <a:p>
            <a:endParaRPr lang="ja-JP" altLang="en-US" dirty="0"/>
          </a:p>
        </p:txBody>
      </p:sp>
      <p:sp>
        <p:nvSpPr>
          <p:cNvPr id="5" name="ノート プレースホルダー 4"/>
          <p:cNvSpPr>
            <a:spLocks noGrp="1"/>
          </p:cNvSpPr>
          <p:nvPr>
            <p:ph type="body" sz="quarter" idx="3"/>
          </p:nvPr>
        </p:nvSpPr>
        <p:spPr>
          <a:xfrm>
            <a:off x="680721" y="4721189"/>
            <a:ext cx="5445760" cy="4472702"/>
          </a:xfrm>
          <a:prstGeom prst="rect">
            <a:avLst/>
          </a:prstGeom>
        </p:spPr>
        <p:txBody>
          <a:bodyPr vert="horz" lIns="95667" tIns="47834" rIns="95667" bIns="4783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647"/>
            <a:ext cx="2949787" cy="496967"/>
          </a:xfrm>
          <a:prstGeom prst="rect">
            <a:avLst/>
          </a:prstGeom>
        </p:spPr>
        <p:txBody>
          <a:bodyPr vert="horz" lIns="95667" tIns="47834" rIns="95667" bIns="47834" rtlCol="0" anchor="b"/>
          <a:lstStyle>
            <a:lvl1pPr algn="l">
              <a:defRPr sz="1300">
                <a:latin typeface="游ゴシック" panose="020B0400000000000000" pitchFamily="50" charset="-128"/>
                <a:ea typeface="游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40" y="9440647"/>
            <a:ext cx="2949787" cy="496967"/>
          </a:xfrm>
          <a:prstGeom prst="rect">
            <a:avLst/>
          </a:prstGeom>
        </p:spPr>
        <p:txBody>
          <a:bodyPr vert="horz" lIns="95667" tIns="47834" rIns="95667" bIns="47834" rtlCol="0" anchor="b"/>
          <a:lstStyle>
            <a:lvl1pPr algn="r">
              <a:defRPr sz="1300">
                <a:latin typeface="游ゴシック" panose="020B0400000000000000" pitchFamily="50" charset="-128"/>
                <a:ea typeface="游ゴシック" panose="020B0400000000000000" pitchFamily="50" charset="-128"/>
              </a:defRPr>
            </a:lvl1pPr>
          </a:lstStyle>
          <a:p>
            <a:fld id="{65FFDD6E-BD08-4936-9BD9-3819A70769CF}" type="slidenum">
              <a:rPr lang="ja-JP" altLang="en-US" smtClean="0"/>
              <a:pPr/>
              <a:t>‹#›</a:t>
            </a:fld>
            <a:endParaRPr lang="ja-JP" altLang="en-US" dirty="0"/>
          </a:p>
        </p:txBody>
      </p:sp>
    </p:spTree>
    <p:extLst>
      <p:ext uri="{BB962C8B-B14F-4D97-AF65-F5344CB8AC3E}">
        <p14:creationId xmlns:p14="http://schemas.microsoft.com/office/powerpoint/2010/main" val="21390936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2pPr>
    <a:lvl3pPr marL="9144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3pPr>
    <a:lvl4pPr marL="13716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4pPr>
    <a:lvl5pPr marL="18288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4233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9</a:t>
            </a:fld>
            <a:endParaRPr lang="ja-JP" altLang="en-US" dirty="0"/>
          </a:p>
        </p:txBody>
      </p:sp>
    </p:spTree>
    <p:extLst>
      <p:ext uri="{BB962C8B-B14F-4D97-AF65-F5344CB8AC3E}">
        <p14:creationId xmlns:p14="http://schemas.microsoft.com/office/powerpoint/2010/main" val="37115394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99</a:t>
            </a:fld>
            <a:endParaRPr lang="ja-JP" altLang="en-US" dirty="0"/>
          </a:p>
        </p:txBody>
      </p:sp>
    </p:spTree>
    <p:extLst>
      <p:ext uri="{BB962C8B-B14F-4D97-AF65-F5344CB8AC3E}">
        <p14:creationId xmlns:p14="http://schemas.microsoft.com/office/powerpoint/2010/main" val="10507996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100</a:t>
            </a:fld>
            <a:endParaRPr lang="ja-JP" altLang="en-US" dirty="0"/>
          </a:p>
        </p:txBody>
      </p:sp>
    </p:spTree>
    <p:extLst>
      <p:ext uri="{BB962C8B-B14F-4D97-AF65-F5344CB8AC3E}">
        <p14:creationId xmlns:p14="http://schemas.microsoft.com/office/powerpoint/2010/main" val="18825676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101</a:t>
            </a:fld>
            <a:endParaRPr lang="ja-JP" altLang="en-US" dirty="0"/>
          </a:p>
        </p:txBody>
      </p:sp>
    </p:spTree>
    <p:extLst>
      <p:ext uri="{BB962C8B-B14F-4D97-AF65-F5344CB8AC3E}">
        <p14:creationId xmlns:p14="http://schemas.microsoft.com/office/powerpoint/2010/main" val="31509116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・正定聚については、後ほど詳しく見ていく。</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102</a:t>
            </a:fld>
            <a:endParaRPr lang="ja-JP" altLang="en-US" dirty="0"/>
          </a:p>
        </p:txBody>
      </p:sp>
    </p:spTree>
    <p:extLst>
      <p:ext uri="{BB962C8B-B14F-4D97-AF65-F5344CB8AC3E}">
        <p14:creationId xmlns:p14="http://schemas.microsoft.com/office/powerpoint/2010/main" val="11052508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・阿弥陀仏の本願を信じることで正定聚となる。ではその正定聚の人が称える念仏とはいったいどういうものか。それについて書かれているのが、</a:t>
            </a:r>
            <a:r>
              <a:rPr kumimoji="1" lang="en-US" altLang="ja-JP" dirty="0"/>
              <a:t>59</a:t>
            </a:r>
            <a:r>
              <a:rPr kumimoji="1" lang="ja-JP" altLang="en-US"/>
              <a:t>・</a:t>
            </a:r>
            <a:r>
              <a:rPr kumimoji="1" lang="en-US" altLang="ja-JP" dirty="0"/>
              <a:t>60</a:t>
            </a:r>
            <a:r>
              <a:rPr kumimoji="1" lang="ja-JP" altLang="en-US"/>
              <a:t>の</a:t>
            </a:r>
            <a:r>
              <a:rPr kumimoji="1" lang="en-US" altLang="ja-JP" dirty="0"/>
              <a:t>2</a:t>
            </a:r>
            <a:r>
              <a:rPr kumimoji="1" lang="ja-JP" altLang="en-US"/>
              <a:t>句になる。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103</a:t>
            </a:fld>
            <a:endParaRPr lang="ja-JP" altLang="en-US" dirty="0"/>
          </a:p>
        </p:txBody>
      </p:sp>
    </p:spTree>
    <p:extLst>
      <p:ext uri="{BB962C8B-B14F-4D97-AF65-F5344CB8AC3E}">
        <p14:creationId xmlns:p14="http://schemas.microsoft.com/office/powerpoint/2010/main" val="40543805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104</a:t>
            </a:fld>
            <a:endParaRPr lang="ja-JP" altLang="en-US" dirty="0"/>
          </a:p>
        </p:txBody>
      </p:sp>
    </p:spTree>
    <p:extLst>
      <p:ext uri="{BB962C8B-B14F-4D97-AF65-F5344CB8AC3E}">
        <p14:creationId xmlns:p14="http://schemas.microsoft.com/office/powerpoint/2010/main" val="29090353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105</a:t>
            </a:fld>
            <a:endParaRPr lang="ja-JP" altLang="en-US" dirty="0"/>
          </a:p>
        </p:txBody>
      </p:sp>
    </p:spTree>
    <p:extLst>
      <p:ext uri="{BB962C8B-B14F-4D97-AF65-F5344CB8AC3E}">
        <p14:creationId xmlns:p14="http://schemas.microsoft.com/office/powerpoint/2010/main" val="23054784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106</a:t>
            </a:fld>
            <a:endParaRPr lang="ja-JP" altLang="en-US" dirty="0"/>
          </a:p>
        </p:txBody>
      </p:sp>
    </p:spTree>
    <p:extLst>
      <p:ext uri="{BB962C8B-B14F-4D97-AF65-F5344CB8AC3E}">
        <p14:creationId xmlns:p14="http://schemas.microsoft.com/office/powerpoint/2010/main" val="9839478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107</a:t>
            </a:fld>
            <a:endParaRPr lang="ja-JP" altLang="en-US" dirty="0"/>
          </a:p>
        </p:txBody>
      </p:sp>
    </p:spTree>
    <p:extLst>
      <p:ext uri="{BB962C8B-B14F-4D97-AF65-F5344CB8AC3E}">
        <p14:creationId xmlns:p14="http://schemas.microsoft.com/office/powerpoint/2010/main" val="24531602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108</a:t>
            </a:fld>
            <a:endParaRPr lang="ja-JP" altLang="en-US" dirty="0"/>
          </a:p>
        </p:txBody>
      </p:sp>
    </p:spTree>
    <p:extLst>
      <p:ext uri="{BB962C8B-B14F-4D97-AF65-F5344CB8AC3E}">
        <p14:creationId xmlns:p14="http://schemas.microsoft.com/office/powerpoint/2010/main" val="388475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10</a:t>
            </a:fld>
            <a:endParaRPr lang="ja-JP" altLang="en-US" dirty="0"/>
          </a:p>
        </p:txBody>
      </p:sp>
    </p:spTree>
    <p:extLst>
      <p:ext uri="{BB962C8B-B14F-4D97-AF65-F5344CB8AC3E}">
        <p14:creationId xmlns:p14="http://schemas.microsoft.com/office/powerpoint/2010/main" val="13213895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a:t>
            </a:r>
            <a:r>
              <a:rPr kumimoji="1" lang="en-US" altLang="ja-JP" dirty="0"/>
              <a:t>55</a:t>
            </a:r>
            <a:r>
              <a:rPr kumimoji="1" lang="ja-JP" altLang="en-US"/>
              <a:t>～</a:t>
            </a:r>
            <a:r>
              <a:rPr kumimoji="1" lang="en-US" altLang="ja-JP" dirty="0"/>
              <a:t>60</a:t>
            </a:r>
            <a:r>
              <a:rPr kumimoji="1" lang="ja-JP" altLang="en-US"/>
              <a:t>の</a:t>
            </a:r>
            <a:r>
              <a:rPr kumimoji="1" lang="en-US" altLang="ja-JP" dirty="0"/>
              <a:t>6</a:t>
            </a:r>
            <a:r>
              <a:rPr kumimoji="1" lang="ja-JP" altLang="en-US"/>
              <a:t>句について説明する。</a:t>
            </a:r>
            <a:endParaRPr kumimoji="1" lang="en-US" altLang="ja-JP" dirty="0"/>
          </a:p>
          <a:p>
            <a:r>
              <a:rPr kumimoji="1" lang="ja-JP" altLang="en-US"/>
              <a:t>・</a:t>
            </a:r>
            <a:r>
              <a:rPr kumimoji="1" lang="en-US" altLang="ja-JP" dirty="0"/>
              <a:t>『</a:t>
            </a:r>
            <a:r>
              <a:rPr kumimoji="1" lang="ja-JP" altLang="en-US"/>
              <a:t>十住毘婆沙論</a:t>
            </a:r>
            <a:r>
              <a:rPr kumimoji="1" lang="en-US" altLang="ja-JP" dirty="0"/>
              <a:t>』</a:t>
            </a:r>
            <a:r>
              <a:rPr kumimoji="1" lang="ja-JP" altLang="en-US"/>
              <a:t>という書物に基づいて、そこに説かれる龍樹菩薩の教えについて書かれている。</a:t>
            </a:r>
            <a:endParaRPr kumimoji="1" lang="en-US" altLang="ja-JP" dirty="0"/>
          </a:p>
          <a:p>
            <a:r>
              <a:rPr kumimoji="1" lang="ja-JP" altLang="en-US"/>
              <a:t>・この</a:t>
            </a:r>
            <a:r>
              <a:rPr kumimoji="1" lang="en-US" altLang="ja-JP" dirty="0"/>
              <a:t>『</a:t>
            </a:r>
            <a:r>
              <a:rPr kumimoji="1" lang="ja-JP" altLang="en-US"/>
              <a:t>十住毘婆沙論</a:t>
            </a:r>
            <a:r>
              <a:rPr kumimoji="1" lang="en-US" altLang="ja-JP" dirty="0"/>
              <a:t>』</a:t>
            </a:r>
            <a:r>
              <a:rPr kumimoji="1" lang="ja-JP" altLang="en-US"/>
              <a:t>は龍樹菩薩が書かれたもの。数ある龍樹菩薩の著作の中でも浄土真宗ではこの</a:t>
            </a:r>
            <a:r>
              <a:rPr kumimoji="1" lang="en-US" altLang="ja-JP" dirty="0"/>
              <a:t>『</a:t>
            </a:r>
            <a:r>
              <a:rPr kumimoji="1" lang="ja-JP" altLang="en-US"/>
              <a:t>十住毘婆沙論</a:t>
            </a:r>
            <a:r>
              <a:rPr kumimoji="1" lang="en-US" altLang="ja-JP" dirty="0"/>
              <a:t>』</a:t>
            </a:r>
            <a:r>
              <a:rPr kumimoji="1" lang="ja-JP" altLang="en-US"/>
              <a:t>を大事な聖教と位置付けている。</a:t>
            </a:r>
            <a:endParaRPr kumimoji="1" lang="en-US" altLang="ja-JP" dirty="0"/>
          </a:p>
          <a:p>
            <a:r>
              <a:rPr kumimoji="1" lang="ja-JP" altLang="en-US"/>
              <a:t>・「十住毘婆沙論」の「十住」は、先に見た菩薩の五十二階位の中の「十住」ではなく、「十地に住する菩薩が歩むべき仏道」ということである。そして、「毘婆娑」は「広く解説する」という意味。「論」は、菩薩が書かれた書物ということ。</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109</a:t>
            </a:fld>
            <a:endParaRPr lang="ja-JP" altLang="en-US" dirty="0"/>
          </a:p>
        </p:txBody>
      </p:sp>
    </p:spTree>
    <p:extLst>
      <p:ext uri="{BB962C8B-B14F-4D97-AF65-F5344CB8AC3E}">
        <p14:creationId xmlns:p14="http://schemas.microsoft.com/office/powerpoint/2010/main" val="37683211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110</a:t>
            </a:fld>
            <a:endParaRPr lang="ja-JP" altLang="en-US" dirty="0"/>
          </a:p>
        </p:txBody>
      </p:sp>
    </p:spTree>
    <p:extLst>
      <p:ext uri="{BB962C8B-B14F-4D97-AF65-F5344CB8AC3E}">
        <p14:creationId xmlns:p14="http://schemas.microsoft.com/office/powerpoint/2010/main" val="277954176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・釈尊が</a:t>
            </a:r>
            <a:r>
              <a:rPr kumimoji="1" lang="ja-JP" altLang="en-US" dirty="0"/>
              <a:t>説かれた教えは、その数、八万四千とか、無量の門があると</a:t>
            </a:r>
            <a:r>
              <a:rPr kumimoji="1" lang="ja-JP" altLang="en-US"/>
              <a:t>もいわれる。</a:t>
            </a:r>
            <a:endParaRPr kumimoji="1" lang="en-US" altLang="ja-JP" dirty="0"/>
          </a:p>
          <a:p>
            <a:r>
              <a:rPr kumimoji="1" lang="ja-JP" altLang="en-US"/>
              <a:t>・龍樹</a:t>
            </a:r>
            <a:r>
              <a:rPr kumimoji="1" lang="ja-JP" altLang="en-US" dirty="0"/>
              <a:t>菩薩は、お釈迦さまの説かれた教えを大別して、</a:t>
            </a:r>
            <a:r>
              <a:rPr kumimoji="1" lang="ja-JP" altLang="en-US"/>
              <a:t>仏道に「</a:t>
            </a:r>
            <a:r>
              <a:rPr kumimoji="1" lang="ja-JP" altLang="en-US" dirty="0"/>
              <a:t>難行道」と「易行道」との２つの道があるということ</a:t>
            </a:r>
            <a:r>
              <a:rPr kumimoji="1" lang="ja-JP" altLang="en-US"/>
              <a:t>を明かされた。</a:t>
            </a:r>
            <a:endParaRPr kumimoji="1" lang="en-US" altLang="ja-JP" dirty="0"/>
          </a:p>
          <a:p>
            <a:r>
              <a:rPr kumimoji="1" lang="ja-JP" altLang="en-US" dirty="0"/>
              <a:t>・これは龍樹菩薩の</a:t>
            </a:r>
            <a:r>
              <a:rPr kumimoji="1" lang="ja-JP" altLang="en-US"/>
              <a:t>発揮である。</a:t>
            </a:r>
            <a:endParaRPr kumimoji="1" lang="en-US" altLang="ja-JP" dirty="0"/>
          </a:p>
          <a:p>
            <a:r>
              <a:rPr kumimoji="1" lang="ja-JP" altLang="en-US" dirty="0"/>
              <a:t>「発揮」とは、「これまでに無い新しい視点での、優れた解釈」ということ。</a:t>
            </a:r>
            <a:endParaRPr kumimoji="1" lang="en-US" altLang="ja-JP" dirty="0"/>
          </a:p>
          <a:p>
            <a:r>
              <a:rPr kumimoji="1" lang="ja-JP" altLang="en-US"/>
              <a:t>・七高僧</a:t>
            </a:r>
            <a:r>
              <a:rPr kumimoji="1" lang="ja-JP" altLang="en-US" dirty="0"/>
              <a:t>には皆それぞれに発揮</a:t>
            </a:r>
            <a:r>
              <a:rPr kumimoji="1" lang="ja-JP" altLang="en-US"/>
              <a:t>がある。</a:t>
            </a:r>
            <a:endParaRPr kumimoji="1" lang="en-US" altLang="ja-JP" dirty="0"/>
          </a:p>
          <a:p>
            <a:r>
              <a:rPr kumimoji="1" lang="ja-JP" altLang="en-US"/>
              <a:t>・その</a:t>
            </a:r>
            <a:r>
              <a:rPr kumimoji="1" lang="ja-JP" altLang="en-US" dirty="0"/>
              <a:t>時代、その国で、七高僧が独自の新しい視点で、阿弥陀仏の本願を解釈されたからこそ、その真意が、今日まで</a:t>
            </a:r>
            <a:r>
              <a:rPr kumimoji="1" lang="ja-JP" altLang="en-US"/>
              <a:t>伝わった。</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111</a:t>
            </a:fld>
            <a:endParaRPr lang="ja-JP" altLang="en-US" dirty="0"/>
          </a:p>
        </p:txBody>
      </p:sp>
    </p:spTree>
    <p:extLst>
      <p:ext uri="{BB962C8B-B14F-4D97-AF65-F5344CB8AC3E}">
        <p14:creationId xmlns:p14="http://schemas.microsoft.com/office/powerpoint/2010/main" val="32574512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・その難行道と易行道を龍樹菩薩はこのように例えられる。</a:t>
            </a:r>
            <a:endParaRPr kumimoji="1" lang="en-US" altLang="ja-JP" dirty="0"/>
          </a:p>
          <a:p>
            <a:r>
              <a:rPr kumimoji="1" lang="ja-JP" altLang="en-US"/>
              <a:t>・たとえば目的地をめざすのに、様々な行き方があるが、まず陸を歩いて行くという方法がある。難行道の説明。</a:t>
            </a:r>
            <a:endParaRPr kumimoji="1" lang="en-US" altLang="ja-JP" dirty="0"/>
          </a:p>
          <a:p>
            <a:r>
              <a:rPr kumimoji="1" lang="ja-JP" altLang="en-US"/>
              <a:t>・次にもう一つ、目的地を目指すのに、水の上を船に乗っていく方法がある。易行道の説明。</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112</a:t>
            </a:fld>
            <a:endParaRPr kumimoji="1" lang="ja-JP" altLang="en-US" dirty="0"/>
          </a:p>
        </p:txBody>
      </p:sp>
    </p:spTree>
    <p:extLst>
      <p:ext uri="{BB962C8B-B14F-4D97-AF65-F5344CB8AC3E}">
        <p14:creationId xmlns:p14="http://schemas.microsoft.com/office/powerpoint/2010/main" val="5808815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・この難行道と易行道の違いは、このようにいわれる。</a:t>
            </a:r>
            <a:endParaRPr kumimoji="1" lang="en-US" altLang="ja-JP" dirty="0"/>
          </a:p>
          <a:p>
            <a:r>
              <a:rPr kumimoji="1" lang="ja-JP" altLang="en-US"/>
              <a:t>・難行道は、諸・久・堕（しょ・く・だ）の三難がある。</a:t>
            </a:r>
            <a:endParaRPr kumimoji="1" lang="en-US" altLang="ja-JP" dirty="0"/>
          </a:p>
          <a:p>
            <a:r>
              <a:rPr kumimoji="1" lang="ja-JP" altLang="en-US"/>
              <a:t>・それに対して易行道は、一・速・不退といわれる。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1" lang="ja-JP" altLang="en-US" sz="13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67087136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次の</a:t>
            </a:r>
            <a:r>
              <a:rPr kumimoji="1" lang="en-US" altLang="ja-JP" dirty="0"/>
              <a:t>57</a:t>
            </a:r>
            <a:r>
              <a:rPr kumimoji="1" lang="ja-JP" altLang="en-US" dirty="0"/>
              <a:t>・</a:t>
            </a:r>
            <a:r>
              <a:rPr kumimoji="1" lang="en-US" altLang="ja-JP" dirty="0"/>
              <a:t>58</a:t>
            </a:r>
            <a:r>
              <a:rPr kumimoji="1" lang="ja-JP" altLang="en-US" dirty="0"/>
              <a:t>の</a:t>
            </a:r>
            <a:r>
              <a:rPr kumimoji="1" lang="en-US" altLang="ja-JP" dirty="0"/>
              <a:t>2</a:t>
            </a:r>
            <a:r>
              <a:rPr kumimoji="1" lang="ja-JP" altLang="en-US"/>
              <a:t>句について説明する。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114</a:t>
            </a:fld>
            <a:endParaRPr lang="ja-JP" altLang="en-US" dirty="0"/>
          </a:p>
        </p:txBody>
      </p:sp>
    </p:spTree>
    <p:extLst>
      <p:ext uri="{BB962C8B-B14F-4D97-AF65-F5344CB8AC3E}">
        <p14:creationId xmlns:p14="http://schemas.microsoft.com/office/powerpoint/2010/main" val="147855662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64">
              <a:defRPr/>
            </a:pPr>
            <a:r>
              <a:rPr kumimoji="1" lang="ja-JP" altLang="en-US"/>
              <a:t>・この２句の中に、易行道の「</a:t>
            </a:r>
            <a:r>
              <a:rPr kumimoji="1" lang="ja-JP" altLang="en-US" dirty="0"/>
              <a:t>一・速・不退」</a:t>
            </a:r>
            <a:r>
              <a:rPr kumimoji="1" lang="ja-JP" altLang="en-US"/>
              <a:t>の特徴全て示されていることを説明する。</a:t>
            </a:r>
            <a:endParaRPr kumimoji="1" lang="en-US" altLang="ja-JP" dirty="0"/>
          </a:p>
          <a:p>
            <a:pPr defTabSz="922264">
              <a:defRPr/>
            </a:pP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115</a:t>
            </a:fld>
            <a:endParaRPr lang="ja-JP" altLang="en-US" dirty="0"/>
          </a:p>
        </p:txBody>
      </p:sp>
    </p:spTree>
    <p:extLst>
      <p:ext uri="{BB962C8B-B14F-4D97-AF65-F5344CB8AC3E}">
        <p14:creationId xmlns:p14="http://schemas.microsoft.com/office/powerpoint/2010/main" val="42054246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・「必定」について説明する。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116</a:t>
            </a:fld>
            <a:endParaRPr lang="ja-JP" altLang="en-US" dirty="0"/>
          </a:p>
        </p:txBody>
      </p:sp>
    </p:spTree>
    <p:extLst>
      <p:ext uri="{BB962C8B-B14F-4D97-AF65-F5344CB8AC3E}">
        <p14:creationId xmlns:p14="http://schemas.microsoft.com/office/powerpoint/2010/main" val="30161734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第１回の「２阿弥陀仏の願いと救い」で話した内容を復習する。</a:t>
            </a:r>
            <a:endParaRPr kumimoji="1" lang="en-US" altLang="ja-JP" dirty="0"/>
          </a:p>
          <a:p>
            <a:r>
              <a:rPr kumimoji="1" lang="ja-JP" altLang="en-US" dirty="0"/>
              <a:t>・</a:t>
            </a:r>
            <a:r>
              <a:rPr kumimoji="1" lang="en-US" altLang="ja-JP" dirty="0"/>
              <a:t>19</a:t>
            </a:r>
            <a:r>
              <a:rPr kumimoji="1" lang="ja-JP" altLang="en-US" dirty="0"/>
              <a:t>句目「成等覚証大涅槃」について説明する。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117</a:t>
            </a:fld>
            <a:endParaRPr kumimoji="1" lang="ja-JP" altLang="en-US" dirty="0"/>
          </a:p>
        </p:txBody>
      </p:sp>
    </p:spTree>
    <p:extLst>
      <p:ext uri="{BB962C8B-B14F-4D97-AF65-F5344CB8AC3E}">
        <p14:creationId xmlns:p14="http://schemas.microsoft.com/office/powerpoint/2010/main" val="101166569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この「必至滅度願成就」について、「必至滅度の願」とは阿弥陀様の第十一願である。</a:t>
            </a:r>
            <a:endParaRPr kumimoji="1" lang="en-US" altLang="ja-JP" dirty="0"/>
          </a:p>
          <a:p>
            <a:r>
              <a:rPr kumimoji="1" lang="ja-JP" altLang="en-US" dirty="0"/>
              <a:t>・これより、正定聚のことは第十一願に書いてあることが</a:t>
            </a:r>
            <a:r>
              <a:rPr kumimoji="1" lang="ja-JP" altLang="en-US"/>
              <a:t>わかる。</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118</a:t>
            </a:fld>
            <a:endParaRPr kumimoji="1" lang="ja-JP" altLang="en-US" dirty="0"/>
          </a:p>
        </p:txBody>
      </p:sp>
    </p:spTree>
    <p:extLst>
      <p:ext uri="{BB962C8B-B14F-4D97-AF65-F5344CB8AC3E}">
        <p14:creationId xmlns:p14="http://schemas.microsoft.com/office/powerpoint/2010/main" val="3648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a:t>
            </a:fld>
            <a:endParaRPr kumimoji="1" lang="ja-JP" altLang="en-US" dirty="0"/>
          </a:p>
        </p:txBody>
      </p:sp>
    </p:spTree>
    <p:extLst>
      <p:ext uri="{BB962C8B-B14F-4D97-AF65-F5344CB8AC3E}">
        <p14:creationId xmlns:p14="http://schemas.microsoft.com/office/powerpoint/2010/main" val="39732823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阿弥陀仏の第十一願について説明する。</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119</a:t>
            </a:fld>
            <a:endParaRPr kumimoji="1" lang="ja-JP" altLang="en-US" dirty="0"/>
          </a:p>
        </p:txBody>
      </p:sp>
    </p:spTree>
    <p:extLst>
      <p:ext uri="{BB962C8B-B14F-4D97-AF65-F5344CB8AC3E}">
        <p14:creationId xmlns:p14="http://schemas.microsoft.com/office/powerpoint/2010/main" val="8223538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ja-JP" altLang="en-US"/>
              <a:t>赤字の部分に注目する。ここには「正定聚」に入ることと</a:t>
            </a:r>
            <a:r>
              <a:rPr kumimoji="1" lang="ja-JP" altLang="en-US" dirty="0"/>
              <a:t>「さとりを</a:t>
            </a:r>
            <a:r>
              <a:rPr kumimoji="1" lang="ja-JP" altLang="en-US"/>
              <a:t>得る」ことの二つが示されている。つまり</a:t>
            </a:r>
            <a:r>
              <a:rPr kumimoji="1" lang="ja-JP" altLang="en-US" dirty="0"/>
              <a:t>「成等覚」と「証大涅槃」、両方が</a:t>
            </a:r>
            <a:r>
              <a:rPr kumimoji="1" lang="ja-JP" altLang="en-US"/>
              <a:t>きちんと誓われてあることがわかる。それを「正信偈」では「</a:t>
            </a:r>
            <a:r>
              <a:rPr kumimoji="1" lang="ja-JP" altLang="en-US" dirty="0"/>
              <a:t>必至滅度願</a:t>
            </a:r>
            <a:r>
              <a:rPr kumimoji="1" lang="ja-JP" altLang="en-US"/>
              <a:t>成就」といわれている。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120</a:t>
            </a:fld>
            <a:endParaRPr kumimoji="1" lang="ja-JP" altLang="en-US" dirty="0"/>
          </a:p>
        </p:txBody>
      </p:sp>
    </p:spTree>
    <p:extLst>
      <p:ext uri="{BB962C8B-B14F-4D97-AF65-F5344CB8AC3E}">
        <p14:creationId xmlns:p14="http://schemas.microsoft.com/office/powerpoint/2010/main" val="239927387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・前半の部分には、「私の国の天人や人々が」とあるので、第十一願では、浄土において得られる利益とされる。</a:t>
            </a:r>
            <a:endParaRPr kumimoji="1" lang="en-US" altLang="ja-JP" dirty="0"/>
          </a:p>
          <a:p>
            <a:r>
              <a:rPr kumimoji="1" lang="ja-JP" altLang="en-US"/>
              <a:t>・実際、親鸞聖人以前は、正定聚の位につくのはお浄土に往ってからだと考えられていた。お浄土に往生して正定聚となって、そこで修行をして仏となるということ。</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121</a:t>
            </a:fld>
            <a:endParaRPr kumimoji="1" lang="ja-JP" altLang="en-US" dirty="0"/>
          </a:p>
        </p:txBody>
      </p:sp>
    </p:spTree>
    <p:extLst>
      <p:ext uri="{BB962C8B-B14F-4D97-AF65-F5344CB8AC3E}">
        <p14:creationId xmlns:p14="http://schemas.microsoft.com/office/powerpoint/2010/main" val="220666313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en-US" altLang="ja-JP" dirty="0"/>
              <a:t>『</a:t>
            </a:r>
            <a:r>
              <a:rPr kumimoji="1" lang="ja-JP" altLang="en-US" dirty="0"/>
              <a:t>大経</a:t>
            </a:r>
            <a:r>
              <a:rPr kumimoji="1" lang="en-US" altLang="ja-JP" dirty="0"/>
              <a:t>』</a:t>
            </a:r>
            <a:r>
              <a:rPr kumimoji="1" lang="ja-JP" altLang="en-US" dirty="0"/>
              <a:t>の下巻の冒頭にある「第十一願の完成を示す文」（第十一願成就文）の説明。</a:t>
            </a:r>
            <a:endParaRPr kumimoji="1" lang="en-US" altLang="ja-JP" dirty="0"/>
          </a:p>
          <a:p>
            <a:r>
              <a:rPr kumimoji="1" lang="ja-JP" altLang="en-US" dirty="0"/>
              <a:t>・漢文「仏告阿難　其有衆生　生彼国者　皆悉住於　正定之聚　所以者何　彼仏国中　無諸邪聚　及不定聚」　</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122</a:t>
            </a:fld>
            <a:endParaRPr kumimoji="1" lang="ja-JP" altLang="en-US" dirty="0"/>
          </a:p>
        </p:txBody>
      </p:sp>
    </p:spTree>
    <p:extLst>
      <p:ext uri="{BB962C8B-B14F-4D97-AF65-F5344CB8AC3E}">
        <p14:creationId xmlns:p14="http://schemas.microsoft.com/office/powerpoint/2010/main" val="404421930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・赤い</a:t>
            </a:r>
            <a:r>
              <a:rPr kumimoji="1" lang="ja-JP" altLang="en-US" dirty="0"/>
              <a:t>部分</a:t>
            </a:r>
            <a:r>
              <a:rPr kumimoji="1" lang="ja-JP" altLang="en-US"/>
              <a:t>に注目する。</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123</a:t>
            </a:fld>
            <a:endParaRPr kumimoji="1" lang="ja-JP" altLang="en-US" dirty="0"/>
          </a:p>
        </p:txBody>
      </p:sp>
    </p:spTree>
    <p:extLst>
      <p:ext uri="{BB962C8B-B14F-4D97-AF65-F5344CB8AC3E}">
        <p14:creationId xmlns:p14="http://schemas.microsoft.com/office/powerpoint/2010/main" val="25374565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つまり、浄土で正定聚になるのではなくて、浄土に生まれようとする人は、この世で正定聚に入っているのであり、だから阿弥陀様の浄土には正定聚以外の人はいないと読める。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124</a:t>
            </a:fld>
            <a:endParaRPr kumimoji="1" lang="ja-JP" altLang="en-US" dirty="0"/>
          </a:p>
        </p:txBody>
      </p:sp>
    </p:spTree>
    <p:extLst>
      <p:ext uri="{BB962C8B-B14F-4D97-AF65-F5344CB8AC3E}">
        <p14:creationId xmlns:p14="http://schemas.microsoft.com/office/powerpoint/2010/main" val="300065535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・親鸞聖人は「正定聚」をこの世（現世）で得る利益と</a:t>
            </a:r>
            <a:r>
              <a:rPr kumimoji="1" lang="ja-JP" altLang="en-US"/>
              <a:t>みられた。</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125</a:t>
            </a:fld>
            <a:endParaRPr kumimoji="1" lang="ja-JP" altLang="en-US" dirty="0"/>
          </a:p>
        </p:txBody>
      </p:sp>
    </p:spTree>
    <p:extLst>
      <p:ext uri="{BB962C8B-B14F-4D97-AF65-F5344CB8AC3E}">
        <p14:creationId xmlns:p14="http://schemas.microsoft.com/office/powerpoint/2010/main" val="2247071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・ここで再び</a:t>
            </a:r>
            <a:r>
              <a:rPr kumimoji="1" lang="en-US" altLang="ja-JP" dirty="0"/>
              <a:t>57</a:t>
            </a:r>
            <a:r>
              <a:rPr kumimoji="1" lang="ja-JP" altLang="en-US" dirty="0"/>
              <a:t>・</a:t>
            </a:r>
            <a:r>
              <a:rPr kumimoji="1" lang="en-US" altLang="ja-JP" dirty="0"/>
              <a:t>58</a:t>
            </a:r>
            <a:r>
              <a:rPr kumimoji="1" lang="ja-JP" altLang="en-US"/>
              <a:t>の二句の解説。</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126</a:t>
            </a:fld>
            <a:endParaRPr lang="ja-JP" altLang="en-US" dirty="0"/>
          </a:p>
        </p:txBody>
      </p:sp>
    </p:spTree>
    <p:extLst>
      <p:ext uri="{BB962C8B-B14F-4D97-AF65-F5344CB8AC3E}">
        <p14:creationId xmlns:p14="http://schemas.microsoft.com/office/powerpoint/2010/main" val="9776049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・この二句に示される龍樹菩薩の独特の教えがある。</a:t>
            </a:r>
            <a:endParaRPr kumimoji="1" lang="en-US" altLang="ja-JP" dirty="0"/>
          </a:p>
          <a:p>
            <a:r>
              <a:rPr kumimoji="1" lang="ja-JP" altLang="en-US"/>
              <a:t>・この文は、阿弥陀仏の本願を信じれば、ただちに「必定」、つまり正定聚となると龍樹菩薩が説かれていることを示している。</a:t>
            </a:r>
            <a:endParaRPr kumimoji="1" lang="en-US" altLang="ja-JP" dirty="0"/>
          </a:p>
          <a:p>
            <a:r>
              <a:rPr kumimoji="1" lang="ja-JP" altLang="en-US"/>
              <a:t>・この親鸞聖人の正定聚の理解を「現生正定聚」という。つまり、現に生きているまさに今このときに得る利益ということで「現生正定聚」という。</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127</a:t>
            </a:fld>
            <a:endParaRPr lang="ja-JP" altLang="en-US" dirty="0"/>
          </a:p>
        </p:txBody>
      </p:sp>
    </p:spTree>
    <p:extLst>
      <p:ext uri="{BB962C8B-B14F-4D97-AF65-F5344CB8AC3E}">
        <p14:creationId xmlns:p14="http://schemas.microsoft.com/office/powerpoint/2010/main" val="61551445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・親鸞聖人以前は、浄土に往生してから、正定聚となり、多くの修行をして仏となると考えられていた。</a:t>
            </a:r>
            <a:endParaRPr kumimoji="1" lang="en-US" altLang="ja-JP" dirty="0"/>
          </a:p>
          <a:p>
            <a:r>
              <a:rPr kumimoji="1" lang="ja-JP" altLang="en-US"/>
              <a:t>・ところが、親鸞聖人においては、現生に正定聚となる。つまり、このいのち終えれば間違いなく仏に成るという位になるわけだから、浄土に往生することは、そのまま「仏になる」ということになる。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1" lang="ja-JP" altLang="en-US" sz="13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17661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源空聖人とは、法然聖人のこと。詳しくは、「法然房源空」という。法然は房号で、法名は源空。</a:t>
            </a:r>
            <a:endParaRPr kumimoji="1" lang="en-US" altLang="ja-JP" dirty="0"/>
          </a:p>
          <a:p>
            <a:r>
              <a:rPr kumimoji="1" lang="ja-JP" altLang="en-US" dirty="0"/>
              <a:t>・講座では「源空聖人」とどちらで呼んでもいいが、一般的には「法然聖人」と呼ばれる場合が多い。</a:t>
            </a:r>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12</a:t>
            </a:fld>
            <a:endParaRPr lang="ja-JP" altLang="en-US" dirty="0"/>
          </a:p>
        </p:txBody>
      </p:sp>
    </p:spTree>
    <p:extLst>
      <p:ext uri="{BB962C8B-B14F-4D97-AF65-F5344CB8AC3E}">
        <p14:creationId xmlns:p14="http://schemas.microsoft.com/office/powerpoint/2010/main" val="37162207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a:t>
            </a:r>
            <a:r>
              <a:rPr kumimoji="1" lang="en-US" altLang="ja-JP" dirty="0"/>
              <a:t>1</a:t>
            </a:r>
            <a:r>
              <a:rPr kumimoji="1" lang="ja-JP" altLang="en-US"/>
              <a:t>つ疑問を出す。</a:t>
            </a:r>
            <a:endParaRPr kumimoji="1" lang="en-US" altLang="ja-JP" dirty="0"/>
          </a:p>
          <a:p>
            <a:r>
              <a:rPr kumimoji="1" lang="ja-JP" altLang="en-US"/>
              <a:t>・必ず仏になる位、正定聚について、親鸞聖人の素晴らしいお示しがある。</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129</a:t>
            </a:fld>
            <a:endParaRPr kumimoji="1" lang="ja-JP" altLang="en-US" dirty="0"/>
          </a:p>
        </p:txBody>
      </p:sp>
    </p:spTree>
    <p:extLst>
      <p:ext uri="{BB962C8B-B14F-4D97-AF65-F5344CB8AC3E}">
        <p14:creationId xmlns:p14="http://schemas.microsoft.com/office/powerpoint/2010/main" val="222584652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この方を知っているかの問いかけをする。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130</a:t>
            </a:fld>
            <a:endParaRPr kumimoji="1" lang="ja-JP" altLang="en-US" dirty="0"/>
          </a:p>
        </p:txBody>
      </p:sp>
    </p:spTree>
    <p:extLst>
      <p:ext uri="{BB962C8B-B14F-4D97-AF65-F5344CB8AC3E}">
        <p14:creationId xmlns:p14="http://schemas.microsoft.com/office/powerpoint/2010/main" val="190587738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・この菩薩は弥勒菩薩。</a:t>
            </a:r>
            <a:endParaRPr kumimoji="1" lang="en-US" altLang="ja-JP" dirty="0"/>
          </a:p>
          <a:p>
            <a:r>
              <a:rPr kumimoji="1" lang="ja-JP" altLang="en-US" dirty="0"/>
              <a:t>・この弥勒菩薩は</a:t>
            </a:r>
            <a:r>
              <a:rPr kumimoji="1" lang="ja-JP" altLang="en-US"/>
              <a:t>、自力の修行でさとりを目指す、</a:t>
            </a:r>
            <a:r>
              <a:rPr kumimoji="1" lang="ja-JP" altLang="en-US" dirty="0"/>
              <a:t>つまり今回の内容でいうと、難行道を歩んでさとりを目指す菩薩の中では、今一番仏に近い菩薩様</a:t>
            </a:r>
            <a:r>
              <a:rPr kumimoji="1" lang="ja-JP" altLang="en-US"/>
              <a:t>といわれており、多くの人々に信仰される菩薩である。</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131</a:t>
            </a:fld>
            <a:endParaRPr kumimoji="1" lang="ja-JP" altLang="en-US" dirty="0"/>
          </a:p>
        </p:txBody>
      </p:sp>
    </p:spTree>
    <p:extLst>
      <p:ext uri="{BB962C8B-B14F-4D97-AF65-F5344CB8AC3E}">
        <p14:creationId xmlns:p14="http://schemas.microsoft.com/office/powerpoint/2010/main" val="251690979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弥勒菩薩は、さきほどの菩薩の五十二位でいうと、五十一段目、等覚という位におられる。ここでの修行を終えて、次お生まれになるときは仏として、この私たちの世界に生まれて下さるといわれている。いまは、そのための最終段階の修行をされている。</a:t>
            </a:r>
            <a:endParaRPr kumimoji="1" lang="en-US" altLang="ja-JP" dirty="0"/>
          </a:p>
          <a:p>
            <a:r>
              <a:rPr kumimoji="1" lang="ja-JP" altLang="en-US"/>
              <a:t>・「正定聚」は「等覚」ともいうが、その「等覚」とは、この菩薩の五十一位の「等覚」のことである。</a:t>
            </a:r>
            <a:endParaRPr kumimoji="1" lang="en-US" altLang="ja-JP" dirty="0"/>
          </a:p>
          <a:p>
            <a:r>
              <a:rPr kumimoji="1" lang="ja-JP" altLang="en-US"/>
              <a:t>・親鸞聖人は本願を信じて正定聚となった人は、弥勒菩薩と同じ位だといわれる。あの弥勒菩薩と、多くの人々が信仰の対象とする、あの弥勒菩薩と同じ位である。</a:t>
            </a:r>
            <a:endParaRPr kumimoji="1" lang="en-US" altLang="ja-JP" dirty="0"/>
          </a:p>
          <a:p>
            <a:r>
              <a:rPr kumimoji="1" lang="ja-JP" altLang="en-US"/>
              <a:t>・何が同じかというと、「今のいのち終えて次生まれる時にはかならず仏となる」という点においてである。不退転である初地すら飛び越えて「等覚」になるといわれる。</a:t>
            </a:r>
            <a:endParaRPr kumimoji="1" lang="en-US" altLang="ja-JP" dirty="0"/>
          </a:p>
          <a:p>
            <a:r>
              <a:rPr kumimoji="1" lang="ja-JP" altLang="en-US"/>
              <a:t>・このことは、</a:t>
            </a:r>
            <a:r>
              <a:rPr kumimoji="1" lang="en-US" altLang="ja-JP" dirty="0"/>
              <a:t>『</a:t>
            </a:r>
            <a:r>
              <a:rPr kumimoji="1" lang="ja-JP" altLang="en-US"/>
              <a:t>教行信証</a:t>
            </a:r>
            <a:r>
              <a:rPr kumimoji="1" lang="en-US" altLang="ja-JP" dirty="0"/>
              <a:t>』</a:t>
            </a:r>
            <a:r>
              <a:rPr kumimoji="1" lang="ja-JP" altLang="en-US"/>
              <a:t>をはじめお手紙のなかで、はっきりと親鸞聖人お示しになっている。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132</a:t>
            </a:fld>
            <a:endParaRPr lang="ja-JP" altLang="en-US" dirty="0"/>
          </a:p>
        </p:txBody>
      </p:sp>
    </p:spTree>
    <p:extLst>
      <p:ext uri="{BB962C8B-B14F-4D97-AF65-F5344CB8AC3E}">
        <p14:creationId xmlns:p14="http://schemas.microsoft.com/office/powerpoint/2010/main" val="144266704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・では、その弥勒菩薩はあとどれくらいでさとられるか。どれくらいでこの世に生まれられるかを説明する。</a:t>
            </a:r>
            <a:endParaRPr kumimoji="1" lang="en-US" altLang="ja-JP" dirty="0"/>
          </a:p>
          <a:p>
            <a:r>
              <a:rPr kumimoji="1" lang="ja-JP" altLang="en-US"/>
              <a:t>・修行の最終段階とはいえ、あと、</a:t>
            </a:r>
            <a:r>
              <a:rPr kumimoji="1" lang="en-US" altLang="ja-JP" dirty="0"/>
              <a:t>56</a:t>
            </a:r>
            <a:r>
              <a:rPr kumimoji="1" lang="ja-JP" altLang="en-US"/>
              <a:t>億</a:t>
            </a:r>
            <a:r>
              <a:rPr kumimoji="1" lang="en-US" altLang="ja-JP" dirty="0"/>
              <a:t>7</a:t>
            </a:r>
            <a:r>
              <a:rPr kumimoji="1" lang="ja-JP" altLang="en-US"/>
              <a:t>千万年後といわれている。難行道は「諸・久・堕」であり遙かな時間がかかる。</a:t>
            </a:r>
            <a:endParaRPr kumimoji="1" lang="en-US" altLang="ja-JP" dirty="0"/>
          </a:p>
          <a:p>
            <a:r>
              <a:rPr kumimoji="1" lang="ja-JP" altLang="en-US"/>
              <a:t>・</a:t>
            </a:r>
            <a:r>
              <a:rPr kumimoji="1" lang="en-US" altLang="ja-JP" dirty="0"/>
              <a:t>56</a:t>
            </a:r>
            <a:r>
              <a:rPr kumimoji="1" lang="ja-JP" altLang="en-US"/>
              <a:t>億</a:t>
            </a:r>
            <a:r>
              <a:rPr kumimoji="1" lang="en-US" altLang="ja-JP" dirty="0"/>
              <a:t>7</a:t>
            </a:r>
            <a:r>
              <a:rPr kumimoji="1" lang="ja-JP" altLang="en-US"/>
              <a:t>千万年というと、地球ができて約</a:t>
            </a:r>
            <a:r>
              <a:rPr kumimoji="1" lang="en-US" altLang="ja-JP" dirty="0"/>
              <a:t>46</a:t>
            </a:r>
            <a:r>
              <a:rPr kumimoji="1" lang="ja-JP" altLang="en-US"/>
              <a:t>億年といわれるから、地球ができて今にいたるまでの歴史より、</a:t>
            </a:r>
            <a:r>
              <a:rPr kumimoji="1" lang="en-US" altLang="ja-JP" dirty="0"/>
              <a:t>10</a:t>
            </a:r>
            <a:r>
              <a:rPr kumimoji="1" lang="ja-JP" altLang="en-US"/>
              <a:t>億</a:t>
            </a:r>
            <a:r>
              <a:rPr kumimoji="1" lang="en-US" altLang="ja-JP" dirty="0"/>
              <a:t>7</a:t>
            </a:r>
            <a:r>
              <a:rPr kumimoji="1" lang="ja-JP" altLang="en-US"/>
              <a:t>千万年長い期間ということになる。</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133</a:t>
            </a:fld>
            <a:endParaRPr kumimoji="1" lang="ja-JP" altLang="en-US" dirty="0"/>
          </a:p>
        </p:txBody>
      </p:sp>
    </p:spTree>
    <p:extLst>
      <p:ext uri="{BB962C8B-B14F-4D97-AF65-F5344CB8AC3E}">
        <p14:creationId xmlns:p14="http://schemas.microsoft.com/office/powerpoint/2010/main" val="67505646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・弥勒菩薩は</a:t>
            </a:r>
            <a:r>
              <a:rPr kumimoji="1" lang="en-US" altLang="ja-JP" dirty="0"/>
              <a:t>56</a:t>
            </a:r>
            <a:r>
              <a:rPr kumimoji="1" lang="ja-JP" altLang="en-US"/>
              <a:t>億</a:t>
            </a:r>
            <a:r>
              <a:rPr kumimoji="1" lang="en-US" altLang="ja-JP" dirty="0"/>
              <a:t>7</a:t>
            </a:r>
            <a:r>
              <a:rPr kumimoji="1" lang="ja-JP" altLang="en-US"/>
              <a:t>千万年かかるといわれるが、この私たちはどうか。私たちがさとりをひらくのは「この一生を終えた後」ということになる。</a:t>
            </a:r>
            <a:endParaRPr kumimoji="1" lang="en-US" altLang="ja-JP" dirty="0"/>
          </a:p>
          <a:p>
            <a:r>
              <a:rPr kumimoji="1" lang="ja-JP" altLang="en-US"/>
              <a:t>・その差は歴然であり、正定聚がいかに素晴らしい位かということがわかる。</a:t>
            </a:r>
            <a:endParaRPr kumimoji="1" lang="en-US" altLang="ja-JP" dirty="0"/>
          </a:p>
          <a:p>
            <a:r>
              <a:rPr kumimoji="1" lang="ja-JP" altLang="en-US"/>
              <a:t>・龍樹菩薩が、自力で歓喜地までいかれながら、なぜ阿弥陀仏の浄土に生まれたいと願われたか、少し気持ちがわかるような気もする。</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134</a:t>
            </a:fld>
            <a:endParaRPr kumimoji="1" lang="ja-JP" altLang="en-US" dirty="0"/>
          </a:p>
        </p:txBody>
      </p:sp>
    </p:spTree>
    <p:extLst>
      <p:ext uri="{BB962C8B-B14F-4D97-AF65-F5344CB8AC3E}">
        <p14:creationId xmlns:p14="http://schemas.microsoft.com/office/powerpoint/2010/main" val="180290858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・最後の</a:t>
            </a:r>
            <a:r>
              <a:rPr kumimoji="1" lang="en-US" altLang="ja-JP" dirty="0"/>
              <a:t>2</a:t>
            </a:r>
            <a:r>
              <a:rPr kumimoji="1" lang="ja-JP" altLang="en-US"/>
              <a:t>句には、念仏について書かれている。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135</a:t>
            </a:fld>
            <a:endParaRPr lang="ja-JP" altLang="en-US" dirty="0"/>
          </a:p>
        </p:txBody>
      </p:sp>
    </p:spTree>
    <p:extLst>
      <p:ext uri="{BB962C8B-B14F-4D97-AF65-F5344CB8AC3E}">
        <p14:creationId xmlns:p14="http://schemas.microsoft.com/office/powerpoint/2010/main" val="41875674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59</a:t>
            </a:r>
            <a:r>
              <a:rPr kumimoji="1" lang="ja-JP" altLang="en-US" dirty="0"/>
              <a:t>句の「唯能常称如来号」は、「常に阿弥陀仏の名号を称える」、つまり「つねに念仏する」ということである</a:t>
            </a:r>
            <a:r>
              <a:rPr kumimoji="1" lang="ja-JP" altLang="en-US"/>
              <a:t>が、</a:t>
            </a:r>
            <a:r>
              <a:rPr kumimoji="1" lang="en-US" altLang="ja-JP" dirty="0"/>
              <a:t>58</a:t>
            </a:r>
            <a:r>
              <a:rPr kumimoji="1" lang="ja-JP" altLang="en-US"/>
              <a:t>句の「自然即時入必定」に続いて示されるので、この</a:t>
            </a:r>
            <a:r>
              <a:rPr kumimoji="1" lang="ja-JP" altLang="en-US" dirty="0"/>
              <a:t>念仏</a:t>
            </a:r>
            <a:r>
              <a:rPr kumimoji="1" lang="ja-JP" altLang="en-US"/>
              <a:t>は、正定聚の位に入った人、すなわち往生</a:t>
            </a:r>
            <a:r>
              <a:rPr kumimoji="1" lang="ja-JP" altLang="en-US" dirty="0"/>
              <a:t>浄土</a:t>
            </a:r>
            <a:r>
              <a:rPr kumimoji="1" lang="ja-JP" altLang="en-US"/>
              <a:t>が定まったひとが称える念仏である。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136</a:t>
            </a:fld>
            <a:endParaRPr lang="ja-JP" altLang="en-US" dirty="0"/>
          </a:p>
        </p:txBody>
      </p:sp>
    </p:spTree>
    <p:extLst>
      <p:ext uri="{BB962C8B-B14F-4D97-AF65-F5344CB8AC3E}">
        <p14:creationId xmlns:p14="http://schemas.microsoft.com/office/powerpoint/2010/main" val="392353893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・祈願請求（きがんしょうぐ）の念仏ではない。すでにさとりを開くことがまちがいなく決まっているのだから、お願いする必要が無い。</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137</a:t>
            </a:fld>
            <a:endParaRPr lang="ja-JP" altLang="en-US" dirty="0"/>
          </a:p>
        </p:txBody>
      </p:sp>
    </p:spTree>
    <p:extLst>
      <p:ext uri="{BB962C8B-B14F-4D97-AF65-F5344CB8AC3E}">
        <p14:creationId xmlns:p14="http://schemas.microsoft.com/office/powerpoint/2010/main" val="365607797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応報大悲弘誓恩」とあるように、この感謝とよろこびから称える念仏のこと</a:t>
            </a:r>
            <a:r>
              <a:rPr kumimoji="1" lang="ja-JP" altLang="en-US"/>
              <a:t>をいう。</a:t>
            </a:r>
            <a:endParaRPr kumimoji="1" lang="en-US" altLang="ja-JP" dirty="0"/>
          </a:p>
          <a:p>
            <a:r>
              <a:rPr kumimoji="1" lang="ja-JP" altLang="en-US" dirty="0"/>
              <a:t>・この「報恩の念仏」という理解の仕方は、真宗において非常に大切な理解である。（信心正因・称名報恩）</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138</a:t>
            </a:fld>
            <a:endParaRPr lang="ja-JP" altLang="en-US" dirty="0"/>
          </a:p>
        </p:txBody>
      </p:sp>
    </p:spTree>
    <p:extLst>
      <p:ext uri="{BB962C8B-B14F-4D97-AF65-F5344CB8AC3E}">
        <p14:creationId xmlns:p14="http://schemas.microsoft.com/office/powerpoint/2010/main" val="295667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・この七高僧がだいたいどのあたりで、ご活躍になったか、地図上で紹介する。</a:t>
            </a:r>
            <a:endParaRPr kumimoji="1" lang="en-US" altLang="ja-JP" dirty="0"/>
          </a:p>
          <a:p>
            <a:endParaRPr kumimoji="1" lang="en-US" altLang="ja-JP" dirty="0"/>
          </a:p>
          <a:p>
            <a:r>
              <a:rPr kumimoji="1" lang="ja-JP" altLang="en-US"/>
              <a:t>・</a:t>
            </a:r>
            <a:r>
              <a:rPr kumimoji="1" lang="ja-JP" altLang="en-US" dirty="0"/>
              <a:t>七高僧の説明については以下の通り。</a:t>
            </a:r>
            <a:endParaRPr kumimoji="1" lang="en-US" altLang="ja-JP" dirty="0"/>
          </a:p>
          <a:p>
            <a:r>
              <a:rPr kumimoji="1" lang="ja-JP" altLang="en-US" dirty="0"/>
              <a:t>・龍樹菩薩</a:t>
            </a:r>
            <a:r>
              <a:rPr kumimoji="1" lang="en-US" altLang="ja-JP" dirty="0"/>
              <a:t>…</a:t>
            </a:r>
            <a:r>
              <a:rPr kumimoji="1" lang="ja-JP" altLang="en-US" dirty="0"/>
              <a:t>南インド（ナーガールジュナコンダ／コンダ＝丘）</a:t>
            </a:r>
            <a:endParaRPr kumimoji="1" lang="en-US" altLang="ja-JP" dirty="0"/>
          </a:p>
          <a:p>
            <a:r>
              <a:rPr kumimoji="1" lang="ja-JP" altLang="en-US" dirty="0"/>
              <a:t>・天親菩薩</a:t>
            </a:r>
            <a:r>
              <a:rPr kumimoji="1" lang="en-US" altLang="ja-JP" dirty="0"/>
              <a:t>…</a:t>
            </a:r>
            <a:r>
              <a:rPr kumimoji="1" lang="ja-JP" altLang="en-US" dirty="0"/>
              <a:t>北インド、ガンダーラ地方のプルシャプラ（現在のペシャワール）といわれる、現在のパキスタン。</a:t>
            </a:r>
            <a:endParaRPr kumimoji="1" lang="en-US" altLang="ja-JP" dirty="0"/>
          </a:p>
          <a:p>
            <a:r>
              <a:rPr kumimoji="1" lang="ja-JP" altLang="en-US" dirty="0"/>
              <a:t>・曇鸞大師</a:t>
            </a:r>
            <a:r>
              <a:rPr kumimoji="1" lang="en-US" altLang="ja-JP" dirty="0"/>
              <a:t>…</a:t>
            </a:r>
            <a:r>
              <a:rPr kumimoji="1" lang="ja-JP" altLang="en-US" dirty="0"/>
              <a:t>現在の中国山西省北部。（南北朝時代の北魏の人）</a:t>
            </a:r>
            <a:endParaRPr kumimoji="1" lang="en-US" altLang="ja-JP" dirty="0"/>
          </a:p>
          <a:p>
            <a:r>
              <a:rPr kumimoji="1" lang="ja-JP" altLang="en-US" dirty="0"/>
              <a:t>・道綽禅師</a:t>
            </a:r>
            <a:r>
              <a:rPr kumimoji="1" lang="en-US" altLang="ja-JP" dirty="0"/>
              <a:t>…</a:t>
            </a:r>
            <a:r>
              <a:rPr kumimoji="1" lang="ja-JP" altLang="en-US" dirty="0"/>
              <a:t>曇鸞大師とそう遠くない場所で生まれました。（并州</a:t>
            </a:r>
            <a:r>
              <a:rPr kumimoji="1" lang="en-US" altLang="ja-JP" dirty="0"/>
              <a:t>〔</a:t>
            </a:r>
            <a:r>
              <a:rPr kumimoji="1" lang="ja-JP" altLang="en-US" dirty="0"/>
              <a:t>へいしゅう</a:t>
            </a:r>
            <a:r>
              <a:rPr kumimoji="1" lang="en-US" altLang="ja-JP" dirty="0"/>
              <a:t>〕</a:t>
            </a:r>
            <a:r>
              <a:rPr kumimoji="1" lang="ja-JP" altLang="en-US" dirty="0" err="1"/>
              <a:t>の汶</a:t>
            </a:r>
            <a:r>
              <a:rPr kumimoji="1" lang="ja-JP" altLang="en-US" dirty="0"/>
              <a:t>水</a:t>
            </a:r>
            <a:r>
              <a:rPr kumimoji="1" lang="en-US" altLang="ja-JP" dirty="0"/>
              <a:t>〔</a:t>
            </a:r>
            <a:r>
              <a:rPr kumimoji="1" lang="ja-JP" altLang="en-US" dirty="0"/>
              <a:t>ぶんすい</a:t>
            </a:r>
            <a:r>
              <a:rPr kumimoji="1" lang="en-US" altLang="ja-JP" dirty="0"/>
              <a:t>〕</a:t>
            </a:r>
            <a:r>
              <a:rPr kumimoji="1" lang="ja-JP" altLang="en-US" dirty="0"/>
              <a:t>）</a:t>
            </a:r>
            <a:endParaRPr kumimoji="1" lang="en-US" altLang="ja-JP" dirty="0"/>
          </a:p>
          <a:p>
            <a:r>
              <a:rPr kumimoji="1" lang="ja-JP" altLang="en-US" dirty="0"/>
              <a:t>・善導大師</a:t>
            </a:r>
            <a:r>
              <a:rPr kumimoji="1" lang="en-US" altLang="ja-JP" dirty="0"/>
              <a:t>…</a:t>
            </a:r>
            <a:r>
              <a:rPr kumimoji="1" lang="ja-JP" altLang="en-US" dirty="0"/>
              <a:t>諸説あるが山東省の臨淄（あるいは安徽省</a:t>
            </a:r>
            <a:r>
              <a:rPr kumimoji="1" lang="en-US" altLang="ja-JP" dirty="0"/>
              <a:t>〔</a:t>
            </a:r>
            <a:r>
              <a:rPr kumimoji="1" lang="ja-JP" altLang="en-US" dirty="0"/>
              <a:t>あんきしょう）の泗水）あたりで生まれ、やがて唐の都の長安で活躍された。</a:t>
            </a:r>
            <a:endParaRPr kumimoji="1" lang="en-US" altLang="ja-JP" dirty="0"/>
          </a:p>
          <a:p>
            <a:r>
              <a:rPr kumimoji="1" lang="ja-JP" altLang="en-US" dirty="0"/>
              <a:t>・源信和尚</a:t>
            </a:r>
            <a:r>
              <a:rPr kumimoji="1" lang="en-US" altLang="ja-JP" dirty="0"/>
              <a:t>…</a:t>
            </a:r>
            <a:r>
              <a:rPr kumimoji="1" lang="ja-JP" altLang="en-US" dirty="0"/>
              <a:t>奈良で誕生。（當麻）</a:t>
            </a:r>
            <a:endParaRPr kumimoji="1" lang="en-US" altLang="ja-JP" dirty="0"/>
          </a:p>
          <a:p>
            <a:r>
              <a:rPr kumimoji="1" lang="ja-JP" altLang="en-US" dirty="0"/>
              <a:t>・源空聖人</a:t>
            </a:r>
            <a:r>
              <a:rPr kumimoji="1" lang="en-US" altLang="ja-JP" dirty="0"/>
              <a:t>…</a:t>
            </a:r>
            <a:r>
              <a:rPr kumimoji="1" lang="ja-JP" altLang="en-US" dirty="0"/>
              <a:t>岡山で誕生。（美作国久米南条の稲岡の庄）</a:t>
            </a:r>
            <a:endParaRPr kumimoji="1" lang="en-US" altLang="ja-JP" dirty="0"/>
          </a:p>
          <a:p>
            <a:r>
              <a:rPr kumimoji="1" lang="ja-JP" altLang="en-US" dirty="0"/>
              <a:t>・龍樹菩薩と天親菩薩がインドの菩薩。曇鸞大師と道綽禅師と善導大師が中国、そして、源信和尚と源空聖人が日本の高僧方である。</a:t>
            </a:r>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13</a:t>
            </a:fld>
            <a:endParaRPr lang="ja-JP" altLang="en-US" dirty="0"/>
          </a:p>
        </p:txBody>
      </p:sp>
    </p:spTree>
    <p:extLst>
      <p:ext uri="{BB962C8B-B14F-4D97-AF65-F5344CB8AC3E}">
        <p14:creationId xmlns:p14="http://schemas.microsoft.com/office/powerpoint/2010/main" val="109268694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139</a:t>
            </a:fld>
            <a:endParaRPr kumimoji="1" lang="ja-JP" altLang="en-US" dirty="0"/>
          </a:p>
        </p:txBody>
      </p:sp>
    </p:spTree>
    <p:extLst>
      <p:ext uri="{BB962C8B-B14F-4D97-AF65-F5344CB8AC3E}">
        <p14:creationId xmlns:p14="http://schemas.microsoft.com/office/powerpoint/2010/main" val="236152932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本文の解説は以上であるが、最後に全体を通して「龍樹菩薩」の教えをまとめる。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140</a:t>
            </a:fld>
            <a:endParaRPr kumimoji="1" lang="ja-JP" altLang="en-US" dirty="0"/>
          </a:p>
        </p:txBody>
      </p:sp>
    </p:spTree>
    <p:extLst>
      <p:ext uri="{BB962C8B-B14F-4D97-AF65-F5344CB8AC3E}">
        <p14:creationId xmlns:p14="http://schemas.microsoft.com/office/powerpoint/2010/main" val="311463238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・お釈迦さまが説かれた教えには、沢山の道があるのを、龍樹菩薩は難行道と易</a:t>
            </a:r>
            <a:r>
              <a:rPr kumimoji="1" lang="ja-JP" altLang="en-US"/>
              <a:t>行道とがあると示した。</a:t>
            </a:r>
            <a:r>
              <a:rPr kumimoji="1" lang="ja-JP" altLang="en-US" dirty="0"/>
              <a:t>これが龍樹菩薩の発揮と</a:t>
            </a:r>
            <a:r>
              <a:rPr kumimoji="1" lang="ja-JP" altLang="en-US"/>
              <a:t>いわれるもの。</a:t>
            </a:r>
            <a:endParaRPr kumimoji="1" lang="en-US" altLang="ja-JP" dirty="0"/>
          </a:p>
          <a:p>
            <a:r>
              <a:rPr kumimoji="1" lang="ja-JP" altLang="en-US" dirty="0"/>
              <a:t>・易行道は、難行道を歩めないもののための仏道と</a:t>
            </a:r>
            <a:r>
              <a:rPr kumimoji="1" lang="ja-JP" altLang="en-US"/>
              <a:t>して示された</a:t>
            </a:r>
            <a:r>
              <a:rPr kumimoji="1" lang="ja-JP" altLang="en-US" dirty="0"/>
              <a:t>。</a:t>
            </a:r>
            <a:endParaRPr kumimoji="1" lang="en-US" altLang="ja-JP" dirty="0"/>
          </a:p>
          <a:p>
            <a:r>
              <a:rPr kumimoji="1" lang="ja-JP" altLang="en-US" dirty="0"/>
              <a:t>・難行道で悟りを開ける方は、そのまま修行をすすめることが</a:t>
            </a:r>
            <a:r>
              <a:rPr kumimoji="1" lang="ja-JP" altLang="en-US"/>
              <a:t>できるのが、弥勒菩薩</a:t>
            </a:r>
            <a:r>
              <a:rPr kumimoji="1" lang="ja-JP" altLang="en-US" dirty="0"/>
              <a:t>でさえまだ</a:t>
            </a:r>
            <a:r>
              <a:rPr kumimoji="1" lang="en-US" altLang="ja-JP" dirty="0"/>
              <a:t>56</a:t>
            </a:r>
            <a:r>
              <a:rPr kumimoji="1" lang="ja-JP" altLang="en-US" dirty="0"/>
              <a:t>億</a:t>
            </a:r>
            <a:r>
              <a:rPr kumimoji="1" lang="en-US" altLang="ja-JP" dirty="0"/>
              <a:t>7</a:t>
            </a:r>
            <a:r>
              <a:rPr kumimoji="1" lang="ja-JP" altLang="en-US" dirty="0"/>
              <a:t>千万年かかるという、難行道は、少なくとも私が歩むことは</a:t>
            </a:r>
            <a:r>
              <a:rPr kumimoji="1" lang="ja-JP" altLang="en-US"/>
              <a:t>不可能である。</a:t>
            </a:r>
            <a:endParaRPr kumimoji="1" lang="en-US" altLang="ja-JP" dirty="0"/>
          </a:p>
          <a:p>
            <a:r>
              <a:rPr kumimoji="1" lang="ja-JP" altLang="en-US"/>
              <a:t>・道</a:t>
            </a:r>
            <a:r>
              <a:rPr kumimoji="1" lang="ja-JP" altLang="en-US" dirty="0"/>
              <a:t>があっても、その道が私が歩めない道なら、その道はないの</a:t>
            </a:r>
            <a:r>
              <a:rPr kumimoji="1" lang="ja-JP" altLang="en-US"/>
              <a:t>と同じ。</a:t>
            </a:r>
            <a:endParaRPr kumimoji="1" lang="en-US" altLang="ja-JP" dirty="0"/>
          </a:p>
          <a:p>
            <a:r>
              <a:rPr kumimoji="1" lang="ja-JP" altLang="en-US" dirty="0"/>
              <a:t>・そのようなもののためにお釈迦さまは、本願という大きな船にのって悟りをめざす教え</a:t>
            </a:r>
            <a:r>
              <a:rPr kumimoji="1" lang="ja-JP" altLang="en-US"/>
              <a:t>を示された。</a:t>
            </a:r>
            <a:endParaRPr kumimoji="1" lang="en-US" altLang="ja-JP" dirty="0"/>
          </a:p>
          <a:p>
            <a:r>
              <a:rPr kumimoji="1" lang="ja-JP" altLang="en-US"/>
              <a:t>・これ</a:t>
            </a:r>
            <a:r>
              <a:rPr kumimoji="1" lang="ja-JP" altLang="en-US" dirty="0"/>
              <a:t>を龍樹菩薩は「本願を信じる心一つで救われる」という易行道としてお勧めくださっている。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141</a:t>
            </a:fld>
            <a:endParaRPr lang="ja-JP" altLang="en-US" dirty="0"/>
          </a:p>
        </p:txBody>
      </p:sp>
    </p:spTree>
    <p:extLst>
      <p:ext uri="{BB962C8B-B14F-4D97-AF65-F5344CB8AC3E}">
        <p14:creationId xmlns:p14="http://schemas.microsoft.com/office/powerpoint/2010/main" val="65866022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・親鸞</a:t>
            </a:r>
            <a:r>
              <a:rPr kumimoji="1" lang="ja-JP" altLang="en-US" dirty="0"/>
              <a:t>聖人が、龍樹菩薩に寄せてお作りになった和讃</a:t>
            </a:r>
            <a:r>
              <a:rPr kumimoji="1" lang="ja-JP" altLang="en-US"/>
              <a:t>を紹介する。</a:t>
            </a:r>
            <a:endParaRPr kumimoji="1" lang="en-US" altLang="ja-JP" dirty="0"/>
          </a:p>
          <a:p>
            <a:endParaRPr kumimoji="1" lang="en-US" altLang="ja-JP" dirty="0"/>
          </a:p>
          <a:p>
            <a:r>
              <a:rPr kumimoji="1" lang="ja-JP" altLang="en-US"/>
              <a:t>・果て</a:t>
            </a:r>
            <a:r>
              <a:rPr kumimoji="1" lang="ja-JP" altLang="en-US" dirty="0"/>
              <a:t>しなく広がる、生死の苦海、迷いの</a:t>
            </a:r>
            <a:r>
              <a:rPr kumimoji="1" lang="ja-JP" altLang="en-US"/>
              <a:t>海に私たち</a:t>
            </a:r>
            <a:r>
              <a:rPr kumimoji="1" lang="ja-JP" altLang="en-US" dirty="0"/>
              <a:t>は</a:t>
            </a:r>
            <a:r>
              <a:rPr kumimoji="1" lang="ja-JP" altLang="en-US"/>
              <a:t>沈み続けている。</a:t>
            </a:r>
            <a:endParaRPr kumimoji="1" lang="en-US" altLang="ja-JP" dirty="0"/>
          </a:p>
          <a:p>
            <a:r>
              <a:rPr kumimoji="1" lang="ja-JP" altLang="en-US"/>
              <a:t>　その</a:t>
            </a:r>
            <a:r>
              <a:rPr kumimoji="1" lang="ja-JP" altLang="en-US" dirty="0"/>
              <a:t>ままでは、そこ</a:t>
            </a:r>
            <a:r>
              <a:rPr kumimoji="1" lang="ja-JP" altLang="en-US"/>
              <a:t>に沈みつづけるしかない私たちを</a:t>
            </a:r>
            <a:endParaRPr kumimoji="1" lang="en-US" altLang="ja-JP" dirty="0"/>
          </a:p>
          <a:p>
            <a:r>
              <a:rPr kumimoji="1" lang="ja-JP" altLang="en-US"/>
              <a:t>　阿弥陀仏</a:t>
            </a:r>
            <a:r>
              <a:rPr kumimoji="1" lang="ja-JP" altLang="en-US" dirty="0"/>
              <a:t>の本願の船だけが</a:t>
            </a:r>
            <a:endParaRPr kumimoji="1" lang="en-US" altLang="ja-JP" dirty="0"/>
          </a:p>
          <a:p>
            <a:r>
              <a:rPr kumimoji="1" lang="ja-JP" altLang="en-US"/>
              <a:t>　乗せて</a:t>
            </a:r>
            <a:r>
              <a:rPr kumimoji="1" lang="ja-JP" altLang="en-US" dirty="0"/>
              <a:t>かならずさとりへと渡らせてくださるのである。</a:t>
            </a:r>
            <a:endParaRPr kumimoji="1" lang="en-US" altLang="ja-JP" dirty="0"/>
          </a:p>
          <a:p>
            <a:endParaRPr kumimoji="1" lang="en-US" altLang="ja-JP" dirty="0"/>
          </a:p>
          <a:p>
            <a:r>
              <a:rPr kumimoji="1" lang="ja-JP" altLang="en-US" dirty="0"/>
              <a:t>龍樹菩薩が示してくださった「易行道</a:t>
            </a:r>
            <a:r>
              <a:rPr kumimoji="1" lang="ja-JP" altLang="en-US"/>
              <a:t>」は、大きな</a:t>
            </a:r>
            <a:r>
              <a:rPr kumimoji="1" lang="ja-JP" altLang="en-US" dirty="0"/>
              <a:t>船に乗って、進む道</a:t>
            </a:r>
            <a:r>
              <a:rPr kumimoji="1" lang="ja-JP" altLang="en-US"/>
              <a:t>だといわれる。</a:t>
            </a:r>
            <a:endParaRPr kumimoji="1" lang="en-US" altLang="ja-JP" dirty="0"/>
          </a:p>
          <a:p>
            <a:r>
              <a:rPr kumimoji="1" lang="ja-JP" altLang="en-US"/>
              <a:t>しかし、その</a:t>
            </a:r>
            <a:r>
              <a:rPr kumimoji="1" lang="ja-JP" altLang="en-US" dirty="0"/>
              <a:t>道は、単に「楽だから良い」の</a:t>
            </a:r>
            <a:r>
              <a:rPr kumimoji="1" lang="ja-JP" altLang="en-US"/>
              <a:t>ではない。</a:t>
            </a:r>
            <a:endParaRPr kumimoji="1" lang="en-US" altLang="ja-JP" dirty="0"/>
          </a:p>
          <a:p>
            <a:r>
              <a:rPr kumimoji="1" lang="ja-JP" altLang="en-US" dirty="0"/>
              <a:t>迷いの海に沈む私たちは、阿弥陀仏の船に乗るほか</a:t>
            </a:r>
            <a:r>
              <a:rPr kumimoji="1" lang="ja-JP" altLang="en-US"/>
              <a:t>に、さとり</a:t>
            </a:r>
            <a:r>
              <a:rPr kumimoji="1" lang="ja-JP" altLang="en-US" dirty="0"/>
              <a:t>の世界に渡ることができないの</a:t>
            </a:r>
            <a:r>
              <a:rPr kumimoji="1" lang="ja-JP" altLang="en-US"/>
              <a:t>だと親鸞</a:t>
            </a:r>
            <a:r>
              <a:rPr kumimoji="1" lang="ja-JP" altLang="en-US" dirty="0"/>
              <a:t>聖人</a:t>
            </a:r>
            <a:r>
              <a:rPr kumimoji="1" lang="ja-JP" altLang="en-US"/>
              <a:t>は仰っている。</a:t>
            </a:r>
            <a:endParaRPr kumimoji="1" lang="en-US" altLang="ja-JP" dirty="0"/>
          </a:p>
          <a:p>
            <a:r>
              <a:rPr kumimoji="1" lang="ja-JP" altLang="en-US" dirty="0"/>
              <a:t>私たちには「易行道」の他は</a:t>
            </a:r>
            <a:r>
              <a:rPr kumimoji="1" lang="ja-JP" altLang="en-US"/>
              <a:t>ないのである。</a:t>
            </a:r>
            <a:endParaRPr kumimoji="1" lang="en-US" altLang="ja-JP" dirty="0"/>
          </a:p>
          <a:p>
            <a:r>
              <a:rPr kumimoji="1" lang="ja-JP" altLang="en-US"/>
              <a:t>そして、その</a:t>
            </a:r>
            <a:r>
              <a:rPr kumimoji="1" lang="ja-JP" altLang="en-US" dirty="0"/>
              <a:t>船には、自分の力で「乗る」ので</a:t>
            </a:r>
            <a:r>
              <a:rPr kumimoji="1" lang="ja-JP" altLang="en-US"/>
              <a:t>はないともいわれる。</a:t>
            </a:r>
            <a:endParaRPr kumimoji="1" lang="en-US" altLang="ja-JP" dirty="0"/>
          </a:p>
          <a:p>
            <a:r>
              <a:rPr kumimoji="1" lang="ja-JP" altLang="en-US" dirty="0"/>
              <a:t>「のせて」といわれる</a:t>
            </a:r>
            <a:r>
              <a:rPr kumimoji="1" lang="ja-JP" altLang="en-US"/>
              <a:t>ように、阿弥陀仏</a:t>
            </a:r>
            <a:r>
              <a:rPr kumimoji="1" lang="ja-JP" altLang="en-US" dirty="0"/>
              <a:t>のはたらきに</a:t>
            </a:r>
            <a:r>
              <a:rPr kumimoji="1" lang="ja-JP" altLang="en-US"/>
              <a:t>よって、私を乗せてくださるのである。</a:t>
            </a:r>
            <a:endParaRPr kumimoji="1" lang="en-US" altLang="ja-JP" dirty="0"/>
          </a:p>
          <a:p>
            <a:r>
              <a:rPr kumimoji="1" lang="ja-JP" altLang="en-US"/>
              <a:t>親鸞</a:t>
            </a:r>
            <a:r>
              <a:rPr kumimoji="1" lang="ja-JP" altLang="en-US" dirty="0"/>
              <a:t>聖人は、龍樹菩薩のおこころをこのように受け止めて行かれたのです。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5FFDD6E-BD08-4936-9BD9-3819A70769CF}" type="slidenum">
              <a:rPr lang="ja-JP" altLang="en-US" smtClean="0"/>
              <a:pPr/>
              <a:t>142</a:t>
            </a:fld>
            <a:endParaRPr lang="ja-JP" altLang="en-US" dirty="0"/>
          </a:p>
        </p:txBody>
      </p:sp>
    </p:spTree>
    <p:extLst>
      <p:ext uri="{BB962C8B-B14F-4D97-AF65-F5344CB8AC3E}">
        <p14:creationId xmlns:p14="http://schemas.microsoft.com/office/powerpoint/2010/main" val="291065889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143</a:t>
            </a:fld>
            <a:endParaRPr kumimoji="1" lang="ja-JP" altLang="en-US" dirty="0"/>
          </a:p>
        </p:txBody>
      </p:sp>
    </p:spTree>
    <p:extLst>
      <p:ext uri="{BB962C8B-B14F-4D97-AF65-F5344CB8AC3E}">
        <p14:creationId xmlns:p14="http://schemas.microsoft.com/office/powerpoint/2010/main" val="105497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・この２句は、七高僧がなにをされたかについて、すべてに共通していえることが示されている。</a:t>
            </a:r>
            <a:endParaRPr kumimoji="1" lang="en-US" altLang="ja-JP" dirty="0"/>
          </a:p>
          <a:p>
            <a:r>
              <a:rPr kumimoji="1" lang="ja-JP" altLang="en-US"/>
              <a:t>・本文と現代語訳を対照しながらみていく。</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14</a:t>
            </a:fld>
            <a:endParaRPr lang="ja-JP" altLang="en-US" dirty="0"/>
          </a:p>
        </p:txBody>
      </p:sp>
    </p:spTree>
    <p:extLst>
      <p:ext uri="{BB962C8B-B14F-4D97-AF65-F5344CB8AC3E}">
        <p14:creationId xmlns:p14="http://schemas.microsoft.com/office/powerpoint/2010/main" val="743499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15</a:t>
            </a:fld>
            <a:endParaRPr lang="ja-JP" altLang="en-US" dirty="0"/>
          </a:p>
        </p:txBody>
      </p:sp>
    </p:spTree>
    <p:extLst>
      <p:ext uri="{BB962C8B-B14F-4D97-AF65-F5344CB8AC3E}">
        <p14:creationId xmlns:p14="http://schemas.microsoft.com/office/powerpoint/2010/main" val="4048374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16</a:t>
            </a:fld>
            <a:endParaRPr lang="ja-JP" altLang="en-US" dirty="0"/>
          </a:p>
        </p:txBody>
      </p:sp>
    </p:spTree>
    <p:extLst>
      <p:ext uri="{BB962C8B-B14F-4D97-AF65-F5344CB8AC3E}">
        <p14:creationId xmlns:p14="http://schemas.microsoft.com/office/powerpoint/2010/main" val="4159240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17</a:t>
            </a:fld>
            <a:endParaRPr lang="ja-JP" altLang="en-US" dirty="0"/>
          </a:p>
        </p:txBody>
      </p:sp>
    </p:spTree>
    <p:extLst>
      <p:ext uri="{BB962C8B-B14F-4D97-AF65-F5344CB8AC3E}">
        <p14:creationId xmlns:p14="http://schemas.microsoft.com/office/powerpoint/2010/main" val="3527457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18</a:t>
            </a:fld>
            <a:endParaRPr lang="ja-JP" altLang="en-US" dirty="0"/>
          </a:p>
        </p:txBody>
      </p:sp>
    </p:spTree>
    <p:extLst>
      <p:ext uri="{BB962C8B-B14F-4D97-AF65-F5344CB8AC3E}">
        <p14:creationId xmlns:p14="http://schemas.microsoft.com/office/powerpoint/2010/main" val="280309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依経段とは、</a:t>
            </a:r>
            <a:r>
              <a:rPr kumimoji="1" lang="en-US" altLang="ja-JP" dirty="0"/>
              <a:t>『</a:t>
            </a:r>
            <a:r>
              <a:rPr kumimoji="1" lang="ja-JP" altLang="en-US" dirty="0"/>
              <a:t>大経</a:t>
            </a:r>
            <a:r>
              <a:rPr kumimoji="1" lang="en-US" altLang="ja-JP" dirty="0"/>
              <a:t>』</a:t>
            </a:r>
            <a:r>
              <a:rPr kumimoji="1" lang="ja-JP" altLang="en-US" dirty="0"/>
              <a:t>の教説に依る段である。</a:t>
            </a:r>
            <a:endParaRPr kumimoji="1" lang="en-US" altLang="ja-JP" dirty="0"/>
          </a:p>
          <a:p>
            <a:r>
              <a:rPr kumimoji="1" lang="ja-JP" altLang="en-US" dirty="0"/>
              <a:t>・依釈段とは、七高僧（七祖）の解釈に依る段である。</a:t>
            </a:r>
            <a:endParaRPr kumimoji="1" lang="en-US" altLang="ja-JP" dirty="0"/>
          </a:p>
          <a:p>
            <a:r>
              <a:rPr kumimoji="1" lang="ja-JP" altLang="en-US" dirty="0"/>
              <a:t>・今回の内容は「４教えの伝承」と「５七高僧の教え」の「龍樹菩薩」である。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a:t>
            </a:fld>
            <a:endParaRPr kumimoji="1" lang="ja-JP" altLang="en-US" dirty="0"/>
          </a:p>
        </p:txBody>
      </p:sp>
    </p:spTree>
    <p:extLst>
      <p:ext uri="{BB962C8B-B14F-4D97-AF65-F5344CB8AC3E}">
        <p14:creationId xmlns:p14="http://schemas.microsoft.com/office/powerpoint/2010/main" val="2523170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19</a:t>
            </a:fld>
            <a:endParaRPr lang="ja-JP" altLang="en-US" dirty="0"/>
          </a:p>
        </p:txBody>
      </p:sp>
    </p:spTree>
    <p:extLst>
      <p:ext uri="{BB962C8B-B14F-4D97-AF65-F5344CB8AC3E}">
        <p14:creationId xmlns:p14="http://schemas.microsoft.com/office/powerpoint/2010/main" val="4135324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20</a:t>
            </a:fld>
            <a:endParaRPr lang="ja-JP" altLang="en-US" dirty="0"/>
          </a:p>
        </p:txBody>
      </p:sp>
    </p:spTree>
    <p:extLst>
      <p:ext uri="{BB962C8B-B14F-4D97-AF65-F5344CB8AC3E}">
        <p14:creationId xmlns:p14="http://schemas.microsoft.com/office/powerpoint/2010/main" val="2891446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・仏教では、「仏の教えを受けるべき対象」や「救われるべき対象」を「機」という。</a:t>
            </a:r>
            <a:endParaRPr kumimoji="1" lang="en-US" altLang="ja-JP" dirty="0"/>
          </a:p>
          <a:p>
            <a:r>
              <a:rPr kumimoji="1" lang="ja-JP" altLang="en-US"/>
              <a:t>・つまりはこの私たちのことを指す言葉。</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21</a:t>
            </a:fld>
            <a:endParaRPr lang="ja-JP" altLang="en-US" dirty="0"/>
          </a:p>
        </p:txBody>
      </p:sp>
    </p:spTree>
    <p:extLst>
      <p:ext uri="{BB962C8B-B14F-4D97-AF65-F5344CB8AC3E}">
        <p14:creationId xmlns:p14="http://schemas.microsoft.com/office/powerpoint/2010/main" val="3830146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22</a:t>
            </a:fld>
            <a:endParaRPr lang="ja-JP" altLang="en-US" dirty="0"/>
          </a:p>
        </p:txBody>
      </p:sp>
    </p:spTree>
    <p:extLst>
      <p:ext uri="{BB962C8B-B14F-4D97-AF65-F5344CB8AC3E}">
        <p14:creationId xmlns:p14="http://schemas.microsoft.com/office/powerpoint/2010/main" val="2843698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23</a:t>
            </a:fld>
            <a:endParaRPr lang="ja-JP" altLang="en-US" dirty="0"/>
          </a:p>
        </p:txBody>
      </p:sp>
    </p:spTree>
    <p:extLst>
      <p:ext uri="{BB962C8B-B14F-4D97-AF65-F5344CB8AC3E}">
        <p14:creationId xmlns:p14="http://schemas.microsoft.com/office/powerpoint/2010/main" val="309777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「大聖興世正意」とは、前回の講座（お釈迦さまのおすすめ）での「出世本懐」と同じ意味であり、お釈迦さまがこの世にお出ましになった本意ということ。</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24</a:t>
            </a:fld>
            <a:endParaRPr lang="ja-JP" altLang="en-US" dirty="0"/>
          </a:p>
        </p:txBody>
      </p:sp>
    </p:spTree>
    <p:extLst>
      <p:ext uri="{BB962C8B-B14F-4D97-AF65-F5344CB8AC3E}">
        <p14:creationId xmlns:p14="http://schemas.microsoft.com/office/powerpoint/2010/main" val="767075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お釈迦さまの出世の本意は、阿弥陀様の本願を説くことである。</a:t>
            </a:r>
            <a:endParaRPr kumimoji="1" lang="en-US" altLang="ja-JP" dirty="0"/>
          </a:p>
          <a:p>
            <a:r>
              <a:rPr kumimoji="1" lang="ja-JP" altLang="en-US" dirty="0"/>
              <a:t>・依経段（共通資料</a:t>
            </a:r>
            <a:r>
              <a:rPr kumimoji="1" lang="en-US" altLang="ja-JP" dirty="0"/>
              <a:t>21</a:t>
            </a:r>
            <a:r>
              <a:rPr kumimoji="1" lang="ja-JP" altLang="en-US" dirty="0"/>
              <a:t>句・</a:t>
            </a:r>
            <a:r>
              <a:rPr kumimoji="1" lang="en-US" altLang="ja-JP" dirty="0"/>
              <a:t>22</a:t>
            </a:r>
            <a:r>
              <a:rPr kumimoji="1" lang="ja-JP" altLang="en-US" dirty="0"/>
              <a:t>句）の「如来正意興出世　唯説弥陀本願海」を参考にする。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25</a:t>
            </a:fld>
            <a:endParaRPr lang="ja-JP" altLang="en-US" dirty="0"/>
          </a:p>
        </p:txBody>
      </p:sp>
    </p:spTree>
    <p:extLst>
      <p:ext uri="{BB962C8B-B14F-4D97-AF65-F5344CB8AC3E}">
        <p14:creationId xmlns:p14="http://schemas.microsoft.com/office/powerpoint/2010/main" val="720209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その「出世本懐」を「顕」、「あらわし」とあるから、七高僧は、「お釈迦さまの出世本懐は本願を説くことだ」と顕かにされた。</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26</a:t>
            </a:fld>
            <a:endParaRPr lang="ja-JP" altLang="en-US" dirty="0"/>
          </a:p>
        </p:txBody>
      </p:sp>
    </p:spTree>
    <p:extLst>
      <p:ext uri="{BB962C8B-B14F-4D97-AF65-F5344CB8AC3E}">
        <p14:creationId xmlns:p14="http://schemas.microsoft.com/office/powerpoint/2010/main" val="1540417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27</a:t>
            </a:fld>
            <a:endParaRPr lang="ja-JP" altLang="en-US" dirty="0"/>
          </a:p>
        </p:txBody>
      </p:sp>
    </p:spTree>
    <p:extLst>
      <p:ext uri="{BB962C8B-B14F-4D97-AF65-F5344CB8AC3E}">
        <p14:creationId xmlns:p14="http://schemas.microsoft.com/office/powerpoint/2010/main" val="1407913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「如来本誓」とは、阿弥陀仏の四十八の誓願であり、特にその中の第十八番目の願、本願を指す。</a:t>
            </a:r>
            <a:endParaRPr kumimoji="1" lang="en-US" altLang="ja-JP" dirty="0"/>
          </a:p>
          <a:p>
            <a:r>
              <a:rPr kumimoji="1" lang="ja-JP" altLang="en-US" dirty="0"/>
              <a:t>・この本願の内容について、再度確認する。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28</a:t>
            </a:fld>
            <a:endParaRPr lang="ja-JP" altLang="en-US" dirty="0"/>
          </a:p>
        </p:txBody>
      </p:sp>
    </p:spTree>
    <p:extLst>
      <p:ext uri="{BB962C8B-B14F-4D97-AF65-F5344CB8AC3E}">
        <p14:creationId xmlns:p14="http://schemas.microsoft.com/office/powerpoint/2010/main" val="368875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lang="en-US" altLang="ja-JP" sz="180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4170820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ここは、</a:t>
            </a:r>
            <a:r>
              <a:rPr kumimoji="1" lang="en-US" altLang="ja-JP" dirty="0"/>
              <a:t>『</a:t>
            </a:r>
            <a:r>
              <a:rPr kumimoji="1" lang="ja-JP" altLang="en-US" dirty="0"/>
              <a:t>浄土三部経</a:t>
            </a:r>
            <a:r>
              <a:rPr kumimoji="1" lang="en-US" altLang="ja-JP" dirty="0"/>
              <a:t>』</a:t>
            </a:r>
            <a:r>
              <a:rPr kumimoji="1" lang="ja-JP" altLang="en-US" dirty="0"/>
              <a:t>の現代語訳（２９頁）の第十八願からの引用文。</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29</a:t>
            </a:fld>
            <a:endParaRPr kumimoji="1" lang="ja-JP" altLang="en-US" dirty="0"/>
          </a:p>
        </p:txBody>
      </p:sp>
    </p:spTree>
    <p:extLst>
      <p:ext uri="{BB962C8B-B14F-4D97-AF65-F5344CB8AC3E}">
        <p14:creationId xmlns:p14="http://schemas.microsoft.com/office/powerpoint/2010/main" val="560028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第１回の講座では、このように色分けした。</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30</a:t>
            </a:fld>
            <a:endParaRPr kumimoji="1" lang="ja-JP" altLang="en-US" dirty="0"/>
          </a:p>
        </p:txBody>
      </p:sp>
    </p:spTree>
    <p:extLst>
      <p:ext uri="{BB962C8B-B14F-4D97-AF65-F5344CB8AC3E}">
        <p14:creationId xmlns:p14="http://schemas.microsoft.com/office/powerpoint/2010/main" val="3338351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これを要約すると、第十八願は「信心」と「称名」と「往生浄土」を私たちに得させると誓われている。仏の側からのはたらきであって、私のはたらきではない。</a:t>
            </a:r>
            <a:endParaRPr kumimoji="1" lang="en-US" altLang="ja-JP" dirty="0"/>
          </a:p>
          <a:p>
            <a:r>
              <a:rPr kumimoji="1" lang="ja-JP" altLang="en-US" dirty="0"/>
              <a:t>・「正信念仏偈」とは「信心と念仏のうた」、この「信心」と「念仏」は浄土真宗の教えの中で重要な位置を占めるが、それは本願である第十八願に誓われているからである。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31</a:t>
            </a:fld>
            <a:endParaRPr kumimoji="1" lang="ja-JP" altLang="en-US" dirty="0"/>
          </a:p>
        </p:txBody>
      </p:sp>
    </p:spTree>
    <p:extLst>
      <p:ext uri="{BB962C8B-B14F-4D97-AF65-F5344CB8AC3E}">
        <p14:creationId xmlns:p14="http://schemas.microsoft.com/office/powerpoint/2010/main" val="4003016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32</a:t>
            </a:fld>
            <a:endParaRPr lang="ja-JP" altLang="en-US" dirty="0"/>
          </a:p>
        </p:txBody>
      </p:sp>
    </p:spTree>
    <p:extLst>
      <p:ext uri="{BB962C8B-B14F-4D97-AF65-F5344CB8AC3E}">
        <p14:creationId xmlns:p14="http://schemas.microsoft.com/office/powerpoint/2010/main" val="535838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ここでは「応機」であることを「明かす」とあるように、親鸞聖人は、「七高僧は、阿弥陀仏の本願は私のための願いであるとあきらかにされた」と言われる。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33</a:t>
            </a:fld>
            <a:endParaRPr lang="ja-JP" altLang="en-US" dirty="0"/>
          </a:p>
        </p:txBody>
      </p:sp>
    </p:spTree>
    <p:extLst>
      <p:ext uri="{BB962C8B-B14F-4D97-AF65-F5344CB8AC3E}">
        <p14:creationId xmlns:p14="http://schemas.microsoft.com/office/powerpoint/2010/main" val="960518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a:t>
            </a:r>
            <a:r>
              <a:rPr kumimoji="1" lang="ja-JP" altLang="en-US" dirty="0"/>
              <a:t>は親鸞聖人の言葉を今日に伝える</a:t>
            </a:r>
            <a:r>
              <a:rPr kumimoji="1" lang="en-US" altLang="ja-JP" dirty="0"/>
              <a:t>『</a:t>
            </a:r>
            <a:r>
              <a:rPr kumimoji="1" lang="ja-JP" altLang="en-US" dirty="0"/>
              <a:t>歎異抄</a:t>
            </a:r>
            <a:r>
              <a:rPr kumimoji="1" lang="en-US" altLang="ja-JP" dirty="0"/>
              <a:t>』</a:t>
            </a:r>
            <a:r>
              <a:rPr kumimoji="1" lang="ja-JP" altLang="en-US" dirty="0"/>
              <a:t>の一節の現代語訳です。</a:t>
            </a:r>
            <a:endParaRPr kumimoji="1" lang="en-US" altLang="ja-JP" dirty="0"/>
          </a:p>
          <a:p>
            <a:r>
              <a:rPr kumimoji="1" lang="ja-JP" altLang="en-US"/>
              <a:t>・</a:t>
            </a:r>
            <a:r>
              <a:rPr kumimoji="1" lang="ja-JP" altLang="en-US" dirty="0"/>
              <a:t>本願は「私」のためにたてられた、ということを親鸞聖人はこのように受け止められている。</a:t>
            </a:r>
            <a:endParaRPr kumimoji="1" lang="en-US" altLang="ja-JP" dirty="0"/>
          </a:p>
          <a:p>
            <a:r>
              <a:rPr kumimoji="1" lang="ja-JP" altLang="en-US" dirty="0"/>
              <a:t>・</a:t>
            </a:r>
            <a:r>
              <a:rPr kumimoji="1" lang="en-US" altLang="ja-JP" dirty="0"/>
              <a:t>『</a:t>
            </a:r>
            <a:r>
              <a:rPr kumimoji="1" lang="ja-JP" altLang="en-US" dirty="0"/>
              <a:t>大経</a:t>
            </a:r>
            <a:r>
              <a:rPr kumimoji="1" lang="en-US" altLang="ja-JP" dirty="0"/>
              <a:t>』</a:t>
            </a:r>
            <a:r>
              <a:rPr kumimoji="1" lang="ja-JP" altLang="en-US" dirty="0"/>
              <a:t>の第十八願文には「十方衆生」とある。これは「あらゆる世界の生きとし生けるもの」ということであるが、親鸞聖人は「わたし一人を救うための誓い」と受けとめられた。</a:t>
            </a:r>
            <a:endParaRPr kumimoji="1" lang="en-US" altLang="ja-JP" dirty="0"/>
          </a:p>
          <a:p>
            <a:r>
              <a:rPr kumimoji="1" lang="ja-JP" altLang="en-US"/>
              <a:t>　このような人は救われるが、このような人は救われないというように、救いに条件を付けたならば、自分は救われない側に入ってしまうような人間だ、と親鸞聖人は受けとめておられた。</a:t>
            </a:r>
            <a:endParaRPr kumimoji="1" lang="en-US" altLang="ja-JP" dirty="0"/>
          </a:p>
          <a:p>
            <a:r>
              <a:rPr kumimoji="1" lang="ja-JP" altLang="en-US"/>
              <a:t>　だから本願に「十方衆生」と誓われるのだと親鸞聖人は見ていかれた。</a:t>
            </a:r>
            <a:endParaRPr kumimoji="1" lang="en-US" altLang="ja-JP" dirty="0"/>
          </a:p>
          <a:p>
            <a:r>
              <a:rPr kumimoji="1" lang="ja-JP" altLang="en-US"/>
              <a:t>　救われる者／救われない者という区別をしない、「全てのもの」を救うという本願だからこそ、この私が間違いなく救われる。だからそれは私に向けられた願いだったのだと仰った。</a:t>
            </a:r>
            <a:endParaRPr kumimoji="1" lang="en-US" altLang="ja-JP" dirty="0"/>
          </a:p>
          <a:p>
            <a:r>
              <a:rPr kumimoji="1" lang="ja-JP" altLang="en-US"/>
              <a:t>・</a:t>
            </a:r>
            <a:r>
              <a:rPr kumimoji="1" lang="ja-JP" altLang="en-US" dirty="0"/>
              <a:t>この親鸞聖人の受け止めは、七高僧のお導きによるものであることが、「正信偈」の「明如来本誓応機」からうかがえる。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34</a:t>
            </a:fld>
            <a:endParaRPr kumimoji="1" lang="ja-JP" altLang="en-US" dirty="0"/>
          </a:p>
        </p:txBody>
      </p:sp>
    </p:spTree>
    <p:extLst>
      <p:ext uri="{BB962C8B-B14F-4D97-AF65-F5344CB8AC3E}">
        <p14:creationId xmlns:p14="http://schemas.microsoft.com/office/powerpoint/2010/main" val="763919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まとめとして、七高僧は、長い年月と距離を超えて、本願の教えを親鸞聖人に届けてくだされた。</a:t>
            </a:r>
            <a:endParaRPr kumimoji="1" lang="en-US" altLang="ja-JP" dirty="0"/>
          </a:p>
          <a:p>
            <a:r>
              <a:rPr kumimoji="1" lang="ja-JP" altLang="en-US" dirty="0"/>
              <a:t>・しかし、ここで終わってはいない。大事なのは、親鸞聖人以降、歴代の本願寺宗主をはじめ、ご縁のある寺院の歴代ご住職、そして、祖父、祖母、父、母、その他多くの人とのご縁があって、本願の教えが、いま、私のもとに届いているということである。</a:t>
            </a:r>
            <a:endParaRPr kumimoji="1" lang="en-US" altLang="ja-JP" dirty="0"/>
          </a:p>
          <a:p>
            <a:r>
              <a:rPr kumimoji="1" lang="ja-JP" altLang="en-US" dirty="0"/>
              <a:t>・これは、まったく不思議なことであり、いままで自分が関わってきた人の誰か一人でも、また七高僧のどなたか一人でも欠けていたら、今日、ここで私たちはこうして集うことはなかったかもしれない。そのようなご恩を感じながら、七高僧について書かれた依釈段のご文を学んでいただきたい。</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35</a:t>
            </a:fld>
            <a:endParaRPr lang="ja-JP" altLang="en-US" dirty="0"/>
          </a:p>
        </p:txBody>
      </p:sp>
    </p:spTree>
    <p:extLst>
      <p:ext uri="{BB962C8B-B14F-4D97-AF65-F5344CB8AC3E}">
        <p14:creationId xmlns:p14="http://schemas.microsoft.com/office/powerpoint/2010/main" val="3735389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36</a:t>
            </a:fld>
            <a:endParaRPr kumimoji="1" lang="ja-JP" altLang="en-US" dirty="0"/>
          </a:p>
        </p:txBody>
      </p:sp>
    </p:spTree>
    <p:extLst>
      <p:ext uri="{BB962C8B-B14F-4D97-AF65-F5344CB8AC3E}">
        <p14:creationId xmlns:p14="http://schemas.microsoft.com/office/powerpoint/2010/main" val="2360998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37</a:t>
            </a:fld>
            <a:endParaRPr kumimoji="1" lang="ja-JP" altLang="en-US" dirty="0"/>
          </a:p>
        </p:txBody>
      </p:sp>
    </p:spTree>
    <p:extLst>
      <p:ext uri="{BB962C8B-B14F-4D97-AF65-F5344CB8AC3E}">
        <p14:creationId xmlns:p14="http://schemas.microsoft.com/office/powerpoint/2010/main" val="2979935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・講座の賞通資料による確認</a:t>
            </a:r>
          </a:p>
        </p:txBody>
      </p:sp>
      <p:sp>
        <p:nvSpPr>
          <p:cNvPr id="4" name="スライド番号プレースホルダー 3"/>
          <p:cNvSpPr>
            <a:spLocks noGrp="1"/>
          </p:cNvSpPr>
          <p:nvPr>
            <p:ph type="sldNum" sz="quarter" idx="5"/>
          </p:nvPr>
        </p:nvSpPr>
        <p:spPr/>
        <p:txBody>
          <a:bodyPr/>
          <a:lstStyle/>
          <a:p>
            <a:fld id="{65FFDD6E-BD08-4936-9BD9-3819A70769CF}" type="slidenum">
              <a:rPr lang="ja-JP" altLang="en-US" smtClean="0"/>
              <a:pPr/>
              <a:t>38</a:t>
            </a:fld>
            <a:endParaRPr lang="ja-JP" altLang="en-US" dirty="0"/>
          </a:p>
        </p:txBody>
      </p:sp>
    </p:spTree>
    <p:extLst>
      <p:ext uri="{BB962C8B-B14F-4D97-AF65-F5344CB8AC3E}">
        <p14:creationId xmlns:p14="http://schemas.microsoft.com/office/powerpoint/2010/main" val="307010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a:t>
            </a:fld>
            <a:endParaRPr kumimoji="1" lang="ja-JP" altLang="en-US" dirty="0"/>
          </a:p>
        </p:txBody>
      </p:sp>
    </p:spTree>
    <p:extLst>
      <p:ext uri="{BB962C8B-B14F-4D97-AF65-F5344CB8AC3E}">
        <p14:creationId xmlns:p14="http://schemas.microsoft.com/office/powerpoint/2010/main" val="194409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この</a:t>
            </a:r>
            <a:r>
              <a:rPr kumimoji="1" lang="en-US" altLang="ja-JP" dirty="0"/>
              <a:t>12</a:t>
            </a:r>
            <a:r>
              <a:rPr kumimoji="1" lang="ja-JP" altLang="en-US" dirty="0"/>
              <a:t>句は、龍樹菩薩について書かれてある。</a:t>
            </a:r>
            <a:endParaRPr kumimoji="1" lang="en-US" altLang="ja-JP" dirty="0"/>
          </a:p>
          <a:p>
            <a:r>
              <a:rPr kumimoji="1" lang="ja-JP" altLang="en-US" dirty="0"/>
              <a:t>・「正信偈のご文の意味を、現代語訳と対象してみていく。</a:t>
            </a:r>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39</a:t>
            </a:fld>
            <a:endParaRPr lang="ja-JP" altLang="en-US" dirty="0"/>
          </a:p>
        </p:txBody>
      </p:sp>
    </p:spTree>
    <p:extLst>
      <p:ext uri="{BB962C8B-B14F-4D97-AF65-F5344CB8AC3E}">
        <p14:creationId xmlns:p14="http://schemas.microsoft.com/office/powerpoint/2010/main" val="185753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1" lang="ja-JP" altLang="en-US"/>
              <a:t>・</a:t>
            </a:r>
            <a:r>
              <a:rPr kumimoji="1" lang="ja-JP" altLang="en-US" dirty="0"/>
              <a:t>本文と現代語訳を対照しながらみていく。</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40</a:t>
            </a:fld>
            <a:endParaRPr lang="ja-JP" altLang="en-US" dirty="0"/>
          </a:p>
        </p:txBody>
      </p:sp>
    </p:spTree>
    <p:extLst>
      <p:ext uri="{BB962C8B-B14F-4D97-AF65-F5344CB8AC3E}">
        <p14:creationId xmlns:p14="http://schemas.microsoft.com/office/powerpoint/2010/main" val="294864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41</a:t>
            </a:fld>
            <a:endParaRPr lang="ja-JP" altLang="en-US" dirty="0"/>
          </a:p>
        </p:txBody>
      </p:sp>
    </p:spTree>
    <p:extLst>
      <p:ext uri="{BB962C8B-B14F-4D97-AF65-F5344CB8AC3E}">
        <p14:creationId xmlns:p14="http://schemas.microsoft.com/office/powerpoint/2010/main" val="2934605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・「大衆」は「だいしゅう」と読む。</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42</a:t>
            </a:fld>
            <a:endParaRPr lang="ja-JP" altLang="en-US" dirty="0"/>
          </a:p>
        </p:txBody>
      </p:sp>
    </p:spTree>
    <p:extLst>
      <p:ext uri="{BB962C8B-B14F-4D97-AF65-F5344CB8AC3E}">
        <p14:creationId xmlns:p14="http://schemas.microsoft.com/office/powerpoint/2010/main" val="1995197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43</a:t>
            </a:fld>
            <a:endParaRPr lang="ja-JP" altLang="en-US" dirty="0"/>
          </a:p>
        </p:txBody>
      </p:sp>
    </p:spTree>
    <p:extLst>
      <p:ext uri="{BB962C8B-B14F-4D97-AF65-F5344CB8AC3E}">
        <p14:creationId xmlns:p14="http://schemas.microsoft.com/office/powerpoint/2010/main" val="2863705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44</a:t>
            </a:fld>
            <a:endParaRPr lang="ja-JP" altLang="en-US" dirty="0"/>
          </a:p>
        </p:txBody>
      </p:sp>
    </p:spTree>
    <p:extLst>
      <p:ext uri="{BB962C8B-B14F-4D97-AF65-F5344CB8AC3E}">
        <p14:creationId xmlns:p14="http://schemas.microsoft.com/office/powerpoint/2010/main" val="2602778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45</a:t>
            </a:fld>
            <a:endParaRPr lang="ja-JP" altLang="en-US" dirty="0"/>
          </a:p>
        </p:txBody>
      </p:sp>
    </p:spTree>
    <p:extLst>
      <p:ext uri="{BB962C8B-B14F-4D97-AF65-F5344CB8AC3E}">
        <p14:creationId xmlns:p14="http://schemas.microsoft.com/office/powerpoint/2010/main" val="136650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46</a:t>
            </a:fld>
            <a:endParaRPr lang="ja-JP" altLang="en-US" dirty="0"/>
          </a:p>
        </p:txBody>
      </p:sp>
    </p:spTree>
    <p:extLst>
      <p:ext uri="{BB962C8B-B14F-4D97-AF65-F5344CB8AC3E}">
        <p14:creationId xmlns:p14="http://schemas.microsoft.com/office/powerpoint/2010/main" val="1868895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ここからは南インドに龍樹菩薩が現れて、何をされたのかが示されている。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47</a:t>
            </a:fld>
            <a:endParaRPr lang="ja-JP" altLang="en-US" dirty="0"/>
          </a:p>
        </p:txBody>
      </p:sp>
    </p:spTree>
    <p:extLst>
      <p:ext uri="{BB962C8B-B14F-4D97-AF65-F5344CB8AC3E}">
        <p14:creationId xmlns:p14="http://schemas.microsoft.com/office/powerpoint/2010/main" val="20940551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48</a:t>
            </a:fld>
            <a:endParaRPr lang="ja-JP" altLang="en-US" dirty="0"/>
          </a:p>
        </p:txBody>
      </p:sp>
    </p:spTree>
    <p:extLst>
      <p:ext uri="{BB962C8B-B14F-4D97-AF65-F5344CB8AC3E}">
        <p14:creationId xmlns:p14="http://schemas.microsoft.com/office/powerpoint/2010/main" val="265575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・講座の共通資料によって確認する</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pPr/>
              <a:t>4</a:t>
            </a:fld>
            <a:endParaRPr lang="ja-JP" altLang="en-US" dirty="0"/>
          </a:p>
        </p:txBody>
      </p:sp>
    </p:spTree>
    <p:extLst>
      <p:ext uri="{BB962C8B-B14F-4D97-AF65-F5344CB8AC3E}">
        <p14:creationId xmlns:p14="http://schemas.microsoft.com/office/powerpoint/2010/main" val="24276575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49</a:t>
            </a:fld>
            <a:endParaRPr lang="ja-JP" altLang="en-US" dirty="0"/>
          </a:p>
        </p:txBody>
      </p:sp>
    </p:spTree>
    <p:extLst>
      <p:ext uri="{BB962C8B-B14F-4D97-AF65-F5344CB8AC3E}">
        <p14:creationId xmlns:p14="http://schemas.microsoft.com/office/powerpoint/2010/main" val="28315505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50</a:t>
            </a:fld>
            <a:endParaRPr lang="ja-JP" altLang="en-US" dirty="0"/>
          </a:p>
        </p:txBody>
      </p:sp>
    </p:spTree>
    <p:extLst>
      <p:ext uri="{BB962C8B-B14F-4D97-AF65-F5344CB8AC3E}">
        <p14:creationId xmlns:p14="http://schemas.microsoft.com/office/powerpoint/2010/main" val="3680254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51</a:t>
            </a:fld>
            <a:endParaRPr lang="ja-JP" altLang="en-US" dirty="0"/>
          </a:p>
        </p:txBody>
      </p:sp>
    </p:spTree>
    <p:extLst>
      <p:ext uri="{BB962C8B-B14F-4D97-AF65-F5344CB8AC3E}">
        <p14:creationId xmlns:p14="http://schemas.microsoft.com/office/powerpoint/2010/main" val="31434114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52</a:t>
            </a:fld>
            <a:endParaRPr lang="ja-JP" altLang="en-US" dirty="0"/>
          </a:p>
        </p:txBody>
      </p:sp>
    </p:spTree>
    <p:extLst>
      <p:ext uri="{BB962C8B-B14F-4D97-AF65-F5344CB8AC3E}">
        <p14:creationId xmlns:p14="http://schemas.microsoft.com/office/powerpoint/2010/main" val="1870625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53</a:t>
            </a:fld>
            <a:endParaRPr lang="ja-JP" altLang="en-US" dirty="0"/>
          </a:p>
        </p:txBody>
      </p:sp>
    </p:spTree>
    <p:extLst>
      <p:ext uri="{BB962C8B-B14F-4D97-AF65-F5344CB8AC3E}">
        <p14:creationId xmlns:p14="http://schemas.microsoft.com/office/powerpoint/2010/main" val="14922117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54</a:t>
            </a:fld>
            <a:endParaRPr lang="ja-JP" altLang="en-US" dirty="0"/>
          </a:p>
        </p:txBody>
      </p:sp>
    </p:spTree>
    <p:extLst>
      <p:ext uri="{BB962C8B-B14F-4D97-AF65-F5344CB8AC3E}">
        <p14:creationId xmlns:p14="http://schemas.microsoft.com/office/powerpoint/2010/main" val="9681493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55</a:t>
            </a:fld>
            <a:endParaRPr kumimoji="1" lang="ja-JP" altLang="en-US" dirty="0"/>
          </a:p>
        </p:txBody>
      </p:sp>
    </p:spTree>
    <p:extLst>
      <p:ext uri="{BB962C8B-B14F-4D97-AF65-F5344CB8AC3E}">
        <p14:creationId xmlns:p14="http://schemas.microsoft.com/office/powerpoint/2010/main" val="1105468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ここからもう少し詳しく龍樹菩薩の業績について説明する。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56</a:t>
            </a:fld>
            <a:endParaRPr lang="ja-JP" altLang="en-US" dirty="0"/>
          </a:p>
        </p:txBody>
      </p:sp>
    </p:spTree>
    <p:extLst>
      <p:ext uri="{BB962C8B-B14F-4D97-AF65-F5344CB8AC3E}">
        <p14:creationId xmlns:p14="http://schemas.microsoft.com/office/powerpoint/2010/main" val="31383152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・「楞伽山」とは、</a:t>
            </a:r>
            <a:r>
              <a:rPr kumimoji="1" lang="en-US" altLang="ja-JP" dirty="0"/>
              <a:t>『</a:t>
            </a:r>
            <a:r>
              <a:rPr kumimoji="1" lang="ja-JP" altLang="en-US"/>
              <a:t>楞伽経</a:t>
            </a:r>
            <a:r>
              <a:rPr kumimoji="1" lang="en-US" altLang="ja-JP" dirty="0"/>
              <a:t>』</a:t>
            </a:r>
            <a:r>
              <a:rPr kumimoji="1" lang="ja-JP" altLang="en-US"/>
              <a:t>（入楞伽経）というお経が説かれた山のことをいう。</a:t>
            </a:r>
            <a:endParaRPr kumimoji="1" lang="en-US" altLang="ja-JP" dirty="0"/>
          </a:p>
          <a:p>
            <a:r>
              <a:rPr kumimoji="1" lang="ja-JP" altLang="en-US"/>
              <a:t>・この山がどこにあるのかは諸説あり、特定されていないが、一説にはスリランカの地名であるといわれている。</a:t>
            </a:r>
            <a:endParaRPr kumimoji="1" lang="en-US" altLang="ja-JP" dirty="0"/>
          </a:p>
          <a:p>
            <a:r>
              <a:rPr kumimoji="1" lang="ja-JP" altLang="en-US"/>
              <a:t>・この「楞伽」というのは「ランカ」の音訳で、その頭に「美しい」という意味の「スーリ」という言葉を足すと、「スーリランカ」、つまり「スリランカ」ではないかということ。</a:t>
            </a:r>
            <a:endParaRPr kumimoji="1" lang="en-US" altLang="ja-JP" dirty="0"/>
          </a:p>
          <a:p>
            <a:r>
              <a:rPr kumimoji="1" lang="ja-JP" altLang="en-US"/>
              <a:t>・それとも、南インドのスリランカをすぐ前にみるケイララプトラの近くの山で説かれたとも言われている。</a:t>
            </a:r>
            <a:endParaRPr kumimoji="1" lang="en-US" altLang="ja-JP" dirty="0"/>
          </a:p>
          <a:p>
            <a:r>
              <a:rPr kumimoji="1" lang="ja-JP" altLang="en-US"/>
              <a:t>・</a:t>
            </a:r>
            <a:r>
              <a:rPr kumimoji="1" lang="en-US" altLang="ja-JP" dirty="0"/>
              <a:t>『</a:t>
            </a:r>
            <a:r>
              <a:rPr kumimoji="1" lang="ja-JP" altLang="en-US"/>
              <a:t>楞伽経</a:t>
            </a:r>
            <a:r>
              <a:rPr kumimoji="1" lang="en-US" altLang="ja-JP" dirty="0"/>
              <a:t>』</a:t>
            </a:r>
            <a:r>
              <a:rPr kumimoji="1" lang="ja-JP" altLang="en-US"/>
              <a:t>のなかで、釈尊が龍樹菩薩の出現を予言される箇所がある。</a:t>
            </a:r>
            <a:endParaRPr kumimoji="1" lang="en-US" altLang="ja-JP" dirty="0"/>
          </a:p>
          <a:p>
            <a:r>
              <a:rPr kumimoji="1" lang="ja-JP" altLang="en-US"/>
              <a:t>・経典の成立を客観的に見ていくと、</a:t>
            </a:r>
            <a:r>
              <a:rPr kumimoji="1" lang="en-US" altLang="ja-JP" dirty="0"/>
              <a:t>『</a:t>
            </a:r>
            <a:r>
              <a:rPr kumimoji="1" lang="ja-JP" altLang="en-US"/>
              <a:t>楞伽経</a:t>
            </a:r>
            <a:r>
              <a:rPr kumimoji="1" lang="en-US" altLang="ja-JP" dirty="0"/>
              <a:t>』</a:t>
            </a:r>
            <a:r>
              <a:rPr kumimoji="1" lang="ja-JP" altLang="en-US"/>
              <a:t>成立は西暦４世紀の終わり頃から５世紀の初めと考えられる。つまり、龍樹菩薩より後の成立であり、龍樹菩薩のことが記載されていてもおかしくはない。</a:t>
            </a:r>
            <a:endParaRPr kumimoji="1" lang="en-US" altLang="ja-JP" dirty="0"/>
          </a:p>
          <a:p>
            <a:r>
              <a:rPr kumimoji="1" lang="ja-JP" altLang="en-US"/>
              <a:t>・</a:t>
            </a:r>
            <a:r>
              <a:rPr kumimoji="1" lang="en-US" altLang="ja-JP" dirty="0"/>
              <a:t>『</a:t>
            </a:r>
            <a:r>
              <a:rPr kumimoji="1" lang="ja-JP" altLang="en-US"/>
              <a:t>入楞伽経</a:t>
            </a:r>
            <a:r>
              <a:rPr kumimoji="1" lang="en-US" altLang="ja-JP" dirty="0"/>
              <a:t>』</a:t>
            </a:r>
            <a:r>
              <a:rPr kumimoji="1" lang="ja-JP" altLang="en-US"/>
              <a:t>の、龍樹菩薩についての一節には、いまの「正信偈」の内容とほぼ同じことが説かれている。</a:t>
            </a:r>
            <a:endParaRPr kumimoji="1" lang="en-US" altLang="ja-JP" dirty="0"/>
          </a:p>
          <a:p>
            <a:r>
              <a:rPr kumimoji="1" lang="zh-TW" altLang="en-US" dirty="0"/>
              <a:t>　</a:t>
            </a:r>
            <a:r>
              <a:rPr kumimoji="1" lang="ja-JP" altLang="en-US"/>
              <a:t>「</a:t>
            </a:r>
            <a:r>
              <a:rPr kumimoji="1" lang="zh-TW" altLang="en-US" dirty="0"/>
              <a:t>於南大國中　有大徳比丘</a:t>
            </a:r>
            <a:r>
              <a:rPr kumimoji="1" lang="ja-JP" altLang="en-US"/>
              <a:t>　</a:t>
            </a:r>
            <a:r>
              <a:rPr kumimoji="1" lang="zh-TW" altLang="en-US" dirty="0"/>
              <a:t>名龍樹菩薩　能破有無見</a:t>
            </a:r>
            <a:r>
              <a:rPr kumimoji="1" lang="ja-JP" altLang="en-US"/>
              <a:t>　</a:t>
            </a:r>
            <a:r>
              <a:rPr kumimoji="1" lang="zh-TW" altLang="en-US" dirty="0"/>
              <a:t>爲人説我法　大乘無上法</a:t>
            </a:r>
            <a:r>
              <a:rPr kumimoji="1" lang="ja-JP" altLang="en-US"/>
              <a:t>　</a:t>
            </a:r>
            <a:r>
              <a:rPr kumimoji="1" lang="zh-TW" altLang="en-US" dirty="0"/>
              <a:t>證得歡喜地　往生安樂國</a:t>
            </a:r>
            <a:r>
              <a:rPr kumimoji="1" lang="ja-JP" altLang="en-US"/>
              <a:t>」</a:t>
            </a:r>
            <a:endParaRPr kumimoji="1" lang="en-US" altLang="zh-TW"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57</a:t>
            </a:fld>
            <a:endParaRPr lang="ja-JP" altLang="en-US" dirty="0"/>
          </a:p>
        </p:txBody>
      </p:sp>
    </p:spTree>
    <p:extLst>
      <p:ext uri="{BB962C8B-B14F-4D97-AF65-F5344CB8AC3E}">
        <p14:creationId xmlns:p14="http://schemas.microsoft.com/office/powerpoint/2010/main" val="39923797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a:t>
            </a:r>
            <a:r>
              <a:rPr kumimoji="1" lang="en-US" altLang="ja-JP" dirty="0"/>
              <a:t>49</a:t>
            </a:r>
            <a:r>
              <a:rPr kumimoji="1" lang="ja-JP" altLang="en-US"/>
              <a:t>句「「釈迦如来楞伽山」から</a:t>
            </a:r>
            <a:r>
              <a:rPr kumimoji="1" lang="en-US" altLang="ja-JP" dirty="0"/>
              <a:t>54</a:t>
            </a:r>
            <a:r>
              <a:rPr kumimoji="1" lang="ja-JP" altLang="en-US"/>
              <a:t>句証歓喜地生安楽」までの</a:t>
            </a:r>
            <a:r>
              <a:rPr kumimoji="1" lang="en-US" altLang="ja-JP" dirty="0"/>
              <a:t>6</a:t>
            </a:r>
            <a:r>
              <a:rPr kumimoji="1" lang="ja-JP" altLang="en-US" dirty="0"/>
              <a:t>句</a:t>
            </a:r>
            <a:r>
              <a:rPr kumimoji="1" lang="ja-JP" altLang="en-US"/>
              <a:t>は、</a:t>
            </a:r>
            <a:r>
              <a:rPr kumimoji="1" lang="en-US" altLang="ja-JP" dirty="0"/>
              <a:t>『</a:t>
            </a:r>
            <a:r>
              <a:rPr kumimoji="1" lang="ja-JP" altLang="en-US" dirty="0"/>
              <a:t>楞伽経</a:t>
            </a:r>
            <a:r>
              <a:rPr kumimoji="1" lang="en-US" altLang="ja-JP" dirty="0"/>
              <a:t>』</a:t>
            </a:r>
            <a:r>
              <a:rPr kumimoji="1" lang="ja-JP" altLang="en-US" dirty="0"/>
              <a:t>に基づいて龍樹菩薩の</a:t>
            </a:r>
            <a:r>
              <a:rPr kumimoji="1" lang="ja-JP" altLang="en-US"/>
              <a:t>業績が示されている。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58</a:t>
            </a:fld>
            <a:endParaRPr lang="ja-JP" altLang="en-US" dirty="0"/>
          </a:p>
        </p:txBody>
      </p:sp>
    </p:spTree>
    <p:extLst>
      <p:ext uri="{BB962C8B-B14F-4D97-AF65-F5344CB8AC3E}">
        <p14:creationId xmlns:p14="http://schemas.microsoft.com/office/powerpoint/2010/main" val="251814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ここは本文と現代語訳を対照しながら、語句の意味をみていく。</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5</a:t>
            </a:fld>
            <a:endParaRPr lang="ja-JP" altLang="en-US" dirty="0"/>
          </a:p>
        </p:txBody>
      </p:sp>
    </p:spTree>
    <p:extLst>
      <p:ext uri="{BB962C8B-B14F-4D97-AF65-F5344CB8AC3E}">
        <p14:creationId xmlns:p14="http://schemas.microsoft.com/office/powerpoint/2010/main" val="1569273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59</a:t>
            </a:fld>
            <a:endParaRPr lang="ja-JP" altLang="en-US" dirty="0"/>
          </a:p>
        </p:txBody>
      </p:sp>
    </p:spTree>
    <p:extLst>
      <p:ext uri="{BB962C8B-B14F-4D97-AF65-F5344CB8AC3E}">
        <p14:creationId xmlns:p14="http://schemas.microsoft.com/office/powerpoint/2010/main" val="35789200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・ここで、「龍樹菩薩」とは一体どんな人物だったのか、簡単に紹介する。</a:t>
            </a:r>
            <a:endParaRPr kumimoji="1" lang="en-US" altLang="ja-JP" dirty="0"/>
          </a:p>
          <a:p>
            <a:r>
              <a:rPr kumimoji="1" lang="ja-JP" altLang="en-US"/>
              <a:t>・ナーガールジュナ（ナーガ＝龍　アルジュナ＝勇士）</a:t>
            </a:r>
            <a:endParaRPr kumimoji="1" lang="en-US" altLang="ja-JP" dirty="0"/>
          </a:p>
          <a:p>
            <a:r>
              <a:rPr kumimoji="1" lang="ja-JP" altLang="en-US"/>
              <a:t>・龍樹・龍猛（りゅうみょう）・龍勝とも呼ばれる。「樹」は音写。意訳すると「猛」「勝」</a:t>
            </a:r>
            <a:endParaRPr kumimoji="1" lang="en-US" altLang="ja-JP" dirty="0"/>
          </a:p>
          <a:p>
            <a:r>
              <a:rPr kumimoji="1" lang="ja-JP" altLang="en-US"/>
              <a:t>・一言で言えば「天才」、しかし天才ゆえの落とし穴があった。</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60</a:t>
            </a:fld>
            <a:endParaRPr lang="ja-JP" altLang="en-US" dirty="0"/>
          </a:p>
        </p:txBody>
      </p:sp>
    </p:spTree>
    <p:extLst>
      <p:ext uri="{BB962C8B-B14F-4D97-AF65-F5344CB8AC3E}">
        <p14:creationId xmlns:p14="http://schemas.microsoft.com/office/powerpoint/2010/main" val="463781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・ここで龍樹菩薩の若かりし頃のエピソードを紹介する。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61</a:t>
            </a:fld>
            <a:endParaRPr lang="ja-JP" altLang="en-US" dirty="0"/>
          </a:p>
        </p:txBody>
      </p:sp>
    </p:spTree>
    <p:extLst>
      <p:ext uri="{BB962C8B-B14F-4D97-AF65-F5344CB8AC3E}">
        <p14:creationId xmlns:p14="http://schemas.microsoft.com/office/powerpoint/2010/main" val="27379396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・龍樹は若かりし頃、隠身の術を得て、三人の仲間と姿を隠して王宮に忍び込み、欲望のかぎりをつくした。</a:t>
            </a:r>
            <a:endParaRPr kumimoji="1" lang="en-US" altLang="ja-JP" dirty="0"/>
          </a:p>
          <a:p>
            <a:r>
              <a:rPr kumimoji="1" lang="ja-JP" altLang="en-US"/>
              <a:t>・やがてこれに気づいた王様は、王宮の床に細かい砂を撒かせた。すると、姿は見えなくても、足跡が見える。三人の友は見つかってしまい、誅殺されてしまった。</a:t>
            </a:r>
            <a:endParaRPr kumimoji="1" lang="en-US" altLang="ja-JP" dirty="0"/>
          </a:p>
          <a:p>
            <a:r>
              <a:rPr kumimoji="1" lang="ja-JP" altLang="en-US"/>
              <a:t>・しかし、龍樹だけは、王様の椅子のそばに隠れて逃げることができた。</a:t>
            </a:r>
            <a:endParaRPr kumimoji="1" lang="en-US" altLang="ja-JP" dirty="0"/>
          </a:p>
        </p:txBody>
      </p:sp>
      <p:sp>
        <p:nvSpPr>
          <p:cNvPr id="4" name="スライド番号プレースホルダー 3"/>
          <p:cNvSpPr>
            <a:spLocks noGrp="1"/>
          </p:cNvSpPr>
          <p:nvPr>
            <p:ph type="sldNum" sz="quarter" idx="10"/>
          </p:nvPr>
        </p:nvSpPr>
        <p:spPr>
          <a:xfrm>
            <a:off x="3039742" y="9440647"/>
            <a:ext cx="584707" cy="496967"/>
          </a:xfrm>
          <a:prstGeom prst="rect">
            <a:avLst/>
          </a:prstGeom>
        </p:spPr>
        <p:txBody>
          <a:bodyPr/>
          <a:lstStyle/>
          <a:p>
            <a:fld id="{65FFDD6E-BD08-4936-9BD9-3819A70769CF}" type="slidenum">
              <a:rPr kumimoji="1" lang="ja-JP" altLang="en-US" smtClean="0"/>
              <a:pPr/>
              <a:t>62</a:t>
            </a:fld>
            <a:endParaRPr kumimoji="1" lang="ja-JP" altLang="en-US" dirty="0"/>
          </a:p>
        </p:txBody>
      </p:sp>
    </p:spTree>
    <p:extLst>
      <p:ext uri="{BB962C8B-B14F-4D97-AF65-F5344CB8AC3E}">
        <p14:creationId xmlns:p14="http://schemas.microsoft.com/office/powerpoint/2010/main" val="11955477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・「八宗」とは「あらゆる宗派」という意味。つまり、現在、様々にある仏教の宗派は、龍樹菩薩の影響を受けていないものはないといわれている。</a:t>
            </a:r>
            <a:endParaRPr kumimoji="1" lang="en-US" altLang="ja-JP" dirty="0"/>
          </a:p>
          <a:p>
            <a:r>
              <a:rPr kumimoji="1" lang="en-US" altLang="ja-JP" dirty="0"/>
              <a:t>※</a:t>
            </a:r>
            <a:r>
              <a:rPr kumimoji="1" lang="ja-JP" altLang="en-US"/>
              <a:t>中国八宗＝法相宗・禅宗・密宗・法華宗・天台宗・三論宗・律宗・華厳宗</a:t>
            </a:r>
            <a:endParaRPr kumimoji="1" lang="en-US" altLang="ja-JP" dirty="0"/>
          </a:p>
          <a:p>
            <a:r>
              <a:rPr kumimoji="1" lang="en-US" altLang="ja-JP" dirty="0"/>
              <a:t>※</a:t>
            </a:r>
            <a:r>
              <a:rPr kumimoji="1" lang="ja-JP" altLang="en-US"/>
              <a:t>平安時代までに日本に伝わった仏教の八つの宗旨（倶舎・成実・律・法相・三論・華厳＋天台・真言）</a:t>
            </a:r>
            <a:r>
              <a:rPr kumimoji="1" lang="en-US" altLang="ja-JP" dirty="0"/>
              <a:t>『</a:t>
            </a:r>
            <a:r>
              <a:rPr kumimoji="1" lang="ja-JP" altLang="en-US"/>
              <a:t>八宗綱要</a:t>
            </a:r>
            <a:r>
              <a:rPr kumimoji="1" lang="en-US" altLang="ja-JP" dirty="0"/>
              <a:t>』</a:t>
            </a:r>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63</a:t>
            </a:fld>
            <a:endParaRPr lang="ja-JP" altLang="en-US" dirty="0"/>
          </a:p>
        </p:txBody>
      </p:sp>
    </p:spTree>
    <p:extLst>
      <p:ext uri="{BB962C8B-B14F-4D97-AF65-F5344CB8AC3E}">
        <p14:creationId xmlns:p14="http://schemas.microsoft.com/office/powerpoint/2010/main" val="39042099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・ここからが、龍樹菩薩の業績になる。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64</a:t>
            </a:fld>
            <a:endParaRPr lang="ja-JP" altLang="en-US" dirty="0"/>
          </a:p>
        </p:txBody>
      </p:sp>
    </p:spTree>
    <p:extLst>
      <p:ext uri="{BB962C8B-B14F-4D97-AF65-F5344CB8AC3E}">
        <p14:creationId xmlns:p14="http://schemas.microsoft.com/office/powerpoint/2010/main" val="31416075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・「有無見」（有見と無見）について述べる。</a:t>
            </a:r>
            <a:endParaRPr kumimoji="1" lang="en-US" altLang="ja-JP" dirty="0"/>
          </a:p>
          <a:p>
            <a:r>
              <a:rPr kumimoji="1" lang="ja-JP" altLang="en-US"/>
              <a:t>・有見とは、有に偏ったものの見方のこと。無見とは無に偏ったものの見方のこと。</a:t>
            </a:r>
            <a:endParaRPr kumimoji="1" lang="en-US" altLang="ja-JP" dirty="0"/>
          </a:p>
          <a:p>
            <a:r>
              <a:rPr kumimoji="1" lang="ja-JP" altLang="en-US"/>
              <a:t>・龍樹菩薩は、どらも誤ったものの見方である！と論破された。</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65</a:t>
            </a:fld>
            <a:endParaRPr lang="ja-JP" altLang="en-US" dirty="0"/>
          </a:p>
        </p:txBody>
      </p:sp>
    </p:spTree>
    <p:extLst>
      <p:ext uri="{BB962C8B-B14F-4D97-AF65-F5344CB8AC3E}">
        <p14:creationId xmlns:p14="http://schemas.microsoft.com/office/powerpoint/2010/main" val="4105398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・この説明だけでは難しいので、もう少し具体的に説明する。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66</a:t>
            </a:fld>
            <a:endParaRPr lang="ja-JP" altLang="en-US" dirty="0"/>
          </a:p>
        </p:txBody>
      </p:sp>
    </p:spTree>
    <p:extLst>
      <p:ext uri="{BB962C8B-B14F-4D97-AF65-F5344CB8AC3E}">
        <p14:creationId xmlns:p14="http://schemas.microsoft.com/office/powerpoint/2010/main" val="10488677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・例として、参加者に「自分が死んだらどうなると考えていますか？」と問う。</a:t>
            </a:r>
            <a:endParaRPr kumimoji="1" lang="en-US" altLang="ja-JP" dirty="0"/>
          </a:p>
          <a:p>
            <a:r>
              <a:rPr kumimoji="1" lang="ja-JP" altLang="en-US"/>
              <a:t>・有見に立てば、</a:t>
            </a:r>
            <a:r>
              <a:rPr kumimoji="1" lang="ja-JP" altLang="en-US" dirty="0"/>
              <a:t>命つきて肉体が滅びたあとも、魂や霊魂のようなものがこの世に残り続ける、つまり「有」り</a:t>
            </a:r>
            <a:r>
              <a:rPr kumimoji="1" lang="ja-JP" altLang="en-US"/>
              <a:t>続けると考える。</a:t>
            </a:r>
            <a:endParaRPr kumimoji="1" lang="en-US" altLang="ja-JP" dirty="0"/>
          </a:p>
          <a:p>
            <a:r>
              <a:rPr kumimoji="1" lang="ja-JP" altLang="en-US"/>
              <a:t>・無見に立てば、</a:t>
            </a:r>
            <a:r>
              <a:rPr kumimoji="1" lang="ja-JP" altLang="en-US" dirty="0"/>
              <a:t>命尽きて肉体が滅べばそこで終わり</a:t>
            </a:r>
            <a:r>
              <a:rPr kumimoji="1" lang="ja-JP" altLang="en-US"/>
              <a:t>。焼かれて灰になれば、</a:t>
            </a:r>
            <a:r>
              <a:rPr kumimoji="1" lang="ja-JP" altLang="en-US" dirty="0"/>
              <a:t>生きていた頃の思いや感情もすべて消える。つまり「無」と</a:t>
            </a:r>
            <a:r>
              <a:rPr kumimoji="1" lang="ja-JP" altLang="en-US"/>
              <a:t>なるとい考える。</a:t>
            </a:r>
            <a:endParaRPr kumimoji="1" lang="en-US" altLang="ja-JP" dirty="0"/>
          </a:p>
          <a:p>
            <a:r>
              <a:rPr kumimoji="1" lang="ja-JP" altLang="en-US"/>
              <a:t>・現代であれば、恐らく後者の方が、合理的な考え方だと感じる人が多いのではないか。</a:t>
            </a:r>
            <a:endParaRPr kumimoji="1" lang="en-US" altLang="ja-JP" dirty="0"/>
          </a:p>
          <a:p>
            <a:r>
              <a:rPr kumimoji="1" lang="ja-JP" altLang="en-US"/>
              <a:t>・龍樹菩薩はこのどちらもが偏った見方であると摧破された。</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67</a:t>
            </a:fld>
            <a:endParaRPr lang="ja-JP" altLang="en-US" dirty="0"/>
          </a:p>
        </p:txBody>
      </p:sp>
    </p:spTree>
    <p:extLst>
      <p:ext uri="{BB962C8B-B14F-4D97-AF65-F5344CB8AC3E}">
        <p14:creationId xmlns:p14="http://schemas.microsoft.com/office/powerpoint/2010/main" val="23029848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「摧破」とは「打ち破られた」ということである。</a:t>
            </a:r>
            <a:endParaRPr kumimoji="1" lang="en-US" altLang="ja-JP" dirty="0"/>
          </a:p>
          <a:p>
            <a:r>
              <a:rPr kumimoji="1" lang="ja-JP" altLang="en-US"/>
              <a:t>・それは「縁起」に基づいた見方によって打ち破られた。「縁起」とは「よっておこる」と書き、釈尊がひらかれた悟りの内容である。</a:t>
            </a:r>
            <a:endParaRPr kumimoji="1" lang="en-US" altLang="ja-JP" dirty="0"/>
          </a:p>
          <a:p>
            <a:r>
              <a:rPr kumimoji="1" lang="ja-JP" altLang="en-US"/>
              <a:t>・縁起とは、すべてのものは関わりあって成り立っているという仏教の根本教説である。</a:t>
            </a:r>
            <a:endParaRPr kumimoji="1" lang="en-US" altLang="ja-JP" dirty="0"/>
          </a:p>
          <a:p>
            <a:r>
              <a:rPr kumimoji="1" lang="ja-JP" altLang="en-US"/>
              <a:t>・すべての物事はたえずうつろい変化していて、何一つとして固定されたものはない。よって「実体的なものはなく」、有り続けるという有見は誤りといえる。</a:t>
            </a:r>
            <a:endParaRPr kumimoji="1" lang="en-US" altLang="ja-JP" dirty="0"/>
          </a:p>
          <a:p>
            <a:r>
              <a:rPr kumimoji="1" lang="ja-JP" altLang="en-US"/>
              <a:t>・しかし、様々な縁によって、現に私はいまここにある。よって「存在がないのではない」のであり、無見も誤りといえる。</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68</a:t>
            </a:fld>
            <a:endParaRPr lang="ja-JP" altLang="en-US" dirty="0"/>
          </a:p>
        </p:txBody>
      </p:sp>
    </p:spTree>
    <p:extLst>
      <p:ext uri="{BB962C8B-B14F-4D97-AF65-F5344CB8AC3E}">
        <p14:creationId xmlns:p14="http://schemas.microsoft.com/office/powerpoint/2010/main" val="387856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6</a:t>
            </a:fld>
            <a:endParaRPr lang="ja-JP" altLang="en-US" dirty="0"/>
          </a:p>
        </p:txBody>
      </p:sp>
    </p:spTree>
    <p:extLst>
      <p:ext uri="{BB962C8B-B14F-4D97-AF65-F5344CB8AC3E}">
        <p14:creationId xmlns:p14="http://schemas.microsoft.com/office/powerpoint/2010/main" val="40026547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もう少し身近な</a:t>
            </a:r>
            <a:r>
              <a:rPr kumimoji="1" lang="ja-JP" altLang="en-US"/>
              <a:t>例で説明する。</a:t>
            </a:r>
            <a:endParaRPr kumimoji="1" lang="en-US" altLang="ja-JP" dirty="0"/>
          </a:p>
          <a:p>
            <a:r>
              <a:rPr kumimoji="1" lang="ja-JP" altLang="en-US"/>
              <a:t>・ここに私がいる。私は私である。私の身の回りにはいろんな人達がいる。</a:t>
            </a:r>
            <a:endParaRPr kumimoji="1" lang="en-US" altLang="ja-JP" dirty="0"/>
          </a:p>
          <a:p>
            <a:r>
              <a:rPr kumimoji="1" lang="ja-JP" altLang="en-US"/>
              <a:t>・その人達たち</a:t>
            </a:r>
            <a:r>
              <a:rPr kumimoji="1" lang="ja-JP" altLang="en-US" dirty="0"/>
              <a:t>によって、私の「意味</a:t>
            </a:r>
            <a:r>
              <a:rPr kumimoji="1" lang="ja-JP" altLang="en-US"/>
              <a:t>」が変る。</a:t>
            </a:r>
            <a:endParaRPr kumimoji="1" lang="en-US" altLang="ja-JP" dirty="0"/>
          </a:p>
          <a:p>
            <a:r>
              <a:rPr kumimoji="1" lang="ja-JP" altLang="en-US" dirty="0"/>
              <a:t>・祖父母からみれば、私</a:t>
            </a:r>
            <a:r>
              <a:rPr kumimoji="1" lang="ja-JP" altLang="en-US"/>
              <a:t>は孫となる。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69</a:t>
            </a:fld>
            <a:endParaRPr lang="ja-JP" altLang="en-US" dirty="0"/>
          </a:p>
        </p:txBody>
      </p:sp>
    </p:spTree>
    <p:extLst>
      <p:ext uri="{BB962C8B-B14F-4D97-AF65-F5344CB8AC3E}">
        <p14:creationId xmlns:p14="http://schemas.microsoft.com/office/powerpoint/2010/main" val="40841388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・同様</a:t>
            </a:r>
            <a:r>
              <a:rPr kumimoji="1" lang="ja-JP" altLang="en-US"/>
              <a:t>に、親</a:t>
            </a:r>
            <a:r>
              <a:rPr kumimoji="1" lang="ja-JP" altLang="en-US" dirty="0"/>
              <a:t>からみれば子</a:t>
            </a:r>
            <a:r>
              <a:rPr kumimoji="1" lang="ja-JP" altLang="en-US"/>
              <a:t>となる。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70</a:t>
            </a:fld>
            <a:endParaRPr lang="ja-JP" altLang="en-US" dirty="0"/>
          </a:p>
        </p:txBody>
      </p:sp>
    </p:spTree>
    <p:extLst>
      <p:ext uri="{BB962C8B-B14F-4D97-AF65-F5344CB8AC3E}">
        <p14:creationId xmlns:p14="http://schemas.microsoft.com/office/powerpoint/2010/main" val="4751730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・結婚した連れ合いからみれば夫になる。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71</a:t>
            </a:fld>
            <a:endParaRPr lang="ja-JP" altLang="en-US" dirty="0"/>
          </a:p>
        </p:txBody>
      </p:sp>
    </p:spTree>
    <p:extLst>
      <p:ext uri="{BB962C8B-B14F-4D97-AF65-F5344CB8AC3E}">
        <p14:creationId xmlns:p14="http://schemas.microsoft.com/office/powerpoint/2010/main" val="31628223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・子から</a:t>
            </a:r>
            <a:r>
              <a:rPr kumimoji="1" lang="ja-JP" altLang="en-US"/>
              <a:t>みれば親になる。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72</a:t>
            </a:fld>
            <a:endParaRPr lang="ja-JP" altLang="en-US" dirty="0"/>
          </a:p>
        </p:txBody>
      </p:sp>
    </p:spTree>
    <p:extLst>
      <p:ext uri="{BB962C8B-B14F-4D97-AF65-F5344CB8AC3E}">
        <p14:creationId xmlns:p14="http://schemas.microsoft.com/office/powerpoint/2010/main" val="38047145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・このように、関係性によって、私というものの意味は</a:t>
            </a:r>
            <a:r>
              <a:rPr kumimoji="1" lang="ja-JP" altLang="en-US"/>
              <a:t>変わっていく。</a:t>
            </a:r>
            <a:endParaRPr kumimoji="1" lang="en-US" altLang="ja-JP" dirty="0"/>
          </a:p>
          <a:p>
            <a:r>
              <a:rPr kumimoji="1" lang="ja-JP" altLang="en-US"/>
              <a:t>・意味</a:t>
            </a:r>
            <a:r>
              <a:rPr kumimoji="1" lang="ja-JP" altLang="en-US" dirty="0"/>
              <a:t>が変わるというのは、私という存在の本質が変ると</a:t>
            </a:r>
            <a:r>
              <a:rPr kumimoji="1" lang="ja-JP" altLang="en-US"/>
              <a:t>いうこと。</a:t>
            </a:r>
            <a:endParaRPr kumimoji="1" lang="en-US" altLang="ja-JP" dirty="0"/>
          </a:p>
          <a:p>
            <a:r>
              <a:rPr kumimoji="1" lang="ja-JP" altLang="en-US"/>
              <a:t>・だ</a:t>
            </a:r>
            <a:r>
              <a:rPr kumimoji="1" lang="ja-JP" altLang="en-US" dirty="0"/>
              <a:t>から、変化しない実体があるという「有見」</a:t>
            </a:r>
            <a:r>
              <a:rPr kumimoji="1" lang="ja-JP" altLang="en-US"/>
              <a:t>はありえない。</a:t>
            </a:r>
            <a:endParaRPr kumimoji="1" lang="en-US" altLang="ja-JP" dirty="0"/>
          </a:p>
          <a:p>
            <a:r>
              <a:rPr kumimoji="1" lang="ja-JP" altLang="en-US"/>
              <a:t>・</a:t>
            </a:r>
            <a:r>
              <a:rPr kumimoji="1" lang="ja-JP" altLang="en-US" dirty="0"/>
              <a:t>しかし、同時に私という人間が、他の人達に影響を及ぼしているのも</a:t>
            </a:r>
            <a:r>
              <a:rPr kumimoji="1" lang="ja-JP" altLang="en-US"/>
              <a:t>事実である。私</a:t>
            </a:r>
            <a:r>
              <a:rPr kumimoji="1" lang="ja-JP" altLang="en-US" dirty="0"/>
              <a:t>という存在が、関係する人々を</a:t>
            </a:r>
            <a:r>
              <a:rPr kumimoji="1" lang="ja-JP" altLang="en-US"/>
              <a:t>意味づけていく。</a:t>
            </a:r>
            <a:endParaRPr kumimoji="1" lang="en-US" altLang="ja-JP" dirty="0"/>
          </a:p>
          <a:p>
            <a:r>
              <a:rPr kumimoji="1" lang="ja-JP" altLang="en-US"/>
              <a:t>・例えば</a:t>
            </a:r>
            <a:r>
              <a:rPr kumimoji="1" lang="ja-JP" altLang="en-US" dirty="0"/>
              <a:t>、祖父母は孫である私がいるからこそ、「祖父母」</a:t>
            </a:r>
            <a:r>
              <a:rPr kumimoji="1" lang="ja-JP" altLang="en-US"/>
              <a:t>となる。親</a:t>
            </a:r>
            <a:r>
              <a:rPr kumimoji="1" lang="ja-JP" altLang="en-US" dirty="0"/>
              <a:t>や連れ合いや子も同じで、私という存在がなければ、みんな別の存在に変ってしまう、もしくは存在そのものが成り立たなく</a:t>
            </a:r>
            <a:r>
              <a:rPr kumimoji="1" lang="ja-JP" altLang="en-US"/>
              <a:t>なってしまう。</a:t>
            </a:r>
            <a:endParaRPr kumimoji="1" lang="en-US" altLang="ja-JP" dirty="0"/>
          </a:p>
          <a:p>
            <a:r>
              <a:rPr kumimoji="1" lang="ja-JP" altLang="en-US"/>
              <a:t>・だ</a:t>
            </a:r>
            <a:r>
              <a:rPr kumimoji="1" lang="ja-JP" altLang="en-US" dirty="0"/>
              <a:t>から、私などというものは何も存在しない、という「無見」もあり得ないということ</a:t>
            </a:r>
            <a:r>
              <a:rPr kumimoji="1" lang="ja-JP" altLang="en-US"/>
              <a:t>になる。</a:t>
            </a:r>
            <a:endParaRPr kumimoji="1" lang="en-US" altLang="ja-JP" dirty="0"/>
          </a:p>
          <a:p>
            <a:r>
              <a:rPr kumimoji="1" lang="ja-JP" altLang="en-US"/>
              <a:t>・</a:t>
            </a:r>
            <a:r>
              <a:rPr kumimoji="1" lang="ja-JP" altLang="en-US" dirty="0"/>
              <a:t>つまり、縁起とは私たちの「ある」とか「ない」とかのとらわれを超えて、「すべてのものはよって起こっている」、「すべてのものは関係し合って成り立っている」という「ありのまま」のもの</a:t>
            </a:r>
            <a:r>
              <a:rPr kumimoji="1" lang="ja-JP" altLang="en-US"/>
              <a:t>の見方であるという</a:t>
            </a:r>
            <a:r>
              <a:rPr kumimoji="1" lang="ja-JP" altLang="en-US" dirty="0"/>
              <a:t>ことができるのです。</a:t>
            </a:r>
            <a:endParaRPr kumimoji="1" lang="en-US" altLang="ja-JP" dirty="0"/>
          </a:p>
          <a:p>
            <a:r>
              <a:rPr kumimoji="1" lang="ja-JP" altLang="en-US" dirty="0"/>
              <a:t>ここまでが、有無の見を打ち破ったと</a:t>
            </a:r>
            <a:r>
              <a:rPr kumimoji="1" lang="ja-JP" altLang="en-US"/>
              <a:t>いう内容。</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71264" y="9510522"/>
            <a:ext cx="590771" cy="500645"/>
          </a:xfrm>
          <a:prstGeom prst="rect">
            <a:avLst/>
          </a:prstGeom>
        </p:spPr>
        <p:txBody>
          <a:bodyPr/>
          <a:lstStyle/>
          <a:p>
            <a:fld id="{65FFDD6E-BD08-4936-9BD9-3819A70769CF}" type="slidenum">
              <a:rPr lang="ja-JP" altLang="en-US" smtClean="0"/>
              <a:pPr/>
              <a:t>73</a:t>
            </a:fld>
            <a:endParaRPr lang="ja-JP" altLang="en-US" dirty="0"/>
          </a:p>
        </p:txBody>
      </p:sp>
    </p:spTree>
    <p:extLst>
      <p:ext uri="{BB962C8B-B14F-4D97-AF65-F5344CB8AC3E}">
        <p14:creationId xmlns:p14="http://schemas.microsoft.com/office/powerpoint/2010/main" val="29209399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74</a:t>
            </a:fld>
            <a:endParaRPr lang="ja-JP" altLang="en-US" dirty="0"/>
          </a:p>
        </p:txBody>
      </p:sp>
    </p:spTree>
    <p:extLst>
      <p:ext uri="{BB962C8B-B14F-4D97-AF65-F5344CB8AC3E}">
        <p14:creationId xmlns:p14="http://schemas.microsoft.com/office/powerpoint/2010/main" val="7260378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・「大乗無上法」とは、「大乗仏教」</a:t>
            </a:r>
            <a:r>
              <a:rPr kumimoji="1" lang="ja-JP" altLang="en-US"/>
              <a:t>のこと。</a:t>
            </a:r>
            <a:endParaRPr kumimoji="1" lang="en-US" altLang="ja-JP" dirty="0"/>
          </a:p>
          <a:p>
            <a:r>
              <a:rPr kumimoji="1" lang="ja-JP" altLang="en-US" dirty="0"/>
              <a:t>・大乗とは、大きな乗物という意味</a:t>
            </a:r>
            <a:r>
              <a:rPr kumimoji="1" lang="ja-JP" altLang="en-US"/>
              <a:t>の言葉で、すべて</a:t>
            </a:r>
            <a:r>
              <a:rPr kumimoji="1" lang="ja-JP" altLang="en-US" dirty="0"/>
              <a:t>のものを乗せて、さとりの世界へ運ぶ乗り物と</a:t>
            </a:r>
            <a:r>
              <a:rPr kumimoji="1" lang="ja-JP" altLang="en-US"/>
              <a:t>いうこと。</a:t>
            </a:r>
            <a:endParaRPr kumimoji="1" lang="en-US" altLang="ja-JP" dirty="0"/>
          </a:p>
          <a:p>
            <a:r>
              <a:rPr kumimoji="1" lang="ja-JP" altLang="en-US"/>
              <a:t>・仏教は、基本的に「さとり」を目指す教え。そのなかでも大乗仏教は、自分一人がさとればいいというわけではなく、他の人々とともにさとりを目指すことこそが、本当のさとりだと考える教え。</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75</a:t>
            </a:fld>
            <a:endParaRPr lang="ja-JP" altLang="en-US" dirty="0"/>
          </a:p>
        </p:txBody>
      </p:sp>
    </p:spTree>
    <p:extLst>
      <p:ext uri="{BB962C8B-B14F-4D97-AF65-F5344CB8AC3E}">
        <p14:creationId xmlns:p14="http://schemas.microsoft.com/office/powerpoint/2010/main" val="33075951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76</a:t>
            </a:fld>
            <a:endParaRPr lang="ja-JP" altLang="en-US" dirty="0"/>
          </a:p>
        </p:txBody>
      </p:sp>
    </p:spTree>
    <p:extLst>
      <p:ext uri="{BB962C8B-B14F-4D97-AF65-F5344CB8AC3E}">
        <p14:creationId xmlns:p14="http://schemas.microsoft.com/office/powerpoint/2010/main" val="1897877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ja-JP" altLang="en-US"/>
              <a:t>歓喜地について見ていく。</a:t>
            </a:r>
            <a:endParaRPr kumimoji="1" lang="en-US" altLang="ja-JP" dirty="0"/>
          </a:p>
          <a:p>
            <a:r>
              <a:rPr kumimoji="1" lang="ja-JP" altLang="en-US"/>
              <a:t>・さとりを目指して修行をする人を「菩薩」という。</a:t>
            </a:r>
            <a:endParaRPr kumimoji="1" lang="en-US" altLang="ja-JP" dirty="0"/>
          </a:p>
          <a:p>
            <a:r>
              <a:rPr kumimoji="1" lang="ja-JP" altLang="en-US"/>
              <a:t>・菩薩は、階段を上るように、少しずつさとりへと近づいていく、それに５２段階あるといわれる。それを菩薩の五十二位という。</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77</a:t>
            </a:fld>
            <a:endParaRPr lang="ja-JP" altLang="en-US" dirty="0"/>
          </a:p>
        </p:txBody>
      </p:sp>
    </p:spTree>
    <p:extLst>
      <p:ext uri="{BB962C8B-B14F-4D97-AF65-F5344CB8AC3E}">
        <p14:creationId xmlns:p14="http://schemas.microsoft.com/office/powerpoint/2010/main" val="41720611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・五十二位を下から見ていくと、十</a:t>
            </a:r>
            <a:r>
              <a:rPr kumimoji="1" lang="ja-JP" altLang="en-US" dirty="0"/>
              <a:t>信、十住、十行、十回向</a:t>
            </a:r>
            <a:r>
              <a:rPr kumimoji="1" lang="ja-JP" altLang="en-US"/>
              <a:t>、十地とある。ここまでは、「</a:t>
            </a:r>
            <a:r>
              <a:rPr kumimoji="1" lang="ja-JP" altLang="en-US" dirty="0"/>
              <a:t>十」とある</a:t>
            </a:r>
            <a:r>
              <a:rPr kumimoji="1" lang="ja-JP" altLang="en-US"/>
              <a:t>ように、それぞれ</a:t>
            </a:r>
            <a:r>
              <a:rPr kumimoji="1" lang="ja-JP" altLang="en-US" dirty="0"/>
              <a:t>に</a:t>
            </a:r>
            <a:r>
              <a:rPr kumimoji="1" lang="en-US" altLang="ja-JP" dirty="0"/>
              <a:t>10</a:t>
            </a:r>
            <a:r>
              <a:rPr kumimoji="1" lang="ja-JP" altLang="en-US" dirty="0"/>
              <a:t>段ずつある。これで</a:t>
            </a:r>
            <a:r>
              <a:rPr kumimoji="1" lang="en-US" altLang="ja-JP" dirty="0"/>
              <a:t>50</a:t>
            </a:r>
            <a:r>
              <a:rPr kumimoji="1" lang="ja-JP" altLang="en-US"/>
              <a:t>段。</a:t>
            </a:r>
            <a:endParaRPr kumimoji="1" lang="en-US" altLang="ja-JP" dirty="0"/>
          </a:p>
          <a:p>
            <a:r>
              <a:rPr kumimoji="1" lang="ja-JP" altLang="en-US" dirty="0"/>
              <a:t>・</a:t>
            </a:r>
            <a:r>
              <a:rPr kumimoji="1" lang="ja-JP" altLang="en-US"/>
              <a:t>そして、その上、仏</a:t>
            </a:r>
            <a:r>
              <a:rPr kumimoji="1" lang="ja-JP" altLang="en-US" dirty="0"/>
              <a:t>の一歩手前の等覚これが</a:t>
            </a:r>
            <a:r>
              <a:rPr kumimoji="1" lang="en-US" altLang="ja-JP" dirty="0"/>
              <a:t>51</a:t>
            </a:r>
            <a:r>
              <a:rPr kumimoji="1" lang="ja-JP" altLang="en-US" dirty="0"/>
              <a:t>段目、一番上、</a:t>
            </a:r>
            <a:r>
              <a:rPr kumimoji="1" lang="en-US" altLang="ja-JP" dirty="0"/>
              <a:t>52</a:t>
            </a:r>
            <a:r>
              <a:rPr kumimoji="1" lang="ja-JP" altLang="en-US" dirty="0"/>
              <a:t>段目の妙覚が仏の位で</a:t>
            </a:r>
            <a:r>
              <a:rPr kumimoji="1" lang="ja-JP" altLang="en-US"/>
              <a:t>ある。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78</a:t>
            </a:fld>
            <a:endParaRPr lang="ja-JP" altLang="en-US" dirty="0"/>
          </a:p>
        </p:txBody>
      </p:sp>
    </p:spTree>
    <p:extLst>
      <p:ext uri="{BB962C8B-B14F-4D97-AF65-F5344CB8AC3E}">
        <p14:creationId xmlns:p14="http://schemas.microsoft.com/office/powerpoint/2010/main" val="3784265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7</a:t>
            </a:fld>
            <a:endParaRPr lang="ja-JP" altLang="en-US" dirty="0"/>
          </a:p>
        </p:txBody>
      </p:sp>
    </p:spTree>
    <p:extLst>
      <p:ext uri="{BB962C8B-B14F-4D97-AF65-F5344CB8AC3E}">
        <p14:creationId xmlns:p14="http://schemas.microsoft.com/office/powerpoint/2010/main" val="40119939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・修行者は、この段階を、一歩ずつ一歩ずつ、修行をして</a:t>
            </a:r>
            <a:r>
              <a:rPr kumimoji="1" lang="ja-JP" altLang="en-US"/>
              <a:t>歩んでいく。</a:t>
            </a:r>
            <a:endParaRPr kumimoji="1" lang="en-US" altLang="ja-JP" dirty="0"/>
          </a:p>
          <a:p>
            <a:r>
              <a:rPr kumimoji="1" lang="ja-JP" altLang="en-US" dirty="0"/>
              <a:t>・頑張って、かなりの位まで進むこと</a:t>
            </a:r>
            <a:r>
              <a:rPr kumimoji="1" lang="ja-JP" altLang="en-US"/>
              <a:t>ができた。</a:t>
            </a:r>
            <a:r>
              <a:rPr kumimoji="1" lang="ja-JP" altLang="en-US" dirty="0"/>
              <a:t>しかし、この階段の怖いところは、途中</a:t>
            </a:r>
            <a:r>
              <a:rPr kumimoji="1" lang="ja-JP" altLang="en-US"/>
              <a:t>で少しの油断、</a:t>
            </a:r>
            <a:r>
              <a:rPr kumimoji="1" lang="ja-JP" altLang="en-US" dirty="0"/>
              <a:t>ちょっとの気のゆるみで菩薩にあるまじき行いでもしようものなら、転げ</a:t>
            </a:r>
            <a:r>
              <a:rPr kumimoji="1" lang="ja-JP" altLang="en-US"/>
              <a:t>おちてしまう。</a:t>
            </a:r>
            <a:endParaRPr kumimoji="1" lang="en-US" altLang="ja-JP" dirty="0"/>
          </a:p>
          <a:p>
            <a:r>
              <a:rPr kumimoji="1" lang="ja-JP" altLang="en-US"/>
              <a:t>・そしてまた</a:t>
            </a:r>
            <a:r>
              <a:rPr kumimoji="1" lang="en-US" altLang="ja-JP" dirty="0"/>
              <a:t>1</a:t>
            </a:r>
            <a:r>
              <a:rPr kumimoji="1" lang="ja-JP" altLang="en-US" dirty="0"/>
              <a:t>段目からやり直すことになる。</a:t>
            </a:r>
            <a:r>
              <a:rPr kumimoji="1" lang="ja-JP" altLang="en-US"/>
              <a:t>これを「</a:t>
            </a:r>
            <a:r>
              <a:rPr kumimoji="1" lang="ja-JP" altLang="en-US" dirty="0"/>
              <a:t>退転</a:t>
            </a:r>
            <a:r>
              <a:rPr kumimoji="1" lang="ja-JP" altLang="en-US"/>
              <a:t>」という。</a:t>
            </a:r>
            <a:endParaRPr kumimoji="1" lang="ja-JP" altLang="en-US"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79</a:t>
            </a:fld>
            <a:endParaRPr lang="ja-JP" altLang="en-US" dirty="0"/>
          </a:p>
        </p:txBody>
      </p:sp>
    </p:spTree>
    <p:extLst>
      <p:ext uri="{BB962C8B-B14F-4D97-AF65-F5344CB8AC3E}">
        <p14:creationId xmlns:p14="http://schemas.microsoft.com/office/powerpoint/2010/main" val="16165147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・このように常に</a:t>
            </a:r>
            <a:r>
              <a:rPr kumimoji="1" lang="ja-JP" altLang="en-US" dirty="0"/>
              <a:t>退転</a:t>
            </a:r>
            <a:r>
              <a:rPr kumimoji="1" lang="ja-JP" altLang="en-US"/>
              <a:t>の危険が伴うのが菩薩の道であるが、</a:t>
            </a:r>
            <a:r>
              <a:rPr kumimoji="1" lang="ja-JP" altLang="en-US" dirty="0"/>
              <a:t>十地のなかの第一地、「初地」という位</a:t>
            </a:r>
            <a:r>
              <a:rPr kumimoji="1" lang="ja-JP" altLang="en-US"/>
              <a:t>がある。</a:t>
            </a:r>
            <a:r>
              <a:rPr kumimoji="1" lang="ja-JP" altLang="en-US" dirty="0"/>
              <a:t>階段の</a:t>
            </a:r>
            <a:r>
              <a:rPr kumimoji="1" lang="en-US" altLang="ja-JP" dirty="0"/>
              <a:t>41</a:t>
            </a:r>
            <a:r>
              <a:rPr kumimoji="1" lang="ja-JP" altLang="en-US"/>
              <a:t>段目。</a:t>
            </a:r>
            <a:endParaRPr kumimoji="1" lang="en-US" altLang="ja-JP" dirty="0"/>
          </a:p>
          <a:p>
            <a:r>
              <a:rPr kumimoji="1" lang="ja-JP" altLang="en-US"/>
              <a:t>・この初地というのは、この</a:t>
            </a:r>
            <a:r>
              <a:rPr kumimoji="1" lang="ja-JP" altLang="en-US" dirty="0"/>
              <a:t>位にまで上ることができれば、それから下には退転することがないといわれている。</a:t>
            </a:r>
            <a:endParaRPr kumimoji="1" lang="en-US" altLang="ja-JP" dirty="0"/>
          </a:p>
          <a:p>
            <a:r>
              <a:rPr kumimoji="1" lang="ja-JP" altLang="en-US" dirty="0"/>
              <a:t>・よって、この初地の</a:t>
            </a:r>
            <a:r>
              <a:rPr kumimoji="1" lang="ja-JP" altLang="en-US"/>
              <a:t>ことを不退転</a:t>
            </a:r>
            <a:r>
              <a:rPr kumimoji="1" lang="ja-JP" altLang="en-US" dirty="0"/>
              <a:t>の位</a:t>
            </a:r>
            <a:r>
              <a:rPr kumimoji="1" lang="ja-JP" altLang="en-US"/>
              <a:t>という。</a:t>
            </a:r>
            <a:endParaRPr kumimoji="1" lang="en-US" altLang="ja-JP" dirty="0"/>
          </a:p>
          <a:p>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80</a:t>
            </a:fld>
            <a:endParaRPr lang="ja-JP" altLang="en-US" dirty="0"/>
          </a:p>
        </p:txBody>
      </p:sp>
    </p:spTree>
    <p:extLst>
      <p:ext uri="{BB962C8B-B14F-4D97-AF65-F5344CB8AC3E}">
        <p14:creationId xmlns:p14="http://schemas.microsoft.com/office/powerpoint/2010/main" val="1866325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・よって菩薩は、このような初地にいたることを大きな目標とするのである。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81</a:t>
            </a:fld>
            <a:endParaRPr lang="ja-JP" altLang="en-US" dirty="0"/>
          </a:p>
        </p:txBody>
      </p:sp>
    </p:spTree>
    <p:extLst>
      <p:ext uri="{BB962C8B-B14F-4D97-AF65-F5344CB8AC3E}">
        <p14:creationId xmlns:p14="http://schemas.microsoft.com/office/powerpoint/2010/main" val="37193694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・そして、また長い年月をかけてようやく初地にいたることができた。</a:t>
            </a:r>
            <a:endParaRPr kumimoji="1" lang="en-US" altLang="ja-JP" dirty="0"/>
          </a:p>
          <a:p>
            <a:r>
              <a:rPr kumimoji="1" lang="ja-JP" altLang="en-US"/>
              <a:t>・するとこの人には、「これで成仏まちがいなし」という喜びの心が起こる。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82</a:t>
            </a:fld>
            <a:endParaRPr lang="ja-JP" altLang="en-US" dirty="0"/>
          </a:p>
        </p:txBody>
      </p:sp>
    </p:spTree>
    <p:extLst>
      <p:ext uri="{BB962C8B-B14F-4D97-AF65-F5344CB8AC3E}">
        <p14:creationId xmlns:p14="http://schemas.microsoft.com/office/powerpoint/2010/main" val="17752390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・このよろこびの心が起こるので、初地、階段の</a:t>
            </a:r>
            <a:r>
              <a:rPr kumimoji="1" lang="en-US" altLang="ja-JP" dirty="0"/>
              <a:t>41</a:t>
            </a:r>
            <a:r>
              <a:rPr kumimoji="1" lang="ja-JP" altLang="en-US"/>
              <a:t>段目のことを「歓喜地」という。</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83</a:t>
            </a:fld>
            <a:endParaRPr lang="ja-JP" altLang="en-US" dirty="0"/>
          </a:p>
        </p:txBody>
      </p:sp>
    </p:spTree>
    <p:extLst>
      <p:ext uri="{BB962C8B-B14F-4D97-AF65-F5344CB8AC3E}">
        <p14:creationId xmlns:p14="http://schemas.microsoft.com/office/powerpoint/2010/main" val="22375902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・今の説明を踏まえて、</a:t>
            </a:r>
            <a:r>
              <a:rPr kumimoji="1" lang="en-US" altLang="ja-JP" dirty="0"/>
              <a:t>54</a:t>
            </a:r>
            <a:r>
              <a:rPr kumimoji="1" lang="ja-JP" altLang="en-US"/>
              <a:t>句目「証歓喜地生安楽」という文を見ていく。</a:t>
            </a:r>
            <a:endParaRPr kumimoji="1" lang="en-US" altLang="ja-JP" dirty="0"/>
          </a:p>
          <a:p>
            <a:r>
              <a:rPr kumimoji="1" lang="ja-JP" altLang="en-US"/>
              <a:t>・龍樹菩薩は、厳しい仏道を歩んで、歓喜地を証したお方である。</a:t>
            </a:r>
            <a:endParaRPr kumimoji="1" lang="en-US" altLang="ja-JP" dirty="0"/>
          </a:p>
          <a:p>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84</a:t>
            </a:fld>
            <a:endParaRPr lang="ja-JP" altLang="en-US" dirty="0"/>
          </a:p>
        </p:txBody>
      </p:sp>
    </p:spTree>
    <p:extLst>
      <p:ext uri="{BB962C8B-B14F-4D97-AF65-F5344CB8AC3E}">
        <p14:creationId xmlns:p14="http://schemas.microsoft.com/office/powerpoint/2010/main" val="10208604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85</a:t>
            </a:fld>
            <a:endParaRPr lang="ja-JP" altLang="en-US" dirty="0"/>
          </a:p>
        </p:txBody>
      </p:sp>
    </p:spTree>
    <p:extLst>
      <p:ext uri="{BB962C8B-B14F-4D97-AF65-F5344CB8AC3E}">
        <p14:creationId xmlns:p14="http://schemas.microsoft.com/office/powerpoint/2010/main" val="9694007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歓喜地という位は成仏間違い無しの位であるから、龍樹菩薩はそのまま修行を続けられてもさとりをひらくことはできたはずである、その龍樹菩薩が阿弥陀仏のお浄土を願われて、そこに生まれて行かれた。</a:t>
            </a:r>
            <a:endParaRPr kumimoji="1" lang="en-US" altLang="ja-JP" dirty="0"/>
          </a:p>
          <a:p>
            <a:r>
              <a:rPr kumimoji="1" lang="ja-JP" altLang="en-US"/>
              <a:t>・このことを浄土真宗として味わうならば、自力でも仏になれたであろうお方が、阿弥陀仏の本願に出遇って、その本願のはたらき、つまり他力によって浄土に往生していかれた、ということである。</a:t>
            </a:r>
            <a:endParaRPr kumimoji="1" lang="en-US" altLang="ja-JP" dirty="0"/>
          </a:p>
          <a:p>
            <a:r>
              <a:rPr kumimoji="1" lang="ja-JP" altLang="en-US"/>
              <a:t>・親鸞聖人は、龍樹菩薩の業績を示すにあたって、これを重要視された。</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86</a:t>
            </a:fld>
            <a:endParaRPr lang="ja-JP" altLang="en-US" dirty="0"/>
          </a:p>
        </p:txBody>
      </p:sp>
    </p:spTree>
    <p:extLst>
      <p:ext uri="{BB962C8B-B14F-4D97-AF65-F5344CB8AC3E}">
        <p14:creationId xmlns:p14="http://schemas.microsoft.com/office/powerpoint/2010/main" val="33675039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・そして、その龍樹菩薩が、ご自身と同様に私たちにも、浄土往生の道を歩むように勧めてくださっている。</a:t>
            </a:r>
            <a:endParaRPr kumimoji="1" lang="en-US" altLang="ja-JP" dirty="0"/>
          </a:p>
          <a:p>
            <a:r>
              <a:rPr kumimoji="1" lang="ja-JP" altLang="en-US"/>
              <a:t>・一体、どのようにお勧めになってくださったのか。それは次のところとなる。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87</a:t>
            </a:fld>
            <a:endParaRPr lang="ja-JP" altLang="en-US" dirty="0"/>
          </a:p>
        </p:txBody>
      </p:sp>
    </p:spTree>
    <p:extLst>
      <p:ext uri="{BB962C8B-B14F-4D97-AF65-F5344CB8AC3E}">
        <p14:creationId xmlns:p14="http://schemas.microsoft.com/office/powerpoint/2010/main" val="2937753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88</a:t>
            </a:fld>
            <a:endParaRPr kumimoji="1" lang="ja-JP" altLang="en-US" dirty="0"/>
          </a:p>
        </p:txBody>
      </p:sp>
    </p:spTree>
    <p:extLst>
      <p:ext uri="{BB962C8B-B14F-4D97-AF65-F5344CB8AC3E}">
        <p14:creationId xmlns:p14="http://schemas.microsoft.com/office/powerpoint/2010/main" val="200971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8</a:t>
            </a:fld>
            <a:endParaRPr lang="ja-JP" altLang="en-US" dirty="0"/>
          </a:p>
        </p:txBody>
      </p:sp>
    </p:spTree>
    <p:extLst>
      <p:ext uri="{BB962C8B-B14F-4D97-AF65-F5344CB8AC3E}">
        <p14:creationId xmlns:p14="http://schemas.microsoft.com/office/powerpoint/2010/main" val="27787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ja-JP" altLang="en-US" dirty="0"/>
              <a:t>ここ</a:t>
            </a:r>
            <a:r>
              <a:rPr kumimoji="1" lang="ja-JP" altLang="en-US"/>
              <a:t>からは龍樹</a:t>
            </a:r>
            <a:r>
              <a:rPr kumimoji="1" lang="ja-JP" altLang="en-US" dirty="0"/>
              <a:t>菩薩の真宗教義の上での発揮（難易二道判）を述べる。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89</a:t>
            </a:fld>
            <a:endParaRPr kumimoji="1" lang="ja-JP" altLang="en-US" dirty="0"/>
          </a:p>
        </p:txBody>
      </p:sp>
    </p:spTree>
    <p:extLst>
      <p:ext uri="{BB962C8B-B14F-4D97-AF65-F5344CB8AC3E}">
        <p14:creationId xmlns:p14="http://schemas.microsoft.com/office/powerpoint/2010/main" val="4385979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1" lang="ja-JP" altLang="en-US"/>
              <a:t>・</a:t>
            </a:r>
            <a:r>
              <a:rPr kumimoji="1" lang="ja-JP" altLang="en-US" dirty="0"/>
              <a:t>本文と現代語訳を対照しながらみていく。</a:t>
            </a:r>
            <a:endParaRPr kumimoji="1" lang="en-US" altLang="ja-JP" dirty="0"/>
          </a:p>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90</a:t>
            </a:fld>
            <a:endParaRPr lang="ja-JP" altLang="en-US" dirty="0"/>
          </a:p>
        </p:txBody>
      </p:sp>
    </p:spTree>
    <p:extLst>
      <p:ext uri="{BB962C8B-B14F-4D97-AF65-F5344CB8AC3E}">
        <p14:creationId xmlns:p14="http://schemas.microsoft.com/office/powerpoint/2010/main" val="9543421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91</a:t>
            </a:fld>
            <a:endParaRPr lang="ja-JP" altLang="en-US" dirty="0"/>
          </a:p>
        </p:txBody>
      </p:sp>
    </p:spTree>
    <p:extLst>
      <p:ext uri="{BB962C8B-B14F-4D97-AF65-F5344CB8AC3E}">
        <p14:creationId xmlns:p14="http://schemas.microsoft.com/office/powerpoint/2010/main" val="27616189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92</a:t>
            </a:fld>
            <a:endParaRPr lang="ja-JP" altLang="en-US" dirty="0"/>
          </a:p>
        </p:txBody>
      </p:sp>
    </p:spTree>
    <p:extLst>
      <p:ext uri="{BB962C8B-B14F-4D97-AF65-F5344CB8AC3E}">
        <p14:creationId xmlns:p14="http://schemas.microsoft.com/office/powerpoint/2010/main" val="15927065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93</a:t>
            </a:fld>
            <a:endParaRPr lang="ja-JP" altLang="en-US" dirty="0"/>
          </a:p>
        </p:txBody>
      </p:sp>
    </p:spTree>
    <p:extLst>
      <p:ext uri="{BB962C8B-B14F-4D97-AF65-F5344CB8AC3E}">
        <p14:creationId xmlns:p14="http://schemas.microsoft.com/office/powerpoint/2010/main" val="29230500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94</a:t>
            </a:fld>
            <a:endParaRPr lang="ja-JP" altLang="en-US" dirty="0"/>
          </a:p>
        </p:txBody>
      </p:sp>
    </p:spTree>
    <p:extLst>
      <p:ext uri="{BB962C8B-B14F-4D97-AF65-F5344CB8AC3E}">
        <p14:creationId xmlns:p14="http://schemas.microsoft.com/office/powerpoint/2010/main" val="13341526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95</a:t>
            </a:fld>
            <a:endParaRPr lang="ja-JP" altLang="en-US" dirty="0"/>
          </a:p>
        </p:txBody>
      </p:sp>
    </p:spTree>
    <p:extLst>
      <p:ext uri="{BB962C8B-B14F-4D97-AF65-F5344CB8AC3E}">
        <p14:creationId xmlns:p14="http://schemas.microsoft.com/office/powerpoint/2010/main" val="37120861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・ここの「信楽」は「信楽せしむ」と使役で読む。その意をとって今は「お勧めになる」と訳している。</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96</a:t>
            </a:fld>
            <a:endParaRPr lang="ja-JP" altLang="en-US" dirty="0"/>
          </a:p>
        </p:txBody>
      </p:sp>
    </p:spTree>
    <p:extLst>
      <p:ext uri="{BB962C8B-B14F-4D97-AF65-F5344CB8AC3E}">
        <p14:creationId xmlns:p14="http://schemas.microsoft.com/office/powerpoint/2010/main" val="331665740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・その易行道とはどのような道か。それが示されたのが</a:t>
            </a:r>
            <a:r>
              <a:rPr kumimoji="1" lang="en-US" altLang="ja-JP" dirty="0"/>
              <a:t>57</a:t>
            </a:r>
            <a:r>
              <a:rPr kumimoji="1" lang="ja-JP" altLang="en-US"/>
              <a:t>・</a:t>
            </a:r>
            <a:r>
              <a:rPr kumimoji="1" lang="en-US" altLang="ja-JP" dirty="0"/>
              <a:t>58</a:t>
            </a:r>
            <a:r>
              <a:rPr kumimoji="1" lang="ja-JP" altLang="en-US"/>
              <a:t>の</a:t>
            </a:r>
            <a:r>
              <a:rPr kumimoji="1" lang="en-US" altLang="ja-JP" dirty="0"/>
              <a:t>2</a:t>
            </a:r>
            <a:r>
              <a:rPr kumimoji="1" lang="ja-JP" altLang="en-US"/>
              <a:t>句。</a:t>
            </a:r>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97</a:t>
            </a:fld>
            <a:endParaRPr lang="ja-JP" altLang="en-US" dirty="0"/>
          </a:p>
        </p:txBody>
      </p:sp>
    </p:spTree>
    <p:extLst>
      <p:ext uri="{BB962C8B-B14F-4D97-AF65-F5344CB8AC3E}">
        <p14:creationId xmlns:p14="http://schemas.microsoft.com/office/powerpoint/2010/main" val="31369093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5" name="スライド番号プレースホルダー 4"/>
          <p:cNvSpPr>
            <a:spLocks noGrp="1"/>
          </p:cNvSpPr>
          <p:nvPr>
            <p:ph type="sldNum" sz="quarter" idx="11"/>
          </p:nvPr>
        </p:nvSpPr>
        <p:spPr>
          <a:xfrm>
            <a:off x="3039742" y="9440647"/>
            <a:ext cx="584707" cy="496967"/>
          </a:xfrm>
          <a:prstGeom prst="rect">
            <a:avLst/>
          </a:prstGeom>
        </p:spPr>
        <p:txBody>
          <a:bodyPr/>
          <a:lstStyle/>
          <a:p>
            <a:fld id="{65FFDD6E-BD08-4936-9BD9-3819A70769CF}" type="slidenum">
              <a:rPr lang="ja-JP" altLang="en-US" smtClean="0"/>
              <a:pPr/>
              <a:t>98</a:t>
            </a:fld>
            <a:endParaRPr lang="ja-JP" altLang="en-US" dirty="0"/>
          </a:p>
        </p:txBody>
      </p:sp>
    </p:spTree>
    <p:extLst>
      <p:ext uri="{BB962C8B-B14F-4D97-AF65-F5344CB8AC3E}">
        <p14:creationId xmlns:p14="http://schemas.microsoft.com/office/powerpoint/2010/main" val="197981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67D76E6-CE7E-42B8-A3A7-20D3F72107A3}" type="datetime1">
              <a:rPr kumimoji="1" lang="ja-JP" altLang="en-US" smtClean="0"/>
              <a:t>2022/10/14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2201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vl1p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lvl1pPr>
              <a:defRPr b="1"/>
            </a:lvl1pPr>
            <a:lvl2pPr>
              <a:defRPr b="1"/>
            </a:lvl2pPr>
            <a:lvl3pPr>
              <a:defRPr b="1"/>
            </a:lvl3pPr>
            <a:lvl4pPr>
              <a:defRPr b="1"/>
            </a:lvl4pPr>
            <a:lvl5pPr>
              <a:defRPr b="1"/>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b="1"/>
            </a:lvl1pPr>
          </a:lstStyle>
          <a:p>
            <a:fld id="{8BFDCE76-1374-4CC6-B85B-8DFD3CC53CDD}" type="datetime1">
              <a:rPr lang="ja-JP" altLang="en-US" smtClean="0"/>
              <a:pPr/>
              <a:t>2022/10/14</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endParaRPr lang="ja-JP" altLang="en-US" dirty="0"/>
          </a:p>
        </p:txBody>
      </p:sp>
      <p:sp>
        <p:nvSpPr>
          <p:cNvPr id="6" name="スライド番号プレースホルダー 5"/>
          <p:cNvSpPr>
            <a:spLocks noGrp="1"/>
          </p:cNvSpPr>
          <p:nvPr>
            <p:ph type="sldNum" sz="quarter" idx="12"/>
          </p:nvPr>
        </p:nvSpPr>
        <p:spPr/>
        <p:txBody>
          <a:bodyPr/>
          <a:lstStyle>
            <a:lvl1pPr>
              <a:defRPr b="1"/>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59267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lvl1pPr>
              <a:defRPr b="1"/>
            </a:lvl1p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lvl1pPr>
              <a:defRPr b="1"/>
            </a:lvl1pPr>
            <a:lvl2pPr>
              <a:defRPr b="1"/>
            </a:lvl2pPr>
            <a:lvl3pPr>
              <a:defRPr b="1"/>
            </a:lvl3pPr>
            <a:lvl4pPr>
              <a:defRPr b="1"/>
            </a:lvl4pPr>
            <a:lvl5pPr>
              <a:defRPr b="1"/>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b="1"/>
            </a:lvl1pPr>
          </a:lstStyle>
          <a:p>
            <a:fld id="{46F43C03-2C5C-4A11-B647-C4DA678A8501}" type="datetime1">
              <a:rPr lang="ja-JP" altLang="en-US" smtClean="0"/>
              <a:pPr/>
              <a:t>2022/10/14</a:t>
            </a:fld>
            <a:endParaRPr lang="ja-JP" altLang="en-US" dirty="0"/>
          </a:p>
        </p:txBody>
      </p:sp>
      <p:sp>
        <p:nvSpPr>
          <p:cNvPr id="5" name="フッター プレースホルダー 4"/>
          <p:cNvSpPr>
            <a:spLocks noGrp="1"/>
          </p:cNvSpPr>
          <p:nvPr>
            <p:ph type="ftr" sz="quarter" idx="11"/>
          </p:nvPr>
        </p:nvSpPr>
        <p:spPr/>
        <p:txBody>
          <a:bodyPr/>
          <a:lstStyle>
            <a:lvl1pPr>
              <a:defRPr b="1"/>
            </a:lvl1pPr>
          </a:lstStyle>
          <a:p>
            <a:endParaRPr lang="ja-JP" altLang="en-US" dirty="0"/>
          </a:p>
        </p:txBody>
      </p:sp>
      <p:sp>
        <p:nvSpPr>
          <p:cNvPr id="6" name="スライド番号プレースホルダー 5"/>
          <p:cNvSpPr>
            <a:spLocks noGrp="1"/>
          </p:cNvSpPr>
          <p:nvPr>
            <p:ph type="sldNum" sz="quarter" idx="12"/>
          </p:nvPr>
        </p:nvSpPr>
        <p:spPr/>
        <p:txBody>
          <a:bodyPr/>
          <a:lstStyle>
            <a:lvl1pPr>
              <a:defRPr b="1"/>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4798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3234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8614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1244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31359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33492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91697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81948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2269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6BD36C-05D4-4275-A22B-EC16CFFDA68B}" type="datetime1">
              <a:rPr kumimoji="1" lang="ja-JP" altLang="en-US" smtClean="0"/>
              <a:t>2022/10/14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59169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2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54702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7667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844ACFE-8CE6-4D7D-BC94-4191FF430DF0}" type="datetime1">
              <a:rPr kumimoji="1" lang="ja-JP" altLang="en-US" smtClean="0"/>
              <a:t>2022/10/14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78036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BB24167-C613-495E-9F34-B17CD38A5474}" type="datetime1">
              <a:rPr kumimoji="1" lang="ja-JP" altLang="en-US" smtClean="0"/>
              <a:t>2022/10/14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42049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8A0802C-CE75-4DCD-A922-BD6867756873}" type="datetime1">
              <a:rPr kumimoji="1" lang="ja-JP" altLang="en-US" smtClean="0"/>
              <a:t>2022/10/14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33518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0738D69-BDCE-4826-B8AB-BCCE0518C875}" type="datetime1">
              <a:rPr kumimoji="1" lang="ja-JP" altLang="en-US" smtClean="0"/>
              <a:t>2022/10/14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92398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81E5350-65E7-4E46-B36A-2DBCE5B67D81}" type="datetime1">
              <a:rPr kumimoji="1" lang="ja-JP" altLang="en-US" smtClean="0"/>
              <a:t>2022/10/14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08444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b="1"/>
            </a:lvl1pPr>
            <a:lvl2pPr>
              <a:defRPr sz="2800" b="1"/>
            </a:lvl2pPr>
            <a:lvl3pPr>
              <a:defRPr sz="2400" b="1"/>
            </a:lvl3pPr>
            <a:lvl4pPr>
              <a:defRPr sz="2000" b="1"/>
            </a:lvl4pPr>
            <a:lvl5pPr>
              <a:defRPr sz="2000" b="1"/>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b="1"/>
            </a:lvl1pPr>
          </a:lstStyle>
          <a:p>
            <a:fld id="{ADC90CF9-F1D3-4258-82BC-A71DAFBF486A}" type="datetime1">
              <a:rPr lang="ja-JP" altLang="en-US" smtClean="0"/>
              <a:pPr/>
              <a:t>2022/10/14</a:t>
            </a:fld>
            <a:endParaRPr lang="ja-JP" altLang="en-US" dirty="0"/>
          </a:p>
        </p:txBody>
      </p:sp>
      <p:sp>
        <p:nvSpPr>
          <p:cNvPr id="6" name="フッター プレースホルダー 5"/>
          <p:cNvSpPr>
            <a:spLocks noGrp="1"/>
          </p:cNvSpPr>
          <p:nvPr>
            <p:ph type="ftr" sz="quarter" idx="11"/>
          </p:nvPr>
        </p:nvSpPr>
        <p:spPr/>
        <p:txBody>
          <a:bodyPr/>
          <a:lstStyle>
            <a:lvl1pPr>
              <a:defRPr b="1"/>
            </a:lvl1pPr>
          </a:lstStyle>
          <a:p>
            <a:endParaRPr lang="ja-JP" altLang="en-US" dirty="0"/>
          </a:p>
        </p:txBody>
      </p:sp>
      <p:sp>
        <p:nvSpPr>
          <p:cNvPr id="7" name="スライド番号プレースホルダー 6"/>
          <p:cNvSpPr>
            <a:spLocks noGrp="1"/>
          </p:cNvSpPr>
          <p:nvPr>
            <p:ph type="sldNum" sz="quarter" idx="12"/>
          </p:nvPr>
        </p:nvSpPr>
        <p:spPr/>
        <p:txBody>
          <a:bodyPr/>
          <a:lstStyle>
            <a:lvl1pPr>
              <a:defRPr b="1"/>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47070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b="1"/>
            </a:lvl1pPr>
          </a:lstStyle>
          <a:p>
            <a:fld id="{BB1E5EE6-61AF-4368-BA52-F1AA7F9950A9}" type="datetime1">
              <a:rPr lang="ja-JP" altLang="en-US" smtClean="0"/>
              <a:pPr/>
              <a:t>2022/10/14</a:t>
            </a:fld>
            <a:endParaRPr lang="ja-JP" altLang="en-US" dirty="0"/>
          </a:p>
        </p:txBody>
      </p:sp>
      <p:sp>
        <p:nvSpPr>
          <p:cNvPr id="6" name="フッター プレースホルダー 5"/>
          <p:cNvSpPr>
            <a:spLocks noGrp="1"/>
          </p:cNvSpPr>
          <p:nvPr>
            <p:ph type="ftr" sz="quarter" idx="11"/>
          </p:nvPr>
        </p:nvSpPr>
        <p:spPr/>
        <p:txBody>
          <a:bodyPr/>
          <a:lstStyle>
            <a:lvl1pPr>
              <a:defRPr b="1"/>
            </a:lvl1pPr>
          </a:lstStyle>
          <a:p>
            <a:endParaRPr lang="ja-JP" altLang="en-US" dirty="0"/>
          </a:p>
        </p:txBody>
      </p:sp>
      <p:sp>
        <p:nvSpPr>
          <p:cNvPr id="7" name="スライド番号プレースホルダー 6"/>
          <p:cNvSpPr>
            <a:spLocks noGrp="1"/>
          </p:cNvSpPr>
          <p:nvPr>
            <p:ph type="sldNum" sz="quarter" idx="12"/>
          </p:nvPr>
        </p:nvSpPr>
        <p:spPr/>
        <p:txBody>
          <a:bodyPr/>
          <a:lstStyle>
            <a:lvl1pPr>
              <a:defRPr b="1"/>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67109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D436C322-6BFE-4751-91D8-6A466EE7A4AB}" type="datetime1">
              <a:rPr lang="ja-JP" altLang="en-US" smtClean="0"/>
              <a:pPr/>
              <a:t>2022/10/14</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400821717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A131-92E9-4F51-8E7C-B99553BFB233}" type="datetimeFigureOut">
              <a:rPr lang="ja-JP" altLang="en-US" smtClean="0">
                <a:solidFill>
                  <a:prstClr val="black">
                    <a:tint val="75000"/>
                  </a:prstClr>
                </a:solidFill>
              </a:rPr>
              <a:pPr/>
              <a:t>2022/10/14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4729080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13.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1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4.png"/><Relationship Id="rId4" Type="http://schemas.openxmlformats.org/officeDocument/2006/relationships/image" Target="../media/image13.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tags" Target="../tags/tag48.xml"/><Relationship Id="rId5" Type="http://schemas.openxmlformats.org/officeDocument/2006/relationships/image" Target="../media/image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47.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image" Target="../media/image37.png"/><Relationship Id="rId4" Type="http://schemas.openxmlformats.org/officeDocument/2006/relationships/image" Target="../media/image48.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tags" Target="../tags/tag51.xml"/><Relationship Id="rId5" Type="http://schemas.openxmlformats.org/officeDocument/2006/relationships/image" Target="../media/image50.png"/><Relationship Id="rId4" Type="http://schemas.openxmlformats.org/officeDocument/2006/relationships/image" Target="../media/image49.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tags" Target="../tags/tag52.xml"/><Relationship Id="rId5" Type="http://schemas.openxmlformats.org/officeDocument/2006/relationships/image" Target="../media/image49.png"/><Relationship Id="rId4" Type="http://schemas.openxmlformats.org/officeDocument/2006/relationships/image" Target="../media/image37.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tags" Target="../tags/tag53.xml"/><Relationship Id="rId5" Type="http://schemas.openxmlformats.org/officeDocument/2006/relationships/image" Target="../media/image52.png"/><Relationship Id="rId4" Type="http://schemas.openxmlformats.org/officeDocument/2006/relationships/image" Target="../media/image51.png"/></Relationships>
</file>

<file path=ppt/slides/_rels/slide1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4.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image" Target="../media/image53.jpe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34.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2.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70.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42.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43.png"/></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13.png"/></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37.png"/><Relationship Id="rId4" Type="http://schemas.openxmlformats.org/officeDocument/2006/relationships/image" Target="../media/image1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83000">
              <a:schemeClr val="bg1"/>
            </a:gs>
            <a:gs pos="92000">
              <a:schemeClr val="bg1"/>
            </a:gs>
            <a:gs pos="100000">
              <a:srgbClr val="00B0F0"/>
            </a:gs>
          </a:gsLst>
          <a:lin ang="5400000" scaled="1"/>
        </a:gradFill>
        <a:effectLst/>
      </p:bgPr>
    </p:bg>
    <p:spTree>
      <p:nvGrpSpPr>
        <p:cNvPr id="1" name=""/>
        <p:cNvGrpSpPr/>
        <p:nvPr/>
      </p:nvGrpSpPr>
      <p:grpSpPr>
        <a:xfrm>
          <a:off x="0" y="0"/>
          <a:ext cx="0" cy="0"/>
          <a:chOff x="0" y="0"/>
          <a:chExt cx="0" cy="0"/>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00382"/>
            <a:ext cx="2871770" cy="2830193"/>
          </a:xfrm>
          <a:prstGeom prst="rect">
            <a:avLst/>
          </a:prstGeom>
          <a:effectLst>
            <a:glow rad="635000">
              <a:schemeClr val="bg1"/>
            </a:glow>
          </a:effectLst>
        </p:spPr>
      </p:pic>
      <p:sp>
        <p:nvSpPr>
          <p:cNvPr id="2" name="タイトル 1"/>
          <p:cNvSpPr>
            <a:spLocks noGrp="1"/>
          </p:cNvSpPr>
          <p:nvPr>
            <p:ph type="ctrTitle"/>
          </p:nvPr>
        </p:nvSpPr>
        <p:spPr>
          <a:xfrm>
            <a:off x="1893710" y="1083025"/>
            <a:ext cx="4536504" cy="1296144"/>
          </a:xfrm>
          <a:noFill/>
          <a:ln>
            <a:noFill/>
          </a:ln>
        </p:spPr>
        <p:txBody>
          <a:bodyPr>
            <a:noAutofit/>
          </a:bodyPr>
          <a:lstStyle/>
          <a:p>
            <a:pPr algn="l"/>
            <a:r>
              <a:rPr lang="ja-JP" altLang="en-US" sz="6000" b="1" dirty="0">
                <a:effectLst>
                  <a:glow rad="127000">
                    <a:schemeClr val="bg1"/>
                  </a:glow>
                </a:effectLst>
                <a:latin typeface="游ゴシック" panose="020B0400000000000000" pitchFamily="50" charset="-128"/>
                <a:ea typeface="游ゴシック" panose="020B0400000000000000" pitchFamily="50" charset="-128"/>
              </a:rPr>
              <a:t>めて学ぶ</a:t>
            </a:r>
            <a:endParaRPr kumimoji="1" lang="ja-JP" altLang="en-US" sz="6000" b="1" dirty="0">
              <a:effectLst>
                <a:glow rad="1270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43030" y="458656"/>
            <a:ext cx="1345151" cy="1938992"/>
          </a:xfrm>
          <a:prstGeom prst="rect">
            <a:avLst/>
          </a:prstGeom>
          <a:noFill/>
          <a:effectLst>
            <a:glow rad="2286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0" b="1" i="0" u="none" strike="noStrike" kern="1200" cap="none" spc="0" normalizeH="0" baseline="0" noProof="0" dirty="0">
                <a:ln>
                  <a:noFill/>
                </a:ln>
                <a:solidFill>
                  <a:srgbClr val="FC10C9"/>
                </a:solidFill>
                <a:effectLst>
                  <a:glow rad="127000">
                    <a:prstClr val="white"/>
                  </a:glow>
                </a:effectLst>
                <a:uLnTx/>
                <a:uFillTx/>
                <a:latin typeface="游ゴシック" panose="020B0400000000000000" pitchFamily="50" charset="-128"/>
                <a:ea typeface="游ゴシック" panose="020B0400000000000000" pitchFamily="50" charset="-128"/>
                <a:cs typeface="+mn-cs"/>
              </a:rPr>
              <a:t>初</a:t>
            </a:r>
          </a:p>
        </p:txBody>
      </p:sp>
      <p:sp>
        <p:nvSpPr>
          <p:cNvPr id="7" name="テキスト ボックス 6"/>
          <p:cNvSpPr txBox="1"/>
          <p:nvPr/>
        </p:nvSpPr>
        <p:spPr>
          <a:xfrm>
            <a:off x="-252536" y="2264180"/>
            <a:ext cx="9577064" cy="1631216"/>
          </a:xfrm>
          <a:prstGeom prst="rect">
            <a:avLst/>
          </a:prstGeom>
          <a:noFill/>
          <a:effectLst>
            <a:softEdge rad="63500"/>
          </a:effectLst>
        </p:spPr>
        <p:txBody>
          <a:bodyPr wrap="square" rtlCol="0">
            <a:spAutoFit/>
          </a:bodyPr>
          <a:lstStyle/>
          <a:p>
            <a:pPr lvl="0">
              <a:defRPr/>
            </a:pPr>
            <a:r>
              <a:rPr lang="ja-JP" altLang="en-US" sz="10000" b="1">
                <a:solidFill>
                  <a:schemeClr val="bg1"/>
                </a:solidFill>
                <a:effectLst>
                  <a:glow rad="190500">
                    <a:schemeClr val="tx2">
                      <a:lumMod val="60000"/>
                      <a:lumOff val="40000"/>
                    </a:schemeClr>
                  </a:glow>
                </a:effectLst>
                <a:latin typeface="游ゴシック" panose="020B0400000000000000" pitchFamily="50" charset="-128"/>
                <a:ea typeface="游ゴシック" panose="020B0400000000000000" pitchFamily="50" charset="-128"/>
              </a:rPr>
              <a:t>「正信偈」</a:t>
            </a:r>
            <a:r>
              <a:rPr kumimoji="1" lang="ja-JP" altLang="en-US" sz="8000" b="1" i="0" u="none" strike="noStrike" kern="1200" cap="none" spc="0" normalizeH="0" baseline="0" noProof="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講座</a:t>
            </a:r>
            <a:endParaRPr kumimoji="1" lang="ja-JP" altLang="en-US" sz="8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
        <p:nvSpPr>
          <p:cNvPr id="8" name="サブタイトル 2"/>
          <p:cNvSpPr txBox="1">
            <a:spLocks/>
          </p:cNvSpPr>
          <p:nvPr/>
        </p:nvSpPr>
        <p:spPr>
          <a:xfrm>
            <a:off x="3856182" y="3895396"/>
            <a:ext cx="5468346" cy="11618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第３回</a:t>
            </a:r>
            <a:endParaRPr kumimoji="1" lang="en-US" altLang="ja-JP"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　教えの伝承</a:t>
            </a:r>
            <a:endParaRPr kumimoji="1" lang="en-US" altLang="ja-JP"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　七高僧の教え（龍樹菩薩）</a:t>
            </a:r>
            <a:endParaRPr kumimoji="1" lang="en-US" altLang="ja-JP"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570" y="4111184"/>
            <a:ext cx="4652532" cy="3240360"/>
          </a:xfrm>
          <a:prstGeom prst="rect">
            <a:avLst/>
          </a:prstGeom>
          <a:noFill/>
          <a:ln>
            <a:noFill/>
          </a:ln>
          <a:effectLst>
            <a:reflection blurRad="1270000" stA="40000" endPos="65000" dist="50800" dir="5400000" sy="-100000" algn="bl" rotWithShape="0"/>
            <a:softEdge rad="508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サブタイトル 2"/>
          <p:cNvSpPr>
            <a:spLocks noGrp="1"/>
          </p:cNvSpPr>
          <p:nvPr>
            <p:ph type="subTitle" idx="1"/>
          </p:nvPr>
        </p:nvSpPr>
        <p:spPr>
          <a:xfrm>
            <a:off x="4161962" y="5731364"/>
            <a:ext cx="5557904" cy="984192"/>
          </a:xfrm>
        </p:spPr>
        <p:txBody>
          <a:bodyPr>
            <a:normAutofit/>
          </a:bodyPr>
          <a:lstStyle/>
          <a:p>
            <a:r>
              <a:rPr kumimoji="1" lang="ja-JP" altLang="en-US" sz="2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●●●●年●月●日（●</a:t>
            </a:r>
            <a:r>
              <a:rPr lang="ja-JP" altLang="en-US" sz="2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a:t>
            </a:r>
            <a:endParaRPr lang="en-US" altLang="ja-JP" sz="2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r>
              <a:rPr kumimoji="1" lang="ja-JP" altLang="en-US" sz="2400" b="1" dirty="0">
                <a:solidFill>
                  <a:schemeClr val="tx1"/>
                </a:solidFill>
                <a:effectLst>
                  <a:glow rad="228600">
                    <a:schemeClr val="bg1"/>
                  </a:glow>
                </a:effectLst>
                <a:ea typeface="游ゴシック" panose="020B0400000000000000" pitchFamily="50" charset="-128"/>
              </a:rPr>
              <a:t>●●寺　●●●●</a:t>
            </a:r>
            <a:endParaRPr kumimoji="1" lang="en-US" altLang="ja-JP" sz="2400" b="1" dirty="0">
              <a:solidFill>
                <a:schemeClr val="tx1"/>
              </a:solidFill>
              <a:effectLst>
                <a:glow rad="228600">
                  <a:schemeClr val="bg1"/>
                </a:glow>
              </a:effectLst>
              <a:ea typeface="游ゴシック" panose="020B0400000000000000" pitchFamily="50" charset="-128"/>
            </a:endParaRPr>
          </a:p>
          <a:p>
            <a:pPr>
              <a:lnSpc>
                <a:spcPct val="150000"/>
              </a:lnSpc>
            </a:pPr>
            <a:endParaRPr kumimoji="1" lang="ja-JP" altLang="en-US" sz="2000" b="1" dirty="0">
              <a:solidFill>
                <a:schemeClr val="tx1"/>
              </a:solidFill>
              <a:effectLst>
                <a:glow rad="228600">
                  <a:schemeClr val="bg1"/>
                </a:glow>
              </a:effectLst>
              <a:ea typeface="游ゴシック" panose="020B0400000000000000" pitchFamily="50" charset="-128"/>
            </a:endParaRPr>
          </a:p>
        </p:txBody>
      </p:sp>
    </p:spTree>
    <p:extLst>
      <p:ext uri="{BB962C8B-B14F-4D97-AF65-F5344CB8AC3E}">
        <p14:creationId xmlns:p14="http://schemas.microsoft.com/office/powerpoint/2010/main" val="27957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932040" y="217494"/>
            <a:ext cx="1945148"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インド</a:t>
            </a:r>
            <a:r>
              <a:rPr lang="ja-JP" altLang="en-US" sz="4400" b="1" dirty="0">
                <a:solidFill>
                  <a:schemeClr val="bg1"/>
                </a:solidFill>
                <a:latin typeface="游ゴシック" panose="020B0400000000000000" pitchFamily="50" charset="-128"/>
                <a:ea typeface="游ゴシック" panose="020B0400000000000000" pitchFamily="50" charset="-128"/>
              </a:rPr>
              <a:t>の菩薩方や</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中国と日本の</a:t>
            </a: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高僧方</a:t>
            </a:r>
            <a:r>
              <a:rPr lang="ja-JP" altLang="en-US" sz="4400" b="1" dirty="0">
                <a:solidFill>
                  <a:schemeClr val="bg1"/>
                </a:solidFill>
                <a:latin typeface="游ゴシック" panose="020B0400000000000000" pitchFamily="50" charset="-128"/>
                <a:ea typeface="游ゴシック" panose="020B0400000000000000" pitchFamily="50" charset="-128"/>
              </a:rPr>
              <a:t>が、</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4"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印度西天之論家</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中夏日域之</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高僧</a:t>
            </a:r>
          </a:p>
        </p:txBody>
      </p:sp>
    </p:spTree>
    <p:extLst>
      <p:ext uri="{BB962C8B-B14F-4D97-AF65-F5344CB8AC3E}">
        <p14:creationId xmlns:p14="http://schemas.microsoft.com/office/powerpoint/2010/main" val="130022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059832" y="145486"/>
            <a:ext cx="3705630" cy="658219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「阿弥陀仏の本願を</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信じ</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　れば</a:t>
            </a:r>
            <a:r>
              <a:rPr lang="ja-JP" altLang="en-US" sz="4400" b="1" dirty="0">
                <a:solidFill>
                  <a:schemeClr val="bg1"/>
                </a:solidFill>
                <a:latin typeface="游ゴシック" panose="020B0400000000000000" pitchFamily="50" charset="-128"/>
                <a:ea typeface="游ゴシック" panose="020B0400000000000000" pitchFamily="50" charset="-128"/>
              </a:rPr>
              <a:t>、</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おのずからただちに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正定聚に入る。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57</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憶念</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弥陀仏本願</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自然即時入必定</a:t>
            </a:r>
          </a:p>
        </p:txBody>
      </p:sp>
    </p:spTree>
    <p:extLst>
      <p:ext uri="{BB962C8B-B14F-4D97-AF65-F5344CB8AC3E}">
        <p14:creationId xmlns:p14="http://schemas.microsoft.com/office/powerpoint/2010/main" val="388602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059832" y="145486"/>
            <a:ext cx="3705630" cy="658219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「阿弥陀仏の本願を信じ</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れば、</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おのずから</a:t>
            </a:r>
            <a:r>
              <a:rPr lang="ja-JP" altLang="en-US" sz="4400" b="1" dirty="0">
                <a:solidFill>
                  <a:schemeClr val="bg1"/>
                </a:solidFill>
                <a:effectLst/>
                <a:latin typeface="游ゴシック" panose="020B0400000000000000" pitchFamily="50" charset="-128"/>
                <a:ea typeface="游ゴシック" panose="020B0400000000000000" pitchFamily="50" charset="-128"/>
              </a:rPr>
              <a:t>ただちに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正定聚に入る。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憶念弥陀仏本願</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58</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自然</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即時入必定</a:t>
            </a:r>
          </a:p>
        </p:txBody>
      </p:sp>
    </p:spTree>
    <p:extLst>
      <p:ext uri="{BB962C8B-B14F-4D97-AF65-F5344CB8AC3E}">
        <p14:creationId xmlns:p14="http://schemas.microsoft.com/office/powerpoint/2010/main" val="12267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059832" y="145486"/>
            <a:ext cx="3705630" cy="658219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「阿弥陀仏の本願を信じ</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れば、</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おのずから</a:t>
            </a:r>
            <a:r>
              <a:rPr lang="ja-JP" altLang="en-US" sz="4400" b="1" dirty="0">
                <a:solidFill>
                  <a:srgbClr val="FF0000"/>
                </a:solidFill>
                <a:effectLst>
                  <a:glow rad="215900">
                    <a:schemeClr val="bg1"/>
                  </a:glow>
                </a:effectLst>
                <a:latin typeface="游ゴシック" panose="020B0400000000000000" pitchFamily="50" charset="-128"/>
                <a:ea typeface="游ゴシック" panose="020B0400000000000000" pitchFamily="50" charset="-128"/>
              </a:rPr>
              <a:t>ただちに</a:t>
            </a:r>
            <a:endParaRPr lang="en-US" altLang="ja-JP" sz="4400" b="1" dirty="0">
              <a:solidFill>
                <a:srgbClr val="FF0000"/>
              </a:solidFill>
              <a:effectLst>
                <a:glow rad="2159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正定聚に入る。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憶念弥陀仏本願</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自然</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即時</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入必定</a:t>
            </a:r>
          </a:p>
        </p:txBody>
      </p:sp>
    </p:spTree>
    <p:extLst>
      <p:ext uri="{BB962C8B-B14F-4D97-AF65-F5344CB8AC3E}">
        <p14:creationId xmlns:p14="http://schemas.microsoft.com/office/powerpoint/2010/main" val="78125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059832" y="145486"/>
            <a:ext cx="3705630" cy="658219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「阿弥陀仏の本願を信じ</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れば、</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おのずからただちに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正定聚に入る</a:t>
            </a:r>
            <a:r>
              <a:rPr lang="ja-JP" altLang="en-US" sz="4400" b="1" dirty="0">
                <a:solidFill>
                  <a:schemeClr val="bg1"/>
                </a:solidFill>
                <a:latin typeface="游ゴシック" panose="020B0400000000000000" pitchFamily="50" charset="-128"/>
                <a:ea typeface="游ゴシック" panose="020B0400000000000000" pitchFamily="50" charset="-128"/>
              </a:rPr>
              <a:t>。</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憶念弥陀仏本願</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自然即時</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入必定</a:t>
            </a:r>
          </a:p>
        </p:txBody>
      </p:sp>
    </p:spTree>
    <p:extLst>
      <p:ext uri="{BB962C8B-B14F-4D97-AF65-F5344CB8AC3E}">
        <p14:creationId xmlns:p14="http://schemas.microsoft.com/office/powerpoint/2010/main" val="8493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434401" y="181490"/>
            <a:ext cx="4585871" cy="648787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ただ常に阿弥陀仏の</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名号を称え、</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本願の大いなる慈悲の</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恩に報いるがよい」</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と述べられた。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唯能常称如来号</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60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応報大悲弘誓恩</a:t>
            </a:r>
          </a:p>
        </p:txBody>
      </p:sp>
    </p:spTree>
    <p:custDataLst>
      <p:tags r:id="rId1"/>
    </p:custDataLst>
    <p:extLst>
      <p:ext uri="{BB962C8B-B14F-4D97-AF65-F5344CB8AC3E}">
        <p14:creationId xmlns:p14="http://schemas.microsoft.com/office/powerpoint/2010/main" val="297843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434401" y="181490"/>
            <a:ext cx="4585871" cy="648787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ただ常に</a:t>
            </a:r>
            <a:r>
              <a:rPr lang="ja-JP" altLang="en-US" sz="4400" b="1" dirty="0">
                <a:solidFill>
                  <a:schemeClr val="bg1"/>
                </a:solidFill>
                <a:effectLst/>
                <a:latin typeface="游ゴシック" panose="020B0400000000000000" pitchFamily="50" charset="-128"/>
                <a:ea typeface="游ゴシック" panose="020B0400000000000000" pitchFamily="50" charset="-128"/>
              </a:rPr>
              <a:t>阿弥陀仏の</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名号を称え、</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本願の大いなる慈悲の</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恩に報いるがよい」</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と述べられた。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59</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唯能常</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称如来号</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60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応報大悲弘誓恩</a:t>
            </a:r>
          </a:p>
        </p:txBody>
      </p:sp>
    </p:spTree>
    <p:extLst>
      <p:ext uri="{BB962C8B-B14F-4D97-AF65-F5344CB8AC3E}">
        <p14:creationId xmlns:p14="http://schemas.microsoft.com/office/powerpoint/2010/main" val="77296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434401" y="181490"/>
            <a:ext cx="4585871" cy="648787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ただ常に</a:t>
            </a: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阿弥陀仏の</a:t>
            </a:r>
            <a:endParaRPr lang="en-US" altLang="ja-JP"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　名号</a:t>
            </a:r>
            <a:r>
              <a:rPr lang="ja-JP" altLang="en-US" sz="4400" b="1" dirty="0">
                <a:solidFill>
                  <a:schemeClr val="bg1"/>
                </a:solidFill>
                <a:latin typeface="游ゴシック" panose="020B0400000000000000" pitchFamily="50" charset="-128"/>
                <a:ea typeface="游ゴシック" panose="020B0400000000000000" pitchFamily="50" charset="-128"/>
              </a:rPr>
              <a:t>を称え、</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本願の大いなる慈悲の</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恩に報いるがよい」</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と述べられた。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唯能常称</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如来号</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60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応報大悲弘誓恩</a:t>
            </a:r>
          </a:p>
        </p:txBody>
      </p:sp>
    </p:spTree>
    <p:extLst>
      <p:ext uri="{BB962C8B-B14F-4D97-AF65-F5344CB8AC3E}">
        <p14:creationId xmlns:p14="http://schemas.microsoft.com/office/powerpoint/2010/main" val="360575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434401" y="181490"/>
            <a:ext cx="4585871" cy="648787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ただ常に阿弥陀仏の</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名号を</a:t>
            </a:r>
            <a:r>
              <a:rPr lang="ja-JP" altLang="en-US" sz="4400" b="1" dirty="0">
                <a:solidFill>
                  <a:srgbClr val="FF0000"/>
                </a:solidFill>
                <a:effectLst>
                  <a:glow rad="215900">
                    <a:schemeClr val="bg1"/>
                  </a:glow>
                </a:effectLst>
                <a:latin typeface="游ゴシック" panose="020B0400000000000000" pitchFamily="50" charset="-128"/>
                <a:ea typeface="游ゴシック" panose="020B0400000000000000" pitchFamily="50" charset="-128"/>
              </a:rPr>
              <a:t>称え</a:t>
            </a:r>
            <a:r>
              <a:rPr lang="ja-JP" altLang="en-US" sz="4400" b="1" dirty="0">
                <a:solidFill>
                  <a:schemeClr val="bg1"/>
                </a:solidFill>
                <a:latin typeface="游ゴシック" panose="020B0400000000000000" pitchFamily="50" charset="-128"/>
                <a:ea typeface="游ゴシック" panose="020B0400000000000000" pitchFamily="50" charset="-128"/>
              </a:rPr>
              <a:t>、</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本願の大いなる慈悲の</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恩に報いるがよい」</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と述べられた。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唯能常</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称</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如来号</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60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応報大悲弘誓恩</a:t>
            </a:r>
          </a:p>
        </p:txBody>
      </p:sp>
    </p:spTree>
    <p:extLst>
      <p:ext uri="{BB962C8B-B14F-4D97-AF65-F5344CB8AC3E}">
        <p14:creationId xmlns:p14="http://schemas.microsoft.com/office/powerpoint/2010/main" val="375786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434401" y="181490"/>
            <a:ext cx="4585871" cy="648787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ただ常に阿弥陀仏の</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名号を称え、</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本願の大いなる慈悲の</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　恩</a:t>
            </a:r>
            <a:r>
              <a:rPr lang="ja-JP" altLang="en-US" sz="4400" b="1" dirty="0">
                <a:solidFill>
                  <a:schemeClr val="bg1"/>
                </a:solidFill>
                <a:latin typeface="游ゴシック" panose="020B0400000000000000" pitchFamily="50" charset="-128"/>
                <a:ea typeface="游ゴシック" panose="020B0400000000000000" pitchFamily="50" charset="-128"/>
              </a:rPr>
              <a:t>に報いるがよい」</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と述べられた。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唯能常称如来号</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60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応報</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大悲弘誓恩</a:t>
            </a:r>
          </a:p>
        </p:txBody>
      </p:sp>
    </p:spTree>
    <p:extLst>
      <p:ext uri="{BB962C8B-B14F-4D97-AF65-F5344CB8AC3E}">
        <p14:creationId xmlns:p14="http://schemas.microsoft.com/office/powerpoint/2010/main" val="64845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434401" y="181490"/>
            <a:ext cx="4585871" cy="648787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ただ常に阿弥陀仏の</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名号を称え、</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本願の大いなる慈悲の</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恩に</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報いるがよい</a:t>
            </a:r>
            <a:r>
              <a:rPr lang="ja-JP" altLang="en-US" sz="4400" b="1" dirty="0">
                <a:solidFill>
                  <a:schemeClr val="bg1"/>
                </a:solidFill>
                <a:latin typeface="游ゴシック" panose="020B0400000000000000" pitchFamily="50" charset="-128"/>
                <a:ea typeface="游ゴシック" panose="020B0400000000000000" pitchFamily="50" charset="-128"/>
              </a:rPr>
              <a:t>」</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と述べられた。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唯能常称如来号</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60</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応報</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大悲弘誓恩</a:t>
            </a:r>
          </a:p>
        </p:txBody>
      </p:sp>
    </p:spTree>
    <p:extLst>
      <p:ext uri="{BB962C8B-B14F-4D97-AF65-F5344CB8AC3E}">
        <p14:creationId xmlns:p14="http://schemas.microsoft.com/office/powerpoint/2010/main" val="23625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932040" y="217494"/>
            <a:ext cx="1945148"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インド</a:t>
            </a:r>
            <a:r>
              <a:rPr lang="ja-JP" altLang="en-US" sz="4400" b="1" dirty="0">
                <a:solidFill>
                  <a:schemeClr val="bg1"/>
                </a:solidFill>
                <a:latin typeface="游ゴシック" panose="020B0400000000000000" pitchFamily="50" charset="-128"/>
                <a:ea typeface="游ゴシック" panose="020B0400000000000000" pitchFamily="50" charset="-128"/>
              </a:rPr>
              <a:t>の菩薩方や</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中国と日本の高僧方が、</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4"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印度西天之論家</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中夏日域之高僧</a:t>
            </a: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3131840" y="2702274"/>
            <a:ext cx="1593474" cy="146861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6" name="四角形吹き出し 1"/>
          <p:cNvSpPr/>
          <p:nvPr/>
        </p:nvSpPr>
        <p:spPr>
          <a:xfrm>
            <a:off x="1788443" y="-243408"/>
            <a:ext cx="1120626"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七高僧</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」を指す</a:t>
            </a:r>
          </a:p>
        </p:txBody>
      </p:sp>
    </p:spTree>
    <p:custDataLst>
      <p:tags r:id="rId1"/>
    </p:custDataLst>
    <p:extLst>
      <p:ext uri="{BB962C8B-B14F-4D97-AF65-F5344CB8AC3E}">
        <p14:creationId xmlns:p14="http://schemas.microsoft.com/office/powerpoint/2010/main" val="30629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910560" y="15162"/>
            <a:ext cx="3240360" cy="6842838"/>
            <a:chOff x="5724128" y="15162"/>
            <a:chExt cx="3240360" cy="6842838"/>
          </a:xfrm>
        </p:grpSpPr>
        <p:sp>
          <p:nvSpPr>
            <p:cNvPr id="13" name="四角形吹き出し 1"/>
            <p:cNvSpPr/>
            <p:nvPr/>
          </p:nvSpPr>
          <p:spPr>
            <a:xfrm>
              <a:off x="5724128"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顕示難行陸路苦</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60</a:t>
              </a:r>
              <a:r>
                <a:rPr lang="ja-JP" altLang="en-US" sz="5400" b="1" dirty="0">
                  <a:solidFill>
                    <a:schemeClr val="tx1"/>
                  </a:solidFill>
                  <a:latin typeface="游ゴシック" panose="020B0400000000000000" pitchFamily="50" charset="-128"/>
                  <a:ea typeface="游ゴシック" panose="020B0400000000000000" pitchFamily="50" charset="-128"/>
                </a:rPr>
                <a:t>応報大悲弘誓恩</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6757746" y="2977705"/>
              <a:ext cx="1173124" cy="917752"/>
            </a:xfrm>
            <a:prstGeom prst="rect">
              <a:avLst/>
            </a:prstGeom>
            <a:noFill/>
          </p:spPr>
          <p:txBody>
            <a:bodyPr vert="horz" wrap="square" rtlCol="0">
              <a:spAutoFit/>
            </a:bodyPr>
            <a:lstStyle/>
            <a:p>
              <a:pPr algn="ctr">
                <a:lnSpc>
                  <a:spcPct val="130000"/>
                </a:lnSpc>
              </a:pPr>
              <a:r>
                <a:rPr lang="ja-JP" altLang="en-US" sz="4400" b="1" dirty="0">
                  <a:latin typeface="游ゴシック" panose="020B0400000000000000" pitchFamily="50" charset="-128"/>
                  <a:ea typeface="游ゴシック" panose="020B0400000000000000" pitchFamily="50" charset="-128"/>
                </a:rPr>
                <a:t>～</a:t>
              </a:r>
              <a:endParaRPr lang="en-US" altLang="ja-JP" sz="4400" b="1" dirty="0">
                <a:latin typeface="游ゴシック" panose="020B0400000000000000" pitchFamily="50" charset="-128"/>
                <a:ea typeface="游ゴシック" panose="020B0400000000000000" pitchFamily="50" charset="-128"/>
              </a:endParaRPr>
            </a:p>
          </p:txBody>
        </p:sp>
      </p:grpSp>
      <p:sp>
        <p:nvSpPr>
          <p:cNvPr id="9" name="右矢印 8">
            <a:extLst>
              <a:ext uri="{FF2B5EF4-FFF2-40B4-BE49-F238E27FC236}">
                <a16:creationId xmlns:a16="http://schemas.microsoft.com/office/drawing/2014/main" id="{3F606F9C-7BA0-4D81-807D-0EC861646649}"/>
              </a:ext>
            </a:extLst>
          </p:cNvPr>
          <p:cNvSpPr/>
          <p:nvPr/>
        </p:nvSpPr>
        <p:spPr>
          <a:xfrm rot="10800000">
            <a:off x="5148064" y="3166227"/>
            <a:ext cx="963866" cy="9177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187826" y="15162"/>
            <a:ext cx="4955972" cy="6842838"/>
          </a:xfrm>
          <a:prstGeom prst="rect">
            <a:avLst/>
          </a:prstGeom>
        </p:spPr>
        <p:txBody>
          <a:bodyPr vert="eaVert" wrap="square">
            <a:spAutoFit/>
          </a:bodyPr>
          <a:lstStyle/>
          <a:p>
            <a:pPr>
              <a:lnSpc>
                <a:spcPct val="130000"/>
              </a:lnSpc>
            </a:pP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十住毘婆沙論</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に基づいて</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a:latin typeface="游ゴシック" panose="020B0400000000000000" pitchFamily="50" charset="-128"/>
                <a:ea typeface="游ゴシック" panose="020B0400000000000000" pitchFamily="50" charset="-128"/>
              </a:rPr>
              <a:t>　龍樹</a:t>
            </a:r>
            <a:r>
              <a:rPr lang="ja-JP" altLang="en-US" sz="4000" b="1" dirty="0">
                <a:latin typeface="游ゴシック" panose="020B0400000000000000" pitchFamily="50" charset="-128"/>
                <a:ea typeface="游ゴシック" panose="020B0400000000000000" pitchFamily="50" charset="-128"/>
              </a:rPr>
              <a:t>菩薩</a:t>
            </a:r>
            <a:r>
              <a:rPr lang="ja-JP" altLang="en-US" sz="4000" b="1">
                <a:latin typeface="游ゴシック" panose="020B0400000000000000" pitchFamily="50" charset="-128"/>
                <a:ea typeface="游ゴシック" panose="020B0400000000000000" pitchFamily="50" charset="-128"/>
              </a:rPr>
              <a:t>の教えが示されている。</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a:t>
            </a: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十住毘婆沙論</a:t>
            </a:r>
            <a:r>
              <a:rPr lang="en-US" altLang="ja-JP" sz="3600" b="1" dirty="0">
                <a:latin typeface="游ゴシック" panose="020B0400000000000000" pitchFamily="50" charset="-128"/>
                <a:ea typeface="游ゴシック" panose="020B0400000000000000" pitchFamily="50" charset="-128"/>
              </a:rPr>
              <a:t>』</a:t>
            </a:r>
          </a:p>
          <a:p>
            <a:pPr>
              <a:lnSpc>
                <a:spcPct val="130000"/>
              </a:lnSpc>
            </a:pPr>
            <a:r>
              <a:rPr lang="ja-JP" altLang="en-US" sz="3600" b="1" dirty="0">
                <a:latin typeface="游ゴシック" panose="020B0400000000000000" pitchFamily="50" charset="-128"/>
                <a:ea typeface="游ゴシック" panose="020B0400000000000000" pitchFamily="50" charset="-128"/>
              </a:rPr>
              <a:t>　　十地に</a:t>
            </a:r>
            <a:r>
              <a:rPr lang="ja-JP" altLang="en-US" sz="3600" b="1" dirty="0" err="1">
                <a:latin typeface="游ゴシック" panose="020B0400000000000000" pitchFamily="50" charset="-128"/>
                <a:ea typeface="游ゴシック" panose="020B0400000000000000" pitchFamily="50" charset="-128"/>
              </a:rPr>
              <a:t>住する</a:t>
            </a:r>
            <a:r>
              <a:rPr lang="ja-JP" altLang="en-US" sz="3600" b="1" dirty="0">
                <a:latin typeface="游ゴシック" panose="020B0400000000000000" pitchFamily="50" charset="-128"/>
                <a:ea typeface="游ゴシック" panose="020B0400000000000000" pitchFamily="50" charset="-128"/>
              </a:rPr>
              <a:t>菩薩が歩むべ</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a:t>
            </a:r>
            <a:r>
              <a:rPr lang="ja-JP" altLang="en-US" sz="3600" b="1" dirty="0" err="1">
                <a:latin typeface="游ゴシック" panose="020B0400000000000000" pitchFamily="50" charset="-128"/>
                <a:ea typeface="游ゴシック" panose="020B0400000000000000" pitchFamily="50" charset="-128"/>
              </a:rPr>
              <a:t>き</a:t>
            </a:r>
            <a:r>
              <a:rPr lang="ja-JP" altLang="en-US" sz="3600" b="1" dirty="0">
                <a:latin typeface="游ゴシック" panose="020B0400000000000000" pitchFamily="50" charset="-128"/>
                <a:ea typeface="游ゴシック" panose="020B0400000000000000" pitchFamily="50" charset="-128"/>
              </a:rPr>
              <a:t>仏道を広く解説した論</a:t>
            </a:r>
            <a:endParaRPr lang="en-US" altLang="ja-JP" sz="36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08740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顕示難行陸路苦</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信楽易行水道楽</a:t>
            </a:r>
          </a:p>
        </p:txBody>
      </p:sp>
    </p:spTree>
    <p:extLst>
      <p:ext uri="{BB962C8B-B14F-4D97-AF65-F5344CB8AC3E}">
        <p14:creationId xmlns:p14="http://schemas.microsoft.com/office/powerpoint/2010/main" val="411725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08" y="764704"/>
            <a:ext cx="4433697" cy="5894610"/>
          </a:xfrm>
          <a:prstGeom prst="rect">
            <a:avLst/>
          </a:prstGeom>
          <a:effectLst/>
        </p:spPr>
      </p:pic>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顕示</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難行</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陸路苦</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信楽</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易行</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水道楽</a:t>
            </a:r>
          </a:p>
        </p:txBody>
      </p:sp>
      <p:sp>
        <p:nvSpPr>
          <p:cNvPr id="7" name="右矢印 6">
            <a:extLst>
              <a:ext uri="{FF2B5EF4-FFF2-40B4-BE49-F238E27FC236}">
                <a16:creationId xmlns:a16="http://schemas.microsoft.com/office/drawing/2014/main" id="{3F606F9C-7BA0-4D81-807D-0EC861646649}"/>
              </a:ext>
            </a:extLst>
          </p:cNvPr>
          <p:cNvSpPr/>
          <p:nvPr/>
        </p:nvSpPr>
        <p:spPr>
          <a:xfrm rot="10800000">
            <a:off x="5558823" y="2780928"/>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2249717" y="30059"/>
            <a:ext cx="3635611" cy="6842838"/>
          </a:xfrm>
          <a:prstGeom prst="rect">
            <a:avLst/>
          </a:prstGeom>
        </p:spPr>
        <p:txBody>
          <a:bodyPr vert="eaVert" wrap="square">
            <a:spAutoFit/>
          </a:bodyPr>
          <a:lstStyle/>
          <a:p>
            <a:pPr algn="ctr">
              <a:lnSpc>
                <a:spcPct val="130000"/>
              </a:lnSpc>
            </a:pPr>
            <a:r>
              <a:rPr lang="ja-JP" altLang="en-US" sz="7200" b="1" dirty="0">
                <a:solidFill>
                  <a:srgbClr val="FF0000"/>
                </a:solidFill>
                <a:latin typeface="游ゴシック" panose="020B0400000000000000" pitchFamily="50" charset="-128"/>
                <a:ea typeface="游ゴシック" panose="020B0400000000000000" pitchFamily="50" charset="-128"/>
              </a:rPr>
              <a:t>難行道</a:t>
            </a:r>
            <a:r>
              <a:rPr lang="ja-JP" altLang="en-US" sz="4800" b="1" dirty="0">
                <a:latin typeface="游ゴシック" panose="020B0400000000000000" pitchFamily="50" charset="-128"/>
                <a:ea typeface="游ゴシック" panose="020B0400000000000000" pitchFamily="50" charset="-128"/>
              </a:rPr>
              <a:t>と</a:t>
            </a:r>
            <a:r>
              <a:rPr lang="ja-JP" altLang="en-US" sz="7200" b="1" dirty="0">
                <a:solidFill>
                  <a:srgbClr val="FF0000"/>
                </a:solidFill>
                <a:latin typeface="游ゴシック" panose="020B0400000000000000" pitchFamily="50" charset="-128"/>
                <a:ea typeface="游ゴシック" panose="020B0400000000000000" pitchFamily="50" charset="-128"/>
              </a:rPr>
              <a:t>易行道</a:t>
            </a:r>
            <a:endParaRPr lang="en-US" altLang="ja-JP" sz="7200" b="1" dirty="0">
              <a:latin typeface="游ゴシック" panose="020B0400000000000000" pitchFamily="50" charset="-128"/>
              <a:ea typeface="游ゴシック" panose="020B0400000000000000" pitchFamily="50" charset="-128"/>
            </a:endParaRPr>
          </a:p>
          <a:p>
            <a:pPr>
              <a:lnSpc>
                <a:spcPct val="130000"/>
              </a:lnSpc>
            </a:pPr>
            <a:endParaRPr lang="en-US" altLang="ja-JP" sz="10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仏道には二つの道がある！</a:t>
            </a: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endParaRPr lang="en-US" altLang="ja-JP" sz="3600" b="1" dirty="0">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216766" y="1052736"/>
            <a:ext cx="1144929" cy="6842838"/>
          </a:xfrm>
          <a:prstGeom prst="rect">
            <a:avLst/>
          </a:prstGeom>
        </p:spPr>
        <p:txBody>
          <a:bodyPr vert="eaVert" wrap="square">
            <a:spAutoFit/>
          </a:bodyPr>
          <a:lstStyle/>
          <a:p>
            <a:pPr>
              <a:lnSpc>
                <a:spcPct val="130000"/>
              </a:lnSpc>
            </a:pPr>
            <a:r>
              <a:rPr lang="ja-JP" altLang="en-US" sz="4800" b="1" dirty="0">
                <a:solidFill>
                  <a:srgbClr val="FF0000"/>
                </a:solidFill>
                <a:effectLst>
                  <a:glow rad="228600">
                    <a:srgbClr val="FFFF00"/>
                  </a:glow>
                </a:effectLst>
                <a:latin typeface="游ゴシック" panose="020B0400000000000000" pitchFamily="50" charset="-128"/>
                <a:ea typeface="游ゴシック" panose="020B0400000000000000" pitchFamily="50" charset="-128"/>
              </a:rPr>
              <a:t>龍樹菩薩の発揮</a:t>
            </a:r>
            <a:endParaRPr lang="en-US" altLang="ja-JP" sz="4800" b="1" dirty="0">
              <a:solidFill>
                <a:srgbClr val="FF0000"/>
              </a:solidFill>
              <a:effectLst>
                <a:glow rad="228600">
                  <a:srgbClr val="FFFF00"/>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72159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118" y="-2475656"/>
            <a:ext cx="16769863" cy="9433048"/>
          </a:xfrm>
          <a:prstGeom prst="rect">
            <a:avLst/>
          </a:prstGeom>
        </p:spPr>
      </p:pic>
      <p:sp>
        <p:nvSpPr>
          <p:cNvPr id="9" name="角丸四角形 8"/>
          <p:cNvSpPr/>
          <p:nvPr/>
        </p:nvSpPr>
        <p:spPr>
          <a:xfrm>
            <a:off x="467544" y="620688"/>
            <a:ext cx="5243604" cy="2690440"/>
          </a:xfrm>
          <a:prstGeom prst="roundRect">
            <a:avLst/>
          </a:prstGeom>
          <a:solidFill>
            <a:srgbClr val="0070C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sz="4000" b="1" dirty="0">
                <a:latin typeface="游ゴシック" panose="020B0400000000000000" pitchFamily="50" charset="-128"/>
                <a:ea typeface="游ゴシック" panose="020B0400000000000000" pitchFamily="50" charset="-128"/>
              </a:rPr>
              <a:t>易行道</a:t>
            </a:r>
            <a:endParaRPr kumimoji="1" lang="en-US" altLang="ja-JP" sz="4000" b="1" dirty="0">
              <a:latin typeface="游ゴシック" panose="020B0400000000000000" pitchFamily="50" charset="-128"/>
              <a:ea typeface="游ゴシック" panose="020B0400000000000000" pitchFamily="50" charset="-128"/>
            </a:endParaRPr>
          </a:p>
          <a:p>
            <a:r>
              <a:rPr kumimoji="1" lang="ja-JP" altLang="en-US" sz="4000" b="1" dirty="0">
                <a:latin typeface="游ゴシック" panose="020B0400000000000000" pitchFamily="50" charset="-128"/>
                <a:ea typeface="游ゴシック" panose="020B0400000000000000" pitchFamily="50" charset="-128"/>
              </a:rPr>
              <a:t>海の上を大きな船に</a:t>
            </a:r>
            <a:endParaRPr kumimoji="1" lang="en-US" altLang="ja-JP" sz="4000" b="1" dirty="0">
              <a:latin typeface="游ゴシック" panose="020B0400000000000000" pitchFamily="50" charset="-128"/>
              <a:ea typeface="游ゴシック" panose="020B0400000000000000" pitchFamily="50" charset="-128"/>
            </a:endParaRPr>
          </a:p>
          <a:p>
            <a:r>
              <a:rPr kumimoji="1" lang="ja-JP" altLang="en-US" sz="4000" b="1" dirty="0">
                <a:latin typeface="游ゴシック" panose="020B0400000000000000" pitchFamily="50" charset="-128"/>
                <a:ea typeface="游ゴシック" panose="020B0400000000000000" pitchFamily="50" charset="-128"/>
              </a:rPr>
              <a:t>乗って進むような</a:t>
            </a:r>
            <a:endParaRPr kumimoji="1" lang="en-US" altLang="ja-JP" sz="4000" b="1" dirty="0">
              <a:latin typeface="游ゴシック" panose="020B0400000000000000" pitchFamily="50" charset="-128"/>
              <a:ea typeface="游ゴシック" panose="020B0400000000000000" pitchFamily="50" charset="-128"/>
            </a:endParaRPr>
          </a:p>
          <a:p>
            <a:r>
              <a:rPr kumimoji="1" lang="ja-JP" altLang="en-US" sz="4000" b="1" dirty="0">
                <a:latin typeface="游ゴシック" panose="020B0400000000000000" pitchFamily="50" charset="-128"/>
                <a:ea typeface="游ゴシック" panose="020B0400000000000000" pitchFamily="50" charset="-128"/>
              </a:rPr>
              <a:t>楽しく、易しい道</a:t>
            </a:r>
          </a:p>
        </p:txBody>
      </p:sp>
      <p:sp>
        <p:nvSpPr>
          <p:cNvPr id="10" name="角丸四角形 9"/>
          <p:cNvSpPr/>
          <p:nvPr/>
        </p:nvSpPr>
        <p:spPr>
          <a:xfrm>
            <a:off x="3391801" y="3653420"/>
            <a:ext cx="5243604" cy="2690440"/>
          </a:xfrm>
          <a:prstGeom prst="roundRect">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sz="4000" b="1" dirty="0">
                <a:latin typeface="游ゴシック" panose="020B0400000000000000" pitchFamily="50" charset="-128"/>
                <a:ea typeface="游ゴシック" panose="020B0400000000000000" pitchFamily="50" charset="-128"/>
              </a:rPr>
              <a:t>難行道</a:t>
            </a:r>
            <a:endParaRPr kumimoji="1" lang="en-US" altLang="ja-JP" sz="4000" b="1" dirty="0">
              <a:latin typeface="游ゴシック" panose="020B0400000000000000" pitchFamily="50" charset="-128"/>
              <a:ea typeface="游ゴシック" panose="020B0400000000000000" pitchFamily="50" charset="-128"/>
            </a:endParaRPr>
          </a:p>
          <a:p>
            <a:r>
              <a:rPr kumimoji="1" lang="ja-JP" altLang="en-US" sz="4000" b="1" dirty="0">
                <a:latin typeface="游ゴシック" panose="020B0400000000000000" pitchFamily="50" charset="-128"/>
                <a:ea typeface="游ゴシック" panose="020B0400000000000000" pitchFamily="50" charset="-128"/>
              </a:rPr>
              <a:t>陸路を自身の歩みによって進むような</a:t>
            </a:r>
            <a:endParaRPr kumimoji="1" lang="en-US" altLang="ja-JP" sz="4000" b="1" dirty="0">
              <a:latin typeface="游ゴシック" panose="020B0400000000000000" pitchFamily="50" charset="-128"/>
              <a:ea typeface="游ゴシック" panose="020B0400000000000000" pitchFamily="50" charset="-128"/>
            </a:endParaRPr>
          </a:p>
          <a:p>
            <a:r>
              <a:rPr kumimoji="1" lang="ja-JP" altLang="en-US" sz="4000" b="1" dirty="0">
                <a:latin typeface="游ゴシック" panose="020B0400000000000000" pitchFamily="50" charset="-128"/>
                <a:ea typeface="游ゴシック" panose="020B0400000000000000" pitchFamily="50" charset="-128"/>
              </a:rPr>
              <a:t>苦しく、難しい道</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0525" y="3487541"/>
            <a:ext cx="2736304" cy="3031916"/>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8705" y="1693971"/>
            <a:ext cx="2893299" cy="1801078"/>
          </a:xfrm>
          <a:prstGeom prst="rect">
            <a:avLst/>
          </a:prstGeom>
        </p:spPr>
      </p:pic>
      <p:grpSp>
        <p:nvGrpSpPr>
          <p:cNvPr id="5" name="グループ化 4"/>
          <p:cNvGrpSpPr/>
          <p:nvPr/>
        </p:nvGrpSpPr>
        <p:grpSpPr>
          <a:xfrm>
            <a:off x="1547664" y="3409009"/>
            <a:ext cx="386849" cy="247688"/>
            <a:chOff x="-2566712" y="3409009"/>
            <a:chExt cx="386849" cy="247688"/>
          </a:xfrm>
        </p:grpSpPr>
        <p:sp>
          <p:nvSpPr>
            <p:cNvPr id="2" name="涙形 1"/>
            <p:cNvSpPr/>
            <p:nvPr/>
          </p:nvSpPr>
          <p:spPr>
            <a:xfrm rot="5608125">
              <a:off x="-2336543" y="3409392"/>
              <a:ext cx="157064" cy="156297"/>
            </a:xfrm>
            <a:prstGeom prst="teardrop">
              <a:avLst>
                <a:gd name="adj" fmla="val 137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1" name="涙形 10"/>
            <p:cNvSpPr/>
            <p:nvPr/>
          </p:nvSpPr>
          <p:spPr>
            <a:xfrm rot="4552053">
              <a:off x="-2567095" y="3500016"/>
              <a:ext cx="157064" cy="156297"/>
            </a:xfrm>
            <a:prstGeom prst="teardrop">
              <a:avLst>
                <a:gd name="adj" fmla="val 137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grpSp>
    </p:spTree>
    <p:custDataLst>
      <p:tags r:id="rId1"/>
    </p:custDataLst>
    <p:extLst>
      <p:ext uri="{BB962C8B-B14F-4D97-AF65-F5344CB8AC3E}">
        <p14:creationId xmlns:p14="http://schemas.microsoft.com/office/powerpoint/2010/main" val="1389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3.7037E-7 L 0.44149 0.00139 " pathEditMode="relative" rAng="0" ptsTypes="AA">
                                      <p:cBhvr>
                                        <p:cTn id="6" dur="2000" fill="hold"/>
                                        <p:tgtEl>
                                          <p:spTgt spid="7"/>
                                        </p:tgtEl>
                                        <p:attrNameLst>
                                          <p:attrName>ppt_x</p:attrName>
                                          <p:attrName>ppt_y</p:attrName>
                                        </p:attrNameLst>
                                      </p:cBhvr>
                                      <p:rCtr x="22066" y="6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5.55556E-7 -7.40741E-7 L 1.07188 -0.00417 " pathEditMode="relative" rAng="0" ptsTypes="AA">
                                      <p:cBhvr>
                                        <p:cTn id="18" dur="4000" fill="hold"/>
                                        <p:tgtEl>
                                          <p:spTgt spid="8"/>
                                        </p:tgtEl>
                                        <p:attrNameLst>
                                          <p:attrName>ppt_x</p:attrName>
                                          <p:attrName>ppt_y</p:attrName>
                                        </p:attrNameLst>
                                      </p:cBhvr>
                                      <p:rCtr x="53594" y="-208"/>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553318" y="15162"/>
            <a:ext cx="2625334" cy="6842838"/>
          </a:xfrm>
          <a:prstGeom prst="rect">
            <a:avLst/>
          </a:prstGeom>
        </p:spPr>
        <p:txBody>
          <a:bodyPr vert="eaVert"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難行道</a:t>
            </a: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a:t>
            </a:r>
            <a:r>
              <a:rPr kumimoji="1" lang="ja-JP" altLang="en-US" sz="7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易行道</a:t>
            </a:r>
            <a:endParaRPr kumimoji="1" lang="en-US" altLang="ja-JP"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 name="右矢印 8">
            <a:extLst>
              <a:ext uri="{FF2B5EF4-FFF2-40B4-BE49-F238E27FC236}">
                <a16:creationId xmlns:a16="http://schemas.microsoft.com/office/drawing/2014/main" id="{3F606F9C-7BA0-4D81-807D-0EC861646649}"/>
              </a:ext>
            </a:extLst>
          </p:cNvPr>
          <p:cNvSpPr/>
          <p:nvPr/>
        </p:nvSpPr>
        <p:spPr>
          <a:xfrm rot="10800000">
            <a:off x="6948261" y="1420183"/>
            <a:ext cx="726787" cy="8914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 name="右矢印 9">
            <a:extLst>
              <a:ext uri="{FF2B5EF4-FFF2-40B4-BE49-F238E27FC236}">
                <a16:creationId xmlns:a16="http://schemas.microsoft.com/office/drawing/2014/main" id="{3F606F9C-7BA0-4D81-807D-0EC861646649}"/>
              </a:ext>
            </a:extLst>
          </p:cNvPr>
          <p:cNvSpPr/>
          <p:nvPr/>
        </p:nvSpPr>
        <p:spPr>
          <a:xfrm rot="10800000">
            <a:off x="6948263" y="4551222"/>
            <a:ext cx="726785" cy="8914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 name="角丸四角形 10"/>
          <p:cNvSpPr/>
          <p:nvPr/>
        </p:nvSpPr>
        <p:spPr>
          <a:xfrm>
            <a:off x="179512" y="461775"/>
            <a:ext cx="6624736" cy="280831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諸</a:t>
            </a:r>
            <a:r>
              <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あらゆる修行を</a:t>
            </a:r>
            <a:endPar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久</a:t>
            </a:r>
            <a:r>
              <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長い時間する</a:t>
            </a:r>
            <a:endPar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堕</a:t>
            </a:r>
            <a:r>
              <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けれども退転する</a:t>
            </a:r>
            <a:endPar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 name="角丸四角形 11"/>
          <p:cNvSpPr/>
          <p:nvPr/>
        </p:nvSpPr>
        <p:spPr>
          <a:xfrm>
            <a:off x="179511" y="3592814"/>
            <a:ext cx="6624737" cy="2808311"/>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一　</a:t>
            </a:r>
            <a:r>
              <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本願を信じる一つで</a:t>
            </a:r>
            <a:endPar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速　</a:t>
            </a:r>
            <a:r>
              <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速やかに</a:t>
            </a:r>
            <a:endPar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不退</a:t>
            </a:r>
            <a:r>
              <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正定聚となり成仏</a:t>
            </a:r>
            <a:endParaRPr kumimoji="1" lang="en-US" altLang="ja-JP" sz="4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73801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憶念弥陀仏本願</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自然即時入必定</a:t>
            </a:r>
          </a:p>
        </p:txBody>
      </p:sp>
    </p:spTree>
    <p:extLst>
      <p:ext uri="{BB962C8B-B14F-4D97-AF65-F5344CB8AC3E}">
        <p14:creationId xmlns:p14="http://schemas.microsoft.com/office/powerpoint/2010/main" val="347614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57</a:t>
            </a:r>
            <a:r>
              <a:rPr kumimoji="1" lang="ja-JP" altLang="en-US" sz="5400" b="1" dirty="0">
                <a:solidFill>
                  <a:srgbClr val="0070C0"/>
                </a:solidFill>
                <a:effectLst/>
                <a:latin typeface="游ゴシック" panose="020B0400000000000000" pitchFamily="50" charset="-128"/>
                <a:ea typeface="游ゴシック" panose="020B0400000000000000" pitchFamily="50" charset="-128"/>
              </a:rPr>
              <a:t>憶念弥陀仏本願</a:t>
            </a:r>
            <a:endParaRPr lang="en-US" altLang="ja-JP" sz="5400" b="1" dirty="0">
              <a:solidFill>
                <a:srgbClr val="0070C0"/>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58</a:t>
            </a:r>
            <a:r>
              <a:rPr kumimoji="1" lang="ja-JP" altLang="en-US" sz="5400" b="1" dirty="0">
                <a:solidFill>
                  <a:srgbClr val="0070C0"/>
                </a:solidFill>
                <a:effectLst/>
                <a:latin typeface="游ゴシック" panose="020B0400000000000000" pitchFamily="50" charset="-128"/>
                <a:ea typeface="游ゴシック" panose="020B0400000000000000" pitchFamily="50" charset="-128"/>
              </a:rPr>
              <a:t>自然即時入必定</a:t>
            </a:r>
          </a:p>
        </p:txBody>
      </p:sp>
      <p:sp>
        <p:nvSpPr>
          <p:cNvPr id="6" name="右矢印 5">
            <a:extLst>
              <a:ext uri="{FF2B5EF4-FFF2-40B4-BE49-F238E27FC236}">
                <a16:creationId xmlns:a16="http://schemas.microsoft.com/office/drawing/2014/main" id="{3F606F9C-7BA0-4D81-807D-0EC861646649}"/>
              </a:ext>
            </a:extLst>
          </p:cNvPr>
          <p:cNvSpPr/>
          <p:nvPr/>
        </p:nvSpPr>
        <p:spPr>
          <a:xfrm rot="10800000">
            <a:off x="5523590" y="2832681"/>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67617" y="-32742"/>
            <a:ext cx="4955972" cy="6842838"/>
          </a:xfrm>
          <a:prstGeom prst="rect">
            <a:avLst/>
          </a:prstGeom>
        </p:spPr>
        <p:txBody>
          <a:bodyPr vert="eaVert" wrap="square">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　この二句に</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a:t>
            </a:r>
            <a:r>
              <a:rPr lang="ja-JP" altLang="en-US" sz="4000" b="1" dirty="0">
                <a:solidFill>
                  <a:srgbClr val="0070C0"/>
                </a:solidFill>
                <a:latin typeface="游ゴシック" panose="020B0400000000000000" pitchFamily="50" charset="-128"/>
                <a:ea typeface="游ゴシック" panose="020B0400000000000000" pitchFamily="50" charset="-128"/>
              </a:rPr>
              <a:t>一</a:t>
            </a:r>
            <a:r>
              <a:rPr lang="ja-JP" altLang="en-US" sz="4000" b="1" dirty="0">
                <a:latin typeface="游ゴシック" panose="020B0400000000000000" pitchFamily="50" charset="-128"/>
                <a:ea typeface="游ゴシック" panose="020B0400000000000000" pitchFamily="50" charset="-128"/>
              </a:rPr>
              <a:t>・</a:t>
            </a:r>
            <a:r>
              <a:rPr lang="ja-JP" altLang="en-US" sz="4000" b="1" dirty="0">
                <a:solidFill>
                  <a:srgbClr val="0070C0"/>
                </a:solidFill>
                <a:latin typeface="游ゴシック" panose="020B0400000000000000" pitchFamily="50" charset="-128"/>
                <a:ea typeface="游ゴシック" panose="020B0400000000000000" pitchFamily="50" charset="-128"/>
              </a:rPr>
              <a:t>速</a:t>
            </a:r>
            <a:r>
              <a:rPr lang="ja-JP" altLang="en-US" sz="4000" b="1" dirty="0">
                <a:latin typeface="游ゴシック" panose="020B0400000000000000" pitchFamily="50" charset="-128"/>
                <a:ea typeface="游ゴシック" panose="020B0400000000000000" pitchFamily="50" charset="-128"/>
              </a:rPr>
              <a:t>・</a:t>
            </a:r>
            <a:r>
              <a:rPr lang="ja-JP" altLang="en-US" sz="4000" b="1" dirty="0">
                <a:solidFill>
                  <a:srgbClr val="0070C0"/>
                </a:solidFill>
                <a:latin typeface="游ゴシック" panose="020B0400000000000000" pitchFamily="50" charset="-128"/>
                <a:ea typeface="游ゴシック" panose="020B0400000000000000" pitchFamily="50" charset="-128"/>
              </a:rPr>
              <a:t>不退</a:t>
            </a:r>
            <a:r>
              <a:rPr lang="ja-JP" altLang="en-US" sz="4000" b="1" dirty="0">
                <a:latin typeface="游ゴシック" panose="020B0400000000000000" pitchFamily="50" charset="-128"/>
                <a:ea typeface="游ゴシック" panose="020B0400000000000000" pitchFamily="50" charset="-128"/>
              </a:rPr>
              <a:t>」の易行道</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の特徴が示されている。</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a:t>
            </a:r>
            <a:r>
              <a:rPr lang="ja-JP" altLang="en-US" sz="3600" b="1" dirty="0">
                <a:solidFill>
                  <a:srgbClr val="0070C0"/>
                </a:solidFill>
                <a:latin typeface="游ゴシック" panose="020B0400000000000000" pitchFamily="50" charset="-128"/>
                <a:ea typeface="游ゴシック" panose="020B0400000000000000" pitchFamily="50" charset="-128"/>
              </a:rPr>
              <a:t>憶念弥陀仏本願</a:t>
            </a:r>
            <a:r>
              <a:rPr lang="ja-JP" altLang="en-US" sz="3600" b="1" dirty="0">
                <a:latin typeface="游ゴシック" panose="020B0400000000000000" pitchFamily="50" charset="-128"/>
                <a:ea typeface="游ゴシック" panose="020B0400000000000000" pitchFamily="50" charset="-128"/>
              </a:rPr>
              <a:t>」＝</a:t>
            </a:r>
            <a:r>
              <a:rPr lang="ja-JP" altLang="en-US" sz="3600" b="1" dirty="0">
                <a:solidFill>
                  <a:srgbClr val="0070C0"/>
                </a:solidFill>
                <a:latin typeface="游ゴシック" panose="020B0400000000000000" pitchFamily="50" charset="-128"/>
                <a:ea typeface="游ゴシック" panose="020B0400000000000000" pitchFamily="50" charset="-128"/>
              </a:rPr>
              <a:t>一</a:t>
            </a:r>
            <a:endParaRPr lang="en-US" altLang="ja-JP" sz="3600" b="1" dirty="0">
              <a:solidFill>
                <a:srgbClr val="0070C0"/>
              </a:solidFill>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a:t>
            </a:r>
            <a:r>
              <a:rPr lang="ja-JP" altLang="en-US" sz="3600" b="1" dirty="0">
                <a:solidFill>
                  <a:srgbClr val="0070C0"/>
                </a:solidFill>
                <a:latin typeface="游ゴシック" panose="020B0400000000000000" pitchFamily="50" charset="-128"/>
                <a:ea typeface="游ゴシック" panose="020B0400000000000000" pitchFamily="50" charset="-128"/>
              </a:rPr>
              <a:t>自然即時</a:t>
            </a:r>
            <a:r>
              <a:rPr lang="ja-JP" altLang="en-US" sz="3600" b="1" dirty="0">
                <a:latin typeface="游ゴシック" panose="020B0400000000000000" pitchFamily="50" charset="-128"/>
                <a:ea typeface="游ゴシック" panose="020B0400000000000000" pitchFamily="50" charset="-128"/>
              </a:rPr>
              <a:t>」＝</a:t>
            </a:r>
            <a:r>
              <a:rPr lang="ja-JP" altLang="en-US" sz="3600" b="1" dirty="0">
                <a:solidFill>
                  <a:srgbClr val="0070C0"/>
                </a:solidFill>
                <a:latin typeface="游ゴシック" panose="020B0400000000000000" pitchFamily="50" charset="-128"/>
                <a:ea typeface="游ゴシック" panose="020B0400000000000000" pitchFamily="50" charset="-128"/>
              </a:rPr>
              <a:t>速</a:t>
            </a:r>
            <a:endParaRPr lang="en-US" altLang="ja-JP" sz="3600" b="1" dirty="0">
              <a:solidFill>
                <a:srgbClr val="0070C0"/>
              </a:solidFill>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a:t>
            </a:r>
            <a:r>
              <a:rPr lang="ja-JP" altLang="en-US" sz="3600" b="1" dirty="0">
                <a:solidFill>
                  <a:srgbClr val="0070C0"/>
                </a:solidFill>
                <a:latin typeface="游ゴシック" panose="020B0400000000000000" pitchFamily="50" charset="-128"/>
                <a:ea typeface="游ゴシック" panose="020B0400000000000000" pitchFamily="50" charset="-128"/>
              </a:rPr>
              <a:t>入必定</a:t>
            </a:r>
            <a:r>
              <a:rPr lang="ja-JP" altLang="en-US" sz="3600" b="1" dirty="0">
                <a:latin typeface="游ゴシック" panose="020B0400000000000000" pitchFamily="50" charset="-128"/>
                <a:ea typeface="游ゴシック" panose="020B0400000000000000" pitchFamily="50" charset="-128"/>
              </a:rPr>
              <a:t>」</a:t>
            </a:r>
            <a:r>
              <a:rPr lang="ja-JP" altLang="en-US" sz="3600" b="1">
                <a:latin typeface="游ゴシック" panose="020B0400000000000000" pitchFamily="50" charset="-128"/>
                <a:ea typeface="游ゴシック" panose="020B0400000000000000" pitchFamily="50" charset="-128"/>
              </a:rPr>
              <a:t>＝</a:t>
            </a:r>
            <a:r>
              <a:rPr lang="ja-JP" altLang="en-US" sz="3600" b="1">
                <a:solidFill>
                  <a:srgbClr val="0070C0"/>
                </a:solidFill>
                <a:latin typeface="游ゴシック" panose="020B0400000000000000" pitchFamily="50" charset="-128"/>
                <a:ea typeface="游ゴシック" panose="020B0400000000000000" pitchFamily="50" charset="-128"/>
              </a:rPr>
              <a:t>不退</a:t>
            </a:r>
            <a:endParaRPr lang="en-US" altLang="ja-JP" sz="32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6616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02612" y="0"/>
            <a:ext cx="6716454" cy="6842838"/>
          </a:xfrm>
          <a:prstGeom prst="rect">
            <a:avLst/>
          </a:prstGeom>
        </p:spPr>
        <p:txBody>
          <a:bodyPr vert="eaVert" wrap="square">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 </a:t>
            </a:r>
            <a:r>
              <a:rPr lang="ja-JP" altLang="en-US" sz="8800" b="1" dirty="0">
                <a:solidFill>
                  <a:srgbClr val="FF0000"/>
                </a:solidFill>
                <a:latin typeface="游ゴシック" panose="020B0400000000000000" pitchFamily="50" charset="-128"/>
                <a:ea typeface="游ゴシック" panose="020B0400000000000000" pitchFamily="50" charset="-128"/>
              </a:rPr>
              <a:t>正定聚</a:t>
            </a:r>
            <a:r>
              <a:rPr lang="ja-JP" altLang="en-US" sz="4400" b="1" dirty="0">
                <a:latin typeface="游ゴシック" panose="020B0400000000000000" pitchFamily="50" charset="-128"/>
                <a:ea typeface="游ゴシック" panose="020B0400000000000000" pitchFamily="50" charset="-128"/>
              </a:rPr>
              <a:t>のこと</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さとりを開くことが</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r>
              <a:rPr lang="ja-JP" altLang="en-US" sz="4000" b="1" dirty="0">
                <a:solidFill>
                  <a:srgbClr val="FF0000"/>
                </a:solidFill>
                <a:latin typeface="游ゴシック" panose="020B0400000000000000" pitchFamily="50" charset="-128"/>
                <a:ea typeface="游ゴシック" panose="020B0400000000000000" pitchFamily="50" charset="-128"/>
              </a:rPr>
              <a:t>正</a:t>
            </a:r>
            <a:r>
              <a:rPr lang="ja-JP" altLang="en-US" sz="4000" b="1" dirty="0">
                <a:latin typeface="游ゴシック" panose="020B0400000000000000" pitchFamily="50" charset="-128"/>
                <a:ea typeface="游ゴシック" panose="020B0400000000000000" pitchFamily="50" charset="-128"/>
              </a:rPr>
              <a:t>しく</a:t>
            </a:r>
            <a:r>
              <a:rPr lang="ja-JP" altLang="en-US" sz="4000" b="1" dirty="0">
                <a:solidFill>
                  <a:srgbClr val="FF0000"/>
                </a:solidFill>
                <a:latin typeface="游ゴシック" panose="020B0400000000000000" pitchFamily="50" charset="-128"/>
                <a:ea typeface="游ゴシック" panose="020B0400000000000000" pitchFamily="50" charset="-128"/>
              </a:rPr>
              <a:t>定</a:t>
            </a:r>
            <a:r>
              <a:rPr lang="ja-JP" altLang="en-US" sz="4000" b="1" dirty="0">
                <a:latin typeface="游ゴシック" panose="020B0400000000000000" pitchFamily="50" charset="-128"/>
                <a:ea typeface="游ゴシック" panose="020B0400000000000000" pitchFamily="50" charset="-128"/>
              </a:rPr>
              <a:t>まった</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r>
              <a:rPr lang="ja-JP" altLang="en-US" sz="4000" b="1" dirty="0">
                <a:solidFill>
                  <a:srgbClr val="FF0000"/>
                </a:solidFill>
                <a:latin typeface="游ゴシック" panose="020B0400000000000000" pitchFamily="50" charset="-128"/>
                <a:ea typeface="游ゴシック" panose="020B0400000000000000" pitchFamily="50" charset="-128"/>
              </a:rPr>
              <a:t>聚</a:t>
            </a:r>
            <a:r>
              <a:rPr lang="ja-JP" altLang="en-US" sz="4000" b="1" dirty="0">
                <a:latin typeface="游ゴシック" panose="020B0400000000000000" pitchFamily="50" charset="-128"/>
                <a:ea typeface="游ゴシック" panose="020B0400000000000000" pitchFamily="50" charset="-128"/>
              </a:rPr>
              <a:t>（なかま）</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a:t>
            </a: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「成等覚証大涅槃」の</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「等覚」も同じ意味</a:t>
            </a:r>
          </a:p>
          <a:p>
            <a:pPr>
              <a:lnSpc>
                <a:spcPct val="130000"/>
              </a:lnSpc>
            </a:pPr>
            <a:endParaRPr lang="en-US" altLang="ja-JP" sz="3600" b="1" dirty="0">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自然即時入</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必定</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4500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19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成等覚証大涅槃</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grpSp>
        <p:nvGrpSpPr>
          <p:cNvPr id="2" name="グループ化 1"/>
          <p:cNvGrpSpPr/>
          <p:nvPr/>
        </p:nvGrpSpPr>
        <p:grpSpPr>
          <a:xfrm>
            <a:off x="323527" y="260648"/>
            <a:ext cx="7128792" cy="6437853"/>
            <a:chOff x="323527" y="260648"/>
            <a:chExt cx="7128792" cy="6437853"/>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329" y="260648"/>
              <a:ext cx="2855189" cy="6437853"/>
            </a:xfrm>
            <a:prstGeom prst="rect">
              <a:avLst/>
            </a:prstGeom>
          </p:spPr>
        </p:pic>
        <p:sp>
          <p:nvSpPr>
            <p:cNvPr id="4" name="正方形/長方形 3"/>
            <p:cNvSpPr/>
            <p:nvPr/>
          </p:nvSpPr>
          <p:spPr>
            <a:xfrm>
              <a:off x="323527" y="2186912"/>
              <a:ext cx="7128792" cy="2585323"/>
            </a:xfrm>
            <a:prstGeom prst="rect">
              <a:avLst/>
            </a:prstGeom>
          </p:spPr>
          <p:txBody>
            <a:bodyPr wrap="square">
              <a:spAutoFit/>
            </a:bodyPr>
            <a:lstStyle/>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正定聚となって、</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浄土でさとりを</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開くことができる</a:t>
              </a:r>
              <a:endParaRPr lang="en-US" altLang="ja-JP" sz="72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grpSp>
      <p:sp>
        <p:nvSpPr>
          <p:cNvPr id="6" name="テキスト ボックス 5"/>
          <p:cNvSpPr txBox="1"/>
          <p:nvPr/>
        </p:nvSpPr>
        <p:spPr>
          <a:xfrm>
            <a:off x="107504" y="116632"/>
            <a:ext cx="2151244" cy="400110"/>
          </a:xfrm>
          <a:prstGeom prst="rect">
            <a:avLst/>
          </a:prstGeom>
          <a:noFill/>
          <a:ln w="38100">
            <a:solidFill>
              <a:srgbClr val="FF0000"/>
            </a:solidFill>
          </a:ln>
        </p:spPr>
        <p:txBody>
          <a:bodyPr wrap="square" rtlCol="0">
            <a:spAutoFit/>
          </a:bodyPr>
          <a:lstStyle/>
          <a:p>
            <a:pPr algn="ctr"/>
            <a:r>
              <a:rPr lang="ja-JP" altLang="en-US" sz="2000" b="1" dirty="0">
                <a:solidFill>
                  <a:srgbClr val="FF0000"/>
                </a:solidFill>
                <a:latin typeface="游ゴシック" panose="020B0400000000000000" pitchFamily="50" charset="-128"/>
                <a:ea typeface="游ゴシック" panose="020B0400000000000000" pitchFamily="50" charset="-128"/>
              </a:rPr>
              <a:t>第１回の復習</a:t>
            </a:r>
            <a:endParaRPr kumimoji="1" lang="ja-JP" altLang="en-US" sz="54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5551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23527" y="260648"/>
            <a:ext cx="7128792" cy="6437853"/>
            <a:chOff x="323527" y="260648"/>
            <a:chExt cx="7128792" cy="6437853"/>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329" y="260648"/>
              <a:ext cx="2855189" cy="6437853"/>
            </a:xfrm>
            <a:prstGeom prst="rect">
              <a:avLst/>
            </a:prstGeom>
          </p:spPr>
        </p:pic>
        <p:sp>
          <p:nvSpPr>
            <p:cNvPr id="4" name="正方形/長方形 3"/>
            <p:cNvSpPr/>
            <p:nvPr/>
          </p:nvSpPr>
          <p:spPr>
            <a:xfrm>
              <a:off x="323527" y="1844824"/>
              <a:ext cx="7128792" cy="4247317"/>
            </a:xfrm>
            <a:prstGeom prst="rect">
              <a:avLst/>
            </a:prstGeom>
          </p:spPr>
          <p:txBody>
            <a:bodyPr wrap="square">
              <a:spAutoFit/>
            </a:bodyPr>
            <a:lstStyle/>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それは</a:t>
              </a:r>
              <a:r>
                <a:rPr lang="en-US" altLang="ja-JP" sz="5400" b="1" dirty="0">
                  <a:effectLst>
                    <a:glow rad="228600">
                      <a:schemeClr val="bg1"/>
                    </a:glow>
                  </a:effectLst>
                  <a:latin typeface="游ゴシック" panose="020B0400000000000000" pitchFamily="50" charset="-128"/>
                  <a:ea typeface="游ゴシック" panose="020B0400000000000000" pitchFamily="50" charset="-128"/>
                </a:rPr>
                <a:t>…</a:t>
              </a: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阿弥陀さまの</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第</a:t>
              </a:r>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十一</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願</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が間違いなく</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完成したことによる</a:t>
              </a:r>
              <a:endParaRPr lang="en-US" altLang="ja-JP" sz="72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grpSp>
      <p:sp>
        <p:nvSpPr>
          <p:cNvPr id="9"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20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必至滅度願成就</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07504" y="116632"/>
            <a:ext cx="2151244" cy="400110"/>
          </a:xfrm>
          <a:prstGeom prst="rect">
            <a:avLst/>
          </a:prstGeom>
          <a:noFill/>
          <a:ln w="76200">
            <a:solidFill>
              <a:srgbClr val="FF0000"/>
            </a:solidFill>
          </a:ln>
        </p:spPr>
        <p:txBody>
          <a:bodyPr wrap="square" rtlCol="0">
            <a:spAutoFit/>
          </a:bodyPr>
          <a:lstStyle/>
          <a:p>
            <a:pPr algn="ctr"/>
            <a:r>
              <a:rPr lang="ja-JP" altLang="en-US" sz="2000" b="1" dirty="0">
                <a:solidFill>
                  <a:srgbClr val="FF0000"/>
                </a:solidFill>
                <a:latin typeface="游ゴシック" panose="020B0400000000000000" pitchFamily="50" charset="-128"/>
                <a:ea typeface="游ゴシック" panose="020B0400000000000000" pitchFamily="50" charset="-128"/>
              </a:rPr>
              <a:t>第１回の復習</a:t>
            </a:r>
            <a:endParaRPr kumimoji="1" lang="ja-JP" altLang="en-US" sz="54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9386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r="17583" b="37947"/>
          <a:stretch/>
        </p:blipFill>
        <p:spPr>
          <a:xfrm>
            <a:off x="2846426" y="1212647"/>
            <a:ext cx="8213496" cy="5645353"/>
          </a:xfrm>
          <a:prstGeom prst="rect">
            <a:avLst/>
          </a:prstGeom>
        </p:spPr>
      </p:pic>
      <p:sp>
        <p:nvSpPr>
          <p:cNvPr id="6" name="テキスト ボックス 5"/>
          <p:cNvSpPr txBox="1"/>
          <p:nvPr/>
        </p:nvSpPr>
        <p:spPr>
          <a:xfrm>
            <a:off x="312013" y="279613"/>
            <a:ext cx="5920783" cy="923330"/>
          </a:xfrm>
          <a:prstGeom prst="rect">
            <a:avLst/>
          </a:prstGeom>
          <a:noFill/>
        </p:spPr>
        <p:txBody>
          <a:bodyPr wrap="square" rtlCol="0">
            <a:spAutoFit/>
          </a:bodyPr>
          <a:lstStyle/>
          <a:p>
            <a:r>
              <a:rPr lang="ja-JP" altLang="en-US" sz="5400" b="1" dirty="0">
                <a:latin typeface="游ゴシック" panose="020B0400000000000000" pitchFamily="50" charset="-128"/>
                <a:ea typeface="游ゴシック" panose="020B0400000000000000" pitchFamily="50" charset="-128"/>
              </a:rPr>
              <a:t>七高僧</a:t>
            </a:r>
            <a:r>
              <a:rPr kumimoji="1" lang="ja-JP" altLang="en-US" sz="5400" b="1" dirty="0">
                <a:latin typeface="游ゴシック" panose="020B0400000000000000" pitchFamily="50" charset="-128"/>
                <a:ea typeface="游ゴシック" panose="020B0400000000000000" pitchFamily="50" charset="-128"/>
              </a:rPr>
              <a:t>とは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312013" y="2348880"/>
            <a:ext cx="6435715" cy="3046988"/>
          </a:xfrm>
          <a:prstGeom prst="rect">
            <a:avLst/>
          </a:prstGeom>
          <a:noFill/>
        </p:spPr>
        <p:txBody>
          <a:bodyPr wrap="square" rtlCol="0">
            <a:spAutoFit/>
          </a:bodyPr>
          <a:lstStyle/>
          <a:p>
            <a:r>
              <a:rPr lang="ja-JP" altLang="en-US" sz="4800" b="1" dirty="0">
                <a:effectLst>
                  <a:glow rad="228600">
                    <a:schemeClr val="bg1"/>
                  </a:glow>
                </a:effectLst>
                <a:latin typeface="游ゴシック" panose="020B0400000000000000" pitchFamily="50" charset="-128"/>
                <a:ea typeface="游ゴシック" panose="020B0400000000000000" pitchFamily="50" charset="-128"/>
              </a:rPr>
              <a:t>親鸞聖人が</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4800" b="1" dirty="0">
                <a:effectLst>
                  <a:glow rad="228600">
                    <a:schemeClr val="bg1"/>
                  </a:glow>
                </a:effectLst>
                <a:latin typeface="游ゴシック" panose="020B0400000000000000" pitchFamily="50" charset="-128"/>
                <a:ea typeface="游ゴシック" panose="020B0400000000000000" pitchFamily="50" charset="-128"/>
              </a:rPr>
              <a:t>特に敬重された</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4800" b="1" dirty="0">
                <a:effectLst>
                  <a:glow rad="228600">
                    <a:schemeClr val="bg1"/>
                  </a:glow>
                </a:effectLst>
                <a:latin typeface="游ゴシック" panose="020B0400000000000000" pitchFamily="50" charset="-128"/>
                <a:ea typeface="游ゴシック" panose="020B0400000000000000" pitchFamily="50" charset="-128"/>
              </a:rPr>
              <a:t>インド・中国・日本の</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4800" b="1" dirty="0">
                <a:effectLst>
                  <a:glow rad="228600">
                    <a:schemeClr val="bg1"/>
                  </a:glow>
                </a:effectLst>
                <a:latin typeface="游ゴシック" panose="020B0400000000000000" pitchFamily="50" charset="-128"/>
                <a:ea typeface="游ゴシック" panose="020B0400000000000000" pitchFamily="50" charset="-128"/>
              </a:rPr>
              <a:t>七人の高僧方</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8475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82744" y="295028"/>
            <a:ext cx="8106835"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阿弥陀さまの</a:t>
            </a:r>
            <a:r>
              <a:rPr kumimoji="1" lang="ja-JP" altLang="en-US" sz="4800" b="1" dirty="0">
                <a:latin typeface="游ゴシック" panose="020B0400000000000000" pitchFamily="50" charset="-128"/>
                <a:ea typeface="游ゴシック" panose="020B0400000000000000" pitchFamily="50" charset="-128"/>
              </a:rPr>
              <a:t>第十一願</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8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わたしが仏になるとき、</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わたしの国の天人や人々が</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正定聚に入り、</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必ずさとりを得ることがないようなら、</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私は決してさとりを開きません。</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rPr>
              <a:t>（</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浄土三部經</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現代語訳２７頁）</a:t>
            </a:r>
          </a:p>
        </p:txBody>
      </p:sp>
    </p:spTree>
    <p:extLst>
      <p:ext uri="{BB962C8B-B14F-4D97-AF65-F5344CB8AC3E}">
        <p14:creationId xmlns:p14="http://schemas.microsoft.com/office/powerpoint/2010/main" val="257819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82963" y="295028"/>
            <a:ext cx="7306616"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阿弥陀さまの</a:t>
            </a:r>
            <a:r>
              <a:rPr kumimoji="1" lang="ja-JP" altLang="en-US" sz="4800" b="1" dirty="0">
                <a:latin typeface="游ゴシック" panose="020B0400000000000000" pitchFamily="50" charset="-128"/>
                <a:ea typeface="游ゴシック" panose="020B0400000000000000" pitchFamily="50" charset="-128"/>
              </a:rPr>
              <a:t>第十一願</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8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わたしが仏になるとき、</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わたしの国の天人や人々が</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正定聚に入り、</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必ずさとりを得ることがないようなら、</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私は決してさとりを開きません。</a:t>
            </a:r>
          </a:p>
        </p:txBody>
      </p:sp>
    </p:spTree>
    <p:extLst>
      <p:ext uri="{BB962C8B-B14F-4D97-AF65-F5344CB8AC3E}">
        <p14:creationId xmlns:p14="http://schemas.microsoft.com/office/powerpoint/2010/main" val="40412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083621" y="295028"/>
            <a:ext cx="4905958"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阿弥陀さまの</a:t>
            </a:r>
            <a:r>
              <a:rPr kumimoji="1" lang="ja-JP" altLang="en-US" sz="4800" b="1" dirty="0">
                <a:latin typeface="游ゴシック" panose="020B0400000000000000" pitchFamily="50" charset="-128"/>
                <a:ea typeface="游ゴシック" panose="020B0400000000000000" pitchFamily="50" charset="-128"/>
              </a:rPr>
              <a:t>第十一願</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8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わたしが仏になるとき、</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わたしの国の天人や人々が</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正定聚に入り、</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endParaRPr lang="ja-JP" altLang="en-US" sz="4000" b="1" dirty="0">
              <a:latin typeface="游ゴシック" panose="020B0400000000000000" pitchFamily="50" charset="-128"/>
              <a:ea typeface="游ゴシック" panose="020B0400000000000000" pitchFamily="50" charset="-128"/>
            </a:endParaRPr>
          </a:p>
        </p:txBody>
      </p:sp>
      <p:sp>
        <p:nvSpPr>
          <p:cNvPr id="3" name="右矢印 2">
            <a:extLst>
              <a:ext uri="{FF2B5EF4-FFF2-40B4-BE49-F238E27FC236}">
                <a16:creationId xmlns:a16="http://schemas.microsoft.com/office/drawing/2014/main" id="{3F606F9C-7BA0-4D81-807D-0EC861646649}"/>
              </a:ext>
            </a:extLst>
          </p:cNvPr>
          <p:cNvSpPr/>
          <p:nvPr/>
        </p:nvSpPr>
        <p:spPr>
          <a:xfrm rot="10800000">
            <a:off x="3244733" y="2694023"/>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819453" y="-171400"/>
            <a:ext cx="2425279" cy="6842838"/>
          </a:xfrm>
          <a:prstGeom prst="rect">
            <a:avLst/>
          </a:prstGeom>
        </p:spPr>
        <p:txBody>
          <a:bodyPr vert="eaVert" wrap="square">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　</a:t>
            </a:r>
            <a:r>
              <a:rPr lang="ja-JP" altLang="en-US" sz="4000" b="1" dirty="0">
                <a:solidFill>
                  <a:srgbClr val="FF0000"/>
                </a:solidFill>
                <a:latin typeface="游ゴシック" panose="020B0400000000000000" pitchFamily="50" charset="-128"/>
                <a:ea typeface="游ゴシック" panose="020B0400000000000000" pitchFamily="50" charset="-128"/>
              </a:rPr>
              <a:t>浄土</a:t>
            </a:r>
            <a:r>
              <a:rPr lang="ja-JP" altLang="en-US" sz="4000" b="1" dirty="0">
                <a:latin typeface="游ゴシック" panose="020B0400000000000000" pitchFamily="50" charset="-128"/>
                <a:ea typeface="游ゴシック" panose="020B0400000000000000" pitchFamily="50" charset="-128"/>
              </a:rPr>
              <a:t>において正定聚に入る</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とされている。しかし</a:t>
            </a:r>
            <a:r>
              <a:rPr lang="en-US" altLang="ja-JP" sz="4000" b="1" dirty="0">
                <a:latin typeface="游ゴシック" panose="020B0400000000000000" pitchFamily="50" charset="-128"/>
                <a:ea typeface="游ゴシック" panose="020B0400000000000000" pitchFamily="50" charset="-128"/>
              </a:rPr>
              <a:t>…</a:t>
            </a:r>
          </a:p>
          <a:p>
            <a:pPr>
              <a:lnSpc>
                <a:spcPct val="130000"/>
              </a:lnSpc>
            </a:pPr>
            <a:endParaRPr lang="en-US" altLang="ja-JP" sz="32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1174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83073" y="295028"/>
            <a:ext cx="6906506" cy="6552728"/>
          </a:xfrm>
          <a:prstGeom prst="rect">
            <a:avLst/>
          </a:prstGeom>
          <a:noFill/>
        </p:spPr>
        <p:txBody>
          <a:bodyPr vert="eaVert" wrap="square" rtlCol="0">
            <a:spAutoFit/>
          </a:bodyPr>
          <a:lstStyle/>
          <a:p>
            <a:pPr>
              <a:lnSpc>
                <a:spcPct val="130000"/>
              </a:lnSpc>
            </a:pPr>
            <a:r>
              <a:rPr kumimoji="1" lang="ja-JP" altLang="en-US" sz="4800" b="1" dirty="0">
                <a:latin typeface="游ゴシック" panose="020B0400000000000000" pitchFamily="50" charset="-128"/>
                <a:ea typeface="游ゴシック" panose="020B0400000000000000" pitchFamily="50" charset="-128"/>
              </a:rPr>
              <a:t>第十一願完成を示す文</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8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さて、無量寿仏の国に生れる人々はみな正定聚に入る。なぜなら、その国に邪定聚や不定聚のものはいないからである。</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2000" b="1" dirty="0">
                <a:latin typeface="游ゴシック" panose="020B0400000000000000" pitchFamily="50" charset="-128"/>
                <a:ea typeface="游ゴシック" panose="020B0400000000000000" pitchFamily="50" charset="-128"/>
              </a:rPr>
              <a:t>　　　　　　　　　（</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浄土三部經</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現代語訳７１頁）</a:t>
            </a:r>
          </a:p>
          <a:p>
            <a:pPr>
              <a:lnSpc>
                <a:spcPct val="130000"/>
              </a:lnSpc>
            </a:pPr>
            <a:endParaRPr lang="ja-JP" altLang="en-US"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7090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83402" y="295028"/>
            <a:ext cx="5706177" cy="6552728"/>
          </a:xfrm>
          <a:prstGeom prst="rect">
            <a:avLst/>
          </a:prstGeom>
          <a:noFill/>
        </p:spPr>
        <p:txBody>
          <a:bodyPr vert="eaVert" wrap="square" rtlCol="0">
            <a:spAutoFit/>
          </a:bodyPr>
          <a:lstStyle/>
          <a:p>
            <a:pPr>
              <a:lnSpc>
                <a:spcPct val="130000"/>
              </a:lnSpc>
            </a:pPr>
            <a:r>
              <a:rPr kumimoji="1" lang="ja-JP" altLang="en-US" sz="4800" b="1" dirty="0">
                <a:latin typeface="游ゴシック" panose="020B0400000000000000" pitchFamily="50" charset="-128"/>
                <a:ea typeface="游ゴシック" panose="020B0400000000000000" pitchFamily="50" charset="-128"/>
              </a:rPr>
              <a:t>第十一願完成を示す文</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8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さて、</a:t>
            </a:r>
            <a:r>
              <a:rPr lang="ja-JP" altLang="en-US" sz="4000" b="1" dirty="0">
                <a:solidFill>
                  <a:srgbClr val="FF0000"/>
                </a:solidFill>
                <a:latin typeface="游ゴシック" panose="020B0400000000000000" pitchFamily="50" charset="-128"/>
                <a:ea typeface="游ゴシック" panose="020B0400000000000000" pitchFamily="50" charset="-128"/>
              </a:rPr>
              <a:t>無量寿仏の国に生れる人々はみな正定聚に入る。</a:t>
            </a:r>
            <a:r>
              <a:rPr lang="ja-JP" altLang="en-US" sz="4000" b="1" dirty="0">
                <a:latin typeface="游ゴシック" panose="020B0400000000000000" pitchFamily="50" charset="-128"/>
                <a:ea typeface="游ゴシック" panose="020B0400000000000000" pitchFamily="50" charset="-128"/>
              </a:rPr>
              <a:t>なぜなら、その国に邪定聚や不定聚のものはいないからである。</a:t>
            </a:r>
          </a:p>
        </p:txBody>
      </p:sp>
    </p:spTree>
    <p:extLst>
      <p:ext uri="{BB962C8B-B14F-4D97-AF65-F5344CB8AC3E}">
        <p14:creationId xmlns:p14="http://schemas.microsoft.com/office/powerpoint/2010/main" val="272428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84059" y="295028"/>
            <a:ext cx="3305520" cy="6552728"/>
          </a:xfrm>
          <a:prstGeom prst="rect">
            <a:avLst/>
          </a:prstGeom>
          <a:noFill/>
        </p:spPr>
        <p:txBody>
          <a:bodyPr vert="eaVert" wrap="square" rtlCol="0">
            <a:spAutoFit/>
          </a:bodyPr>
          <a:lstStyle/>
          <a:p>
            <a:pPr>
              <a:lnSpc>
                <a:spcPct val="130000"/>
              </a:lnSpc>
            </a:pPr>
            <a:r>
              <a:rPr kumimoji="1" lang="ja-JP" altLang="en-US" sz="4800" b="1" dirty="0">
                <a:latin typeface="游ゴシック" panose="020B0400000000000000" pitchFamily="50" charset="-128"/>
                <a:ea typeface="游ゴシック" panose="020B0400000000000000" pitchFamily="50" charset="-128"/>
              </a:rPr>
              <a:t>第十一願完成を示す文</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8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さて、</a:t>
            </a:r>
            <a:r>
              <a:rPr lang="ja-JP" altLang="en-US" sz="4000" b="1" dirty="0">
                <a:solidFill>
                  <a:srgbClr val="FF0000"/>
                </a:solidFill>
                <a:latin typeface="游ゴシック" panose="020B0400000000000000" pitchFamily="50" charset="-128"/>
                <a:ea typeface="游ゴシック" panose="020B0400000000000000" pitchFamily="50" charset="-128"/>
              </a:rPr>
              <a:t>無量寿仏の国に生れる人々はみな正定聚に入る。</a:t>
            </a:r>
            <a:endParaRPr lang="ja-JP" altLang="en-US" sz="4000" b="1" dirty="0">
              <a:latin typeface="游ゴシック" panose="020B0400000000000000" pitchFamily="50" charset="-128"/>
              <a:ea typeface="游ゴシック" panose="020B0400000000000000" pitchFamily="50" charset="-128"/>
            </a:endParaRPr>
          </a:p>
        </p:txBody>
      </p:sp>
      <p:sp>
        <p:nvSpPr>
          <p:cNvPr id="3" name="右矢印 2">
            <a:extLst>
              <a:ext uri="{FF2B5EF4-FFF2-40B4-BE49-F238E27FC236}">
                <a16:creationId xmlns:a16="http://schemas.microsoft.com/office/drawing/2014/main" id="{3F606F9C-7BA0-4D81-807D-0EC861646649}"/>
              </a:ext>
            </a:extLst>
          </p:cNvPr>
          <p:cNvSpPr/>
          <p:nvPr/>
        </p:nvSpPr>
        <p:spPr>
          <a:xfrm rot="10800000">
            <a:off x="4053083" y="2870341"/>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267694" y="4918"/>
            <a:ext cx="3785652" cy="6842838"/>
          </a:xfrm>
          <a:prstGeom prst="rect">
            <a:avLst/>
          </a:prstGeom>
        </p:spPr>
        <p:txBody>
          <a:bodyPr vert="eaVert" wrap="square">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　</a:t>
            </a:r>
            <a:r>
              <a:rPr lang="ja-JP" altLang="en-US" sz="3600" b="1" dirty="0">
                <a:latin typeface="游ゴシック" panose="020B0400000000000000" pitchFamily="50" charset="-128"/>
                <a:ea typeface="游ゴシック" panose="020B0400000000000000" pitchFamily="50" charset="-128"/>
              </a:rPr>
              <a:t>第十一願に浄土で「正定聚に</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入る」とあるのは、そもそも</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浄土に往く人々が「正定聚に</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入」っているからと読める。</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endParaRPr lang="en-US" altLang="ja-JP" sz="32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26095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84059" y="295028"/>
            <a:ext cx="3305520" cy="6552728"/>
          </a:xfrm>
          <a:prstGeom prst="rect">
            <a:avLst/>
          </a:prstGeom>
          <a:noFill/>
        </p:spPr>
        <p:txBody>
          <a:bodyPr vert="eaVert" wrap="square" rtlCol="0">
            <a:spAutoFit/>
          </a:bodyPr>
          <a:lstStyle/>
          <a:p>
            <a:pPr>
              <a:lnSpc>
                <a:spcPct val="130000"/>
              </a:lnSpc>
            </a:pPr>
            <a:r>
              <a:rPr kumimoji="1" lang="ja-JP" altLang="en-US" sz="4800" b="1" dirty="0">
                <a:latin typeface="游ゴシック" panose="020B0400000000000000" pitchFamily="50" charset="-128"/>
                <a:ea typeface="游ゴシック" panose="020B0400000000000000" pitchFamily="50" charset="-128"/>
              </a:rPr>
              <a:t>第十一願完成を示す文</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8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さて、</a:t>
            </a:r>
            <a:r>
              <a:rPr lang="ja-JP" altLang="en-US" sz="4000" b="1" dirty="0">
                <a:solidFill>
                  <a:srgbClr val="FF0000"/>
                </a:solidFill>
                <a:latin typeface="游ゴシック" panose="020B0400000000000000" pitchFamily="50" charset="-128"/>
                <a:ea typeface="游ゴシック" panose="020B0400000000000000" pitchFamily="50" charset="-128"/>
              </a:rPr>
              <a:t>無量寿仏の国に生れる人々はみな正定聚に入る。</a:t>
            </a:r>
            <a:endParaRPr lang="ja-JP" altLang="en-US" sz="4000" b="1" dirty="0">
              <a:latin typeface="游ゴシック" panose="020B0400000000000000" pitchFamily="50" charset="-128"/>
              <a:ea typeface="游ゴシック" panose="020B0400000000000000" pitchFamily="50" charset="-128"/>
            </a:endParaRPr>
          </a:p>
        </p:txBody>
      </p:sp>
      <p:sp>
        <p:nvSpPr>
          <p:cNvPr id="3" name="右矢印 2">
            <a:extLst>
              <a:ext uri="{FF2B5EF4-FFF2-40B4-BE49-F238E27FC236}">
                <a16:creationId xmlns:a16="http://schemas.microsoft.com/office/drawing/2014/main" id="{3F606F9C-7BA0-4D81-807D-0EC861646649}"/>
              </a:ext>
            </a:extLst>
          </p:cNvPr>
          <p:cNvSpPr/>
          <p:nvPr/>
        </p:nvSpPr>
        <p:spPr>
          <a:xfrm rot="10800000">
            <a:off x="4053083" y="2870341"/>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772730" y="4918"/>
            <a:ext cx="4825937" cy="6842838"/>
          </a:xfrm>
          <a:prstGeom prst="rect">
            <a:avLst/>
          </a:prstGeom>
        </p:spPr>
        <p:txBody>
          <a:bodyPr vert="eaVert" wrap="square">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　そこで、親鸞聖人は</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　この世（現生）</a:t>
            </a:r>
            <a:r>
              <a:rPr lang="ja-JP" altLang="en-US" sz="4000" b="1" dirty="0">
                <a:latin typeface="游ゴシック" panose="020B0400000000000000" pitchFamily="50" charset="-128"/>
                <a:ea typeface="游ゴシック" panose="020B0400000000000000" pitchFamily="50" charset="-128"/>
              </a:rPr>
              <a:t>において</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正定聚となるとみられた！</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その根拠となるのが</a:t>
            </a:r>
            <a:r>
              <a:rPr lang="en-US" altLang="ja-JP" sz="4000" b="1" dirty="0">
                <a:latin typeface="游ゴシック" panose="020B0400000000000000" pitchFamily="50" charset="-128"/>
                <a:ea typeface="游ゴシック" panose="020B0400000000000000" pitchFamily="50" charset="-128"/>
              </a:rPr>
              <a:t>…</a:t>
            </a:r>
          </a:p>
          <a:p>
            <a:pPr>
              <a:lnSpc>
                <a:spcPct val="130000"/>
              </a:lnSpc>
            </a:pP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3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2934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憶念弥陀仏本願</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自然即時入必定</a:t>
            </a:r>
          </a:p>
        </p:txBody>
      </p:sp>
    </p:spTree>
    <p:extLst>
      <p:ext uri="{BB962C8B-B14F-4D97-AF65-F5344CB8AC3E}">
        <p14:creationId xmlns:p14="http://schemas.microsoft.com/office/powerpoint/2010/main" val="250880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57</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憶念弥陀仏本願</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58</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自然即時入必定</a:t>
            </a:r>
          </a:p>
        </p:txBody>
      </p:sp>
      <p:sp>
        <p:nvSpPr>
          <p:cNvPr id="7" name="右矢印 6">
            <a:extLst>
              <a:ext uri="{FF2B5EF4-FFF2-40B4-BE49-F238E27FC236}">
                <a16:creationId xmlns:a16="http://schemas.microsoft.com/office/drawing/2014/main" id="{3F606F9C-7BA0-4D81-807D-0EC861646649}"/>
              </a:ext>
            </a:extLst>
          </p:cNvPr>
          <p:cNvSpPr/>
          <p:nvPr/>
        </p:nvSpPr>
        <p:spPr>
          <a:xfrm rot="10800000">
            <a:off x="5548688"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18" y="260647"/>
            <a:ext cx="3693498" cy="4910513"/>
          </a:xfrm>
          <a:prstGeom prst="rect">
            <a:avLst/>
          </a:prstGeom>
          <a:effectLst>
            <a:glow rad="635000">
              <a:srgbClr val="FFFF00"/>
            </a:glow>
          </a:effectLst>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r="17583" b="37947"/>
          <a:stretch/>
        </p:blipFill>
        <p:spPr>
          <a:xfrm>
            <a:off x="-2150691" y="3487589"/>
            <a:ext cx="6273080" cy="4311654"/>
          </a:xfrm>
          <a:prstGeom prst="rect">
            <a:avLst/>
          </a:prstGeom>
          <a:effectLst>
            <a:glow rad="635000">
              <a:srgbClr val="FFFF00"/>
            </a:glow>
          </a:effectLst>
        </p:spPr>
      </p:pic>
      <p:sp>
        <p:nvSpPr>
          <p:cNvPr id="6" name="正方形/長方形 5"/>
          <p:cNvSpPr/>
          <p:nvPr/>
        </p:nvSpPr>
        <p:spPr>
          <a:xfrm>
            <a:off x="3798690" y="-243408"/>
            <a:ext cx="1945148" cy="6842838"/>
          </a:xfrm>
          <a:prstGeom prst="rect">
            <a:avLst/>
          </a:prstGeom>
        </p:spPr>
        <p:txBody>
          <a:bodyPr vert="eaVert" wrap="square">
            <a:spAutoFit/>
          </a:bodyPr>
          <a:lstStyle/>
          <a:p>
            <a:pPr>
              <a:lnSpc>
                <a:spcPct val="130000"/>
              </a:lnSpc>
            </a:pP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　こ</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の二句に示される</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　龍樹菩薩の教えであった。</a:t>
            </a: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2118695" y="1004128"/>
            <a:ext cx="1625060" cy="4864903"/>
          </a:xfrm>
          <a:prstGeom prst="rect">
            <a:avLst/>
          </a:prstGeom>
        </p:spPr>
        <p:txBody>
          <a:bodyPr vert="eaVert" wrap="square">
            <a:spAutoFit/>
          </a:bodyPr>
          <a:lstStyle/>
          <a:p>
            <a:pPr>
              <a:lnSpc>
                <a:spcPct val="130000"/>
              </a:lnSpc>
            </a:pPr>
            <a:r>
              <a:rPr lang="ja-JP" altLang="en-US" sz="7200" b="1" dirty="0">
                <a:solidFill>
                  <a:srgbClr val="00B050"/>
                </a:solidFill>
                <a:effectLst>
                  <a:glow rad="228600">
                    <a:schemeClr val="bg1"/>
                  </a:glow>
                </a:effectLst>
                <a:latin typeface="游ゴシック" panose="020B0400000000000000" pitchFamily="50" charset="-128"/>
                <a:ea typeface="游ゴシック" panose="020B0400000000000000" pitchFamily="50" charset="-128"/>
              </a:rPr>
              <a:t>現生正定聚</a:t>
            </a:r>
            <a:endParaRPr lang="en-US" altLang="ja-JP" sz="7200" b="1" dirty="0">
              <a:solidFill>
                <a:srgbClr val="00B050"/>
              </a:solidFill>
              <a:effectLst>
                <a:glow rad="228600">
                  <a:schemeClr val="bg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63137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0"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18" y="260647"/>
            <a:ext cx="3693498" cy="4910513"/>
          </a:xfrm>
          <a:prstGeom prst="rect">
            <a:avLst/>
          </a:prstGeom>
          <a:effectLst>
            <a:glow rad="635000">
              <a:srgbClr val="FFFF00"/>
            </a:glow>
          </a:effectLst>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r="17583" b="37947"/>
          <a:stretch/>
        </p:blipFill>
        <p:spPr>
          <a:xfrm>
            <a:off x="-2150691" y="3487589"/>
            <a:ext cx="6273080" cy="4311654"/>
          </a:xfrm>
          <a:prstGeom prst="rect">
            <a:avLst/>
          </a:prstGeom>
          <a:effectLst>
            <a:glow rad="635000">
              <a:srgbClr val="FFFF00"/>
            </a:glow>
          </a:effectLst>
        </p:spPr>
      </p:pic>
      <p:sp>
        <p:nvSpPr>
          <p:cNvPr id="10" name="正方形/長方形 9"/>
          <p:cNvSpPr/>
          <p:nvPr/>
        </p:nvSpPr>
        <p:spPr>
          <a:xfrm>
            <a:off x="2118695" y="1004128"/>
            <a:ext cx="1625060" cy="4864903"/>
          </a:xfrm>
          <a:prstGeom prst="rect">
            <a:avLst/>
          </a:prstGeom>
        </p:spPr>
        <p:txBody>
          <a:bodyPr vert="eaVert"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00B050"/>
                </a:solidFill>
                <a:effectLst>
                  <a:glow rad="228600">
                    <a:prstClr val="white"/>
                  </a:glow>
                </a:effectLst>
                <a:uLnTx/>
                <a:uFillTx/>
                <a:latin typeface="游ゴシック" panose="020B0400000000000000" pitchFamily="50" charset="-128"/>
                <a:ea typeface="游ゴシック" panose="020B0400000000000000" pitchFamily="50" charset="-128"/>
                <a:cs typeface="+mn-cs"/>
              </a:rPr>
              <a:t>現生正定聚</a:t>
            </a:r>
            <a:endParaRPr kumimoji="1" lang="en-US" altLang="ja-JP" sz="7200" b="1" i="0" u="none" strike="noStrike" kern="1200" cap="none" spc="0" normalizeH="0" baseline="0" noProof="0" dirty="0">
              <a:ln>
                <a:noFill/>
              </a:ln>
              <a:solidFill>
                <a:srgbClr val="00B050"/>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p:cNvSpPr txBox="1"/>
          <p:nvPr/>
        </p:nvSpPr>
        <p:spPr>
          <a:xfrm>
            <a:off x="3939018" y="1289245"/>
            <a:ext cx="4698722"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浄土往生</a:t>
            </a:r>
          </a:p>
        </p:txBody>
      </p:sp>
      <p:sp>
        <p:nvSpPr>
          <p:cNvPr id="12" name="テキスト ボックス 11"/>
          <p:cNvSpPr txBox="1"/>
          <p:nvPr/>
        </p:nvSpPr>
        <p:spPr>
          <a:xfrm>
            <a:off x="4038572" y="4345653"/>
            <a:ext cx="4801314"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仏のさとりを</a:t>
            </a:r>
            <a:endParaRPr kumimoji="1" lang="en-US" altLang="ja-JP"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ひらく</a:t>
            </a:r>
          </a:p>
        </p:txBody>
      </p:sp>
      <p:grpSp>
        <p:nvGrpSpPr>
          <p:cNvPr id="4" name="グループ化 3"/>
          <p:cNvGrpSpPr/>
          <p:nvPr/>
        </p:nvGrpSpPr>
        <p:grpSpPr>
          <a:xfrm>
            <a:off x="5928338" y="3013801"/>
            <a:ext cx="720081" cy="1053846"/>
            <a:chOff x="5508103" y="2852936"/>
            <a:chExt cx="720081" cy="1053846"/>
          </a:xfrm>
        </p:grpSpPr>
        <p:sp>
          <p:nvSpPr>
            <p:cNvPr id="3" name="正方形/長方形 2"/>
            <p:cNvSpPr/>
            <p:nvPr/>
          </p:nvSpPr>
          <p:spPr>
            <a:xfrm>
              <a:off x="5508103" y="2852936"/>
              <a:ext cx="231637" cy="10538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4" name="正方形/長方形 13"/>
            <p:cNvSpPr/>
            <p:nvPr/>
          </p:nvSpPr>
          <p:spPr>
            <a:xfrm>
              <a:off x="6018994" y="2852936"/>
              <a:ext cx="209190" cy="10538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grpSp>
    </p:spTree>
    <p:custDataLst>
      <p:tags r:id="rId1"/>
    </p:custDataLst>
    <p:extLst>
      <p:ext uri="{BB962C8B-B14F-4D97-AF65-F5344CB8AC3E}">
        <p14:creationId xmlns:p14="http://schemas.microsoft.com/office/powerpoint/2010/main" val="155016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08034" y="573308"/>
            <a:ext cx="2250250" cy="1020729"/>
          </a:xfrm>
          <a:prstGeom prst="rect">
            <a:avLst/>
          </a:prstGeom>
          <a:solidFill>
            <a:schemeClr val="tx1"/>
          </a:solidFill>
          <a:ln>
            <a:solidFill>
              <a:schemeClr val="tx1"/>
            </a:solidFill>
          </a:ln>
        </p:spPr>
        <p:txBody>
          <a:bodyPr vert="horz" wrap="square" rtlCol="0">
            <a:spAutoFit/>
          </a:bodyPr>
          <a:lstStyle/>
          <a:p>
            <a:pPr>
              <a:lnSpc>
                <a:spcPts val="3500"/>
              </a:lnSpc>
            </a:pPr>
            <a:r>
              <a:rPr lang="ja-JP" altLang="en-US" b="1" dirty="0">
                <a:solidFill>
                  <a:schemeClr val="bg1"/>
                </a:solidFill>
                <a:latin typeface="游ゴシック" panose="020B0400000000000000" pitchFamily="50" charset="-128"/>
                <a:ea typeface="游ゴシック" panose="020B0400000000000000" pitchFamily="50" charset="-128"/>
              </a:rPr>
              <a:t> てん じん　ぼ </a:t>
            </a:r>
            <a:r>
              <a:rPr lang="ja-JP" altLang="en-US" b="1" dirty="0" err="1">
                <a:solidFill>
                  <a:schemeClr val="bg1"/>
                </a:solidFill>
                <a:latin typeface="游ゴシック" panose="020B0400000000000000" pitchFamily="50" charset="-128"/>
                <a:ea typeface="游ゴシック" panose="020B0400000000000000" pitchFamily="50" charset="-128"/>
              </a:rPr>
              <a:t>さつ</a:t>
            </a:r>
            <a:endParaRPr lang="en-US" altLang="ja-JP" b="1" dirty="0">
              <a:solidFill>
                <a:schemeClr val="bg1"/>
              </a:solidFill>
              <a:latin typeface="游ゴシック" panose="020B0400000000000000" pitchFamily="50" charset="-128"/>
              <a:ea typeface="游ゴシック" panose="020B0400000000000000" pitchFamily="50" charset="-128"/>
            </a:endParaRPr>
          </a:p>
          <a:p>
            <a:pPr algn="ctr">
              <a:lnSpc>
                <a:spcPts val="3500"/>
              </a:lnSpc>
            </a:pPr>
            <a:r>
              <a:rPr lang="ja-JP" altLang="en-US" sz="4000" b="1" dirty="0">
                <a:solidFill>
                  <a:schemeClr val="bg1"/>
                </a:solidFill>
                <a:latin typeface="游ゴシック" panose="020B0400000000000000" pitchFamily="50" charset="-128"/>
                <a:ea typeface="游ゴシック" panose="020B0400000000000000" pitchFamily="50" charset="-128"/>
              </a:rPr>
              <a:t>天親</a:t>
            </a:r>
            <a:r>
              <a:rPr kumimoji="1" lang="ja-JP" altLang="en-US" sz="4000" b="1" dirty="0">
                <a:solidFill>
                  <a:schemeClr val="bg1"/>
                </a:solidFill>
                <a:latin typeface="游ゴシック" panose="020B0400000000000000" pitchFamily="50" charset="-128"/>
                <a:ea typeface="游ゴシック" panose="020B0400000000000000" pitchFamily="50" charset="-128"/>
              </a:rPr>
              <a:t>菩薩</a:t>
            </a:r>
          </a:p>
        </p:txBody>
      </p:sp>
      <p:sp>
        <p:nvSpPr>
          <p:cNvPr id="7" name="テキスト ボックス 6"/>
          <p:cNvSpPr txBox="1"/>
          <p:nvPr/>
        </p:nvSpPr>
        <p:spPr>
          <a:xfrm>
            <a:off x="6326368" y="472068"/>
            <a:ext cx="2317760" cy="1020729"/>
          </a:xfrm>
          <a:prstGeom prst="rect">
            <a:avLst/>
          </a:prstGeom>
          <a:solidFill>
            <a:schemeClr val="tx1"/>
          </a:solidFill>
          <a:ln>
            <a:solidFill>
              <a:schemeClr val="tx1"/>
            </a:solidFill>
          </a:ln>
        </p:spPr>
        <p:txBody>
          <a:bodyPr vert="horz" wrap="square" rtlCol="0">
            <a:spAutoFit/>
          </a:bodyPr>
          <a:lstStyle/>
          <a:p>
            <a:pPr algn="ctr">
              <a:lnSpc>
                <a:spcPts val="3500"/>
              </a:lnSpc>
            </a:pPr>
            <a:r>
              <a:rPr lang="ja-JP" altLang="en-US" b="1" dirty="0">
                <a:solidFill>
                  <a:schemeClr val="bg1"/>
                </a:solidFill>
                <a:latin typeface="游ゴシック" panose="020B0400000000000000" pitchFamily="50" charset="-128"/>
                <a:ea typeface="游ゴシック" panose="020B0400000000000000" pitchFamily="50" charset="-128"/>
              </a:rPr>
              <a:t>りゅう</a:t>
            </a:r>
            <a:r>
              <a:rPr lang="ja-JP" altLang="en-US" b="1" dirty="0" err="1">
                <a:solidFill>
                  <a:schemeClr val="bg1"/>
                </a:solidFill>
                <a:latin typeface="游ゴシック" panose="020B0400000000000000" pitchFamily="50" charset="-128"/>
                <a:ea typeface="游ゴシック" panose="020B0400000000000000" pitchFamily="50" charset="-128"/>
              </a:rPr>
              <a:t>じゅぼさつ</a:t>
            </a:r>
            <a:endParaRPr lang="en-US" altLang="ja-JP" b="1" dirty="0">
              <a:solidFill>
                <a:schemeClr val="bg1"/>
              </a:solidFill>
              <a:latin typeface="游ゴシック" panose="020B0400000000000000" pitchFamily="50" charset="-128"/>
              <a:ea typeface="游ゴシック" panose="020B0400000000000000" pitchFamily="50" charset="-128"/>
            </a:endParaRPr>
          </a:p>
          <a:p>
            <a:pPr algn="ctr">
              <a:lnSpc>
                <a:spcPts val="3500"/>
              </a:lnSpc>
            </a:pPr>
            <a:r>
              <a:rPr lang="ja-JP" altLang="en-US" sz="4000" b="1" dirty="0">
                <a:solidFill>
                  <a:schemeClr val="bg1"/>
                </a:solidFill>
                <a:latin typeface="游ゴシック" panose="020B0400000000000000" pitchFamily="50" charset="-128"/>
                <a:ea typeface="游ゴシック" panose="020B0400000000000000" pitchFamily="50" charset="-128"/>
              </a:rPr>
              <a:t>龍樹</a:t>
            </a:r>
            <a:r>
              <a:rPr kumimoji="1" lang="ja-JP" altLang="en-US" sz="4000" b="1" dirty="0">
                <a:solidFill>
                  <a:schemeClr val="bg1"/>
                </a:solidFill>
                <a:latin typeface="游ゴシック" panose="020B0400000000000000" pitchFamily="50" charset="-128"/>
                <a:ea typeface="游ゴシック" panose="020B0400000000000000" pitchFamily="50" charset="-128"/>
              </a:rPr>
              <a:t>菩薩</a:t>
            </a:r>
          </a:p>
        </p:txBody>
      </p:sp>
      <p:sp>
        <p:nvSpPr>
          <p:cNvPr id="9" name="テキスト ボックス 8"/>
          <p:cNvSpPr txBox="1"/>
          <p:nvPr/>
        </p:nvSpPr>
        <p:spPr>
          <a:xfrm>
            <a:off x="6538418" y="2150081"/>
            <a:ext cx="2315776" cy="1020729"/>
          </a:xfrm>
          <a:prstGeom prst="rect">
            <a:avLst/>
          </a:prstGeom>
          <a:solidFill>
            <a:schemeClr val="tx1"/>
          </a:solidFill>
          <a:ln>
            <a:solidFill>
              <a:schemeClr val="tx1"/>
            </a:solidFill>
          </a:ln>
        </p:spPr>
        <p:txBody>
          <a:bodyPr vert="horz" wrap="square" rtlCol="0">
            <a:spAutoFit/>
          </a:bodyPr>
          <a:lstStyle/>
          <a:p>
            <a:pPr>
              <a:lnSpc>
                <a:spcPts val="3500"/>
              </a:lnSpc>
            </a:pPr>
            <a:r>
              <a:rPr lang="ja-JP" altLang="en-US" b="1" dirty="0">
                <a:solidFill>
                  <a:schemeClr val="bg1"/>
                </a:solidFill>
                <a:latin typeface="游ゴシック" panose="020B0400000000000000" pitchFamily="50" charset="-128"/>
                <a:ea typeface="游ゴシック" panose="020B0400000000000000" pitchFamily="50" charset="-128"/>
              </a:rPr>
              <a:t> どんらん だい   し</a:t>
            </a:r>
            <a:endParaRPr lang="en-US" altLang="ja-JP" b="1" dirty="0">
              <a:solidFill>
                <a:schemeClr val="bg1"/>
              </a:solidFill>
              <a:latin typeface="游ゴシック" panose="020B0400000000000000" pitchFamily="50" charset="-128"/>
              <a:ea typeface="游ゴシック" panose="020B0400000000000000" pitchFamily="50" charset="-128"/>
            </a:endParaRPr>
          </a:p>
          <a:p>
            <a:pPr algn="ctr">
              <a:lnSpc>
                <a:spcPts val="3500"/>
              </a:lnSpc>
            </a:pPr>
            <a:r>
              <a:rPr lang="ja-JP" altLang="en-US" sz="4000" b="1" dirty="0">
                <a:solidFill>
                  <a:schemeClr val="bg1"/>
                </a:solidFill>
                <a:latin typeface="游ゴシック" panose="020B0400000000000000" pitchFamily="50" charset="-128"/>
                <a:ea typeface="游ゴシック" panose="020B0400000000000000" pitchFamily="50" charset="-128"/>
              </a:rPr>
              <a:t>曇鸞大師</a:t>
            </a:r>
            <a:endParaRPr kumimoji="1" lang="ja-JP" altLang="en-US" sz="4000" b="1" dirty="0">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6228184" y="3644190"/>
            <a:ext cx="2317760" cy="1020729"/>
          </a:xfrm>
          <a:prstGeom prst="rect">
            <a:avLst/>
          </a:prstGeom>
          <a:solidFill>
            <a:schemeClr val="tx1"/>
          </a:solidFill>
          <a:ln>
            <a:solidFill>
              <a:schemeClr val="tx1"/>
            </a:solidFill>
          </a:ln>
        </p:spPr>
        <p:txBody>
          <a:bodyPr vert="horz" wrap="square" rtlCol="0">
            <a:spAutoFit/>
          </a:bodyPr>
          <a:lstStyle/>
          <a:p>
            <a:pPr>
              <a:lnSpc>
                <a:spcPts val="3500"/>
              </a:lnSpc>
            </a:pPr>
            <a:r>
              <a:rPr lang="ja-JP" altLang="en-US" b="1" dirty="0">
                <a:solidFill>
                  <a:schemeClr val="bg1"/>
                </a:solidFill>
                <a:latin typeface="游ゴシック" panose="020B0400000000000000" pitchFamily="50" charset="-128"/>
                <a:ea typeface="游ゴシック" panose="020B0400000000000000" pitchFamily="50" charset="-128"/>
              </a:rPr>
              <a:t>ぜん どう だい　し</a:t>
            </a:r>
            <a:endParaRPr lang="en-US" altLang="ja-JP" b="1" dirty="0">
              <a:solidFill>
                <a:schemeClr val="bg1"/>
              </a:solidFill>
              <a:latin typeface="游ゴシック" panose="020B0400000000000000" pitchFamily="50" charset="-128"/>
              <a:ea typeface="游ゴシック" panose="020B0400000000000000" pitchFamily="50" charset="-128"/>
            </a:endParaRPr>
          </a:p>
          <a:p>
            <a:pPr algn="ctr">
              <a:lnSpc>
                <a:spcPts val="3500"/>
              </a:lnSpc>
            </a:pPr>
            <a:r>
              <a:rPr lang="ja-JP" altLang="en-US" sz="4000" b="1" dirty="0">
                <a:solidFill>
                  <a:schemeClr val="bg1"/>
                </a:solidFill>
                <a:latin typeface="游ゴシック" panose="020B0400000000000000" pitchFamily="50" charset="-128"/>
                <a:ea typeface="游ゴシック" panose="020B0400000000000000" pitchFamily="50" charset="-128"/>
              </a:rPr>
              <a:t>善導大師</a:t>
            </a:r>
            <a:endParaRPr kumimoji="1" lang="ja-JP" altLang="en-US" sz="4000" b="1" dirty="0">
              <a:solidFill>
                <a:schemeClr val="bg1"/>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6511371" y="5106217"/>
            <a:ext cx="2317760" cy="1020729"/>
          </a:xfrm>
          <a:prstGeom prst="rect">
            <a:avLst/>
          </a:prstGeom>
          <a:solidFill>
            <a:schemeClr val="tx1"/>
          </a:solidFill>
          <a:ln>
            <a:solidFill>
              <a:schemeClr val="tx1"/>
            </a:solidFill>
          </a:ln>
        </p:spPr>
        <p:txBody>
          <a:bodyPr vert="horz" wrap="square" rtlCol="0">
            <a:spAutoFit/>
          </a:bodyPr>
          <a:lstStyle/>
          <a:p>
            <a:pPr algn="ctr">
              <a:lnSpc>
                <a:spcPts val="3500"/>
              </a:lnSpc>
            </a:pPr>
            <a:r>
              <a:rPr lang="ja-JP" altLang="en-US" b="1" dirty="0" err="1">
                <a:solidFill>
                  <a:schemeClr val="bg1"/>
                </a:solidFill>
                <a:latin typeface="游ゴシック" panose="020B0400000000000000" pitchFamily="50" charset="-128"/>
                <a:ea typeface="游ゴシック" panose="020B0400000000000000" pitchFamily="50" charset="-128"/>
              </a:rPr>
              <a:t>げん</a:t>
            </a:r>
            <a:r>
              <a:rPr lang="ja-JP" altLang="en-US" b="1" dirty="0">
                <a:solidFill>
                  <a:schemeClr val="bg1"/>
                </a:solidFill>
                <a:latin typeface="游ゴシック" panose="020B0400000000000000" pitchFamily="50" charset="-128"/>
                <a:ea typeface="游ゴシック" panose="020B0400000000000000" pitchFamily="50" charset="-128"/>
              </a:rPr>
              <a:t>くうしょうにん</a:t>
            </a:r>
            <a:endParaRPr lang="en-US" altLang="ja-JP" b="1" dirty="0">
              <a:solidFill>
                <a:schemeClr val="bg1"/>
              </a:solidFill>
              <a:latin typeface="游ゴシック" panose="020B0400000000000000" pitchFamily="50" charset="-128"/>
              <a:ea typeface="游ゴシック" panose="020B0400000000000000" pitchFamily="50" charset="-128"/>
            </a:endParaRPr>
          </a:p>
          <a:p>
            <a:pPr algn="ctr">
              <a:lnSpc>
                <a:spcPts val="3500"/>
              </a:lnSpc>
            </a:pPr>
            <a:r>
              <a:rPr lang="ja-JP" altLang="en-US" sz="4000" b="1" dirty="0">
                <a:solidFill>
                  <a:schemeClr val="bg1"/>
                </a:solidFill>
                <a:latin typeface="游ゴシック" panose="020B0400000000000000" pitchFamily="50" charset="-128"/>
                <a:ea typeface="游ゴシック" panose="020B0400000000000000" pitchFamily="50" charset="-128"/>
              </a:rPr>
              <a:t>源空聖人</a:t>
            </a:r>
            <a:endParaRPr kumimoji="1" lang="ja-JP" altLang="en-US" sz="4000" b="1" dirty="0">
              <a:solidFill>
                <a:schemeClr val="bg1"/>
              </a:solidFill>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543817" y="3722087"/>
            <a:ext cx="2250249" cy="1020729"/>
          </a:xfrm>
          <a:prstGeom prst="rect">
            <a:avLst/>
          </a:prstGeom>
          <a:solidFill>
            <a:schemeClr val="tx1"/>
          </a:solidFill>
          <a:ln>
            <a:solidFill>
              <a:schemeClr val="tx1"/>
            </a:solidFill>
          </a:ln>
        </p:spPr>
        <p:txBody>
          <a:bodyPr vert="horz" wrap="square" rtlCol="0">
            <a:spAutoFit/>
          </a:bodyPr>
          <a:lstStyle/>
          <a:p>
            <a:pPr algn="ctr">
              <a:lnSpc>
                <a:spcPts val="3500"/>
              </a:lnSpc>
            </a:pPr>
            <a:r>
              <a:rPr lang="ja-JP" altLang="en-US" b="1" dirty="0">
                <a:solidFill>
                  <a:schemeClr val="bg1"/>
                </a:solidFill>
                <a:latin typeface="游ゴシック" panose="020B0400000000000000" pitchFamily="50" charset="-128"/>
                <a:ea typeface="游ゴシック" panose="020B0400000000000000" pitchFamily="50" charset="-128"/>
              </a:rPr>
              <a:t>どうしゃくぜんじ</a:t>
            </a:r>
            <a:endParaRPr lang="en-US" altLang="ja-JP" b="1" dirty="0">
              <a:solidFill>
                <a:schemeClr val="bg1"/>
              </a:solidFill>
              <a:latin typeface="游ゴシック" panose="020B0400000000000000" pitchFamily="50" charset="-128"/>
              <a:ea typeface="游ゴシック" panose="020B0400000000000000" pitchFamily="50" charset="-128"/>
            </a:endParaRPr>
          </a:p>
          <a:p>
            <a:pPr algn="ctr">
              <a:lnSpc>
                <a:spcPts val="3500"/>
              </a:lnSpc>
            </a:pPr>
            <a:r>
              <a:rPr lang="ja-JP" altLang="en-US" sz="4000" b="1" dirty="0">
                <a:solidFill>
                  <a:schemeClr val="bg1"/>
                </a:solidFill>
                <a:latin typeface="游ゴシック" panose="020B0400000000000000" pitchFamily="50" charset="-128"/>
                <a:ea typeface="游ゴシック" panose="020B0400000000000000" pitchFamily="50" charset="-128"/>
              </a:rPr>
              <a:t>道綽禅師</a:t>
            </a:r>
            <a:endParaRPr kumimoji="1" lang="ja-JP" altLang="en-US" sz="4000" b="1" dirty="0">
              <a:solidFill>
                <a:schemeClr val="bg1"/>
              </a:solidFill>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702657" y="5224500"/>
            <a:ext cx="2250250" cy="1020729"/>
          </a:xfrm>
          <a:prstGeom prst="rect">
            <a:avLst/>
          </a:prstGeom>
          <a:solidFill>
            <a:schemeClr val="tx1"/>
          </a:solidFill>
          <a:ln>
            <a:solidFill>
              <a:schemeClr val="tx1"/>
            </a:solidFill>
          </a:ln>
        </p:spPr>
        <p:txBody>
          <a:bodyPr vert="horz" wrap="square" rtlCol="0">
            <a:spAutoFit/>
          </a:bodyPr>
          <a:lstStyle/>
          <a:p>
            <a:pPr algn="ctr">
              <a:lnSpc>
                <a:spcPts val="3500"/>
              </a:lnSpc>
            </a:pPr>
            <a:r>
              <a:rPr lang="ja-JP" altLang="en-US" b="1" dirty="0" err="1">
                <a:solidFill>
                  <a:schemeClr val="bg1"/>
                </a:solidFill>
                <a:latin typeface="游ゴシック" panose="020B0400000000000000" pitchFamily="50" charset="-128"/>
                <a:ea typeface="游ゴシック" panose="020B0400000000000000" pitchFamily="50" charset="-128"/>
              </a:rPr>
              <a:t>げん</a:t>
            </a:r>
            <a:r>
              <a:rPr lang="ja-JP" altLang="en-US" b="1" dirty="0">
                <a:solidFill>
                  <a:schemeClr val="bg1"/>
                </a:solidFill>
                <a:latin typeface="游ゴシック" panose="020B0400000000000000" pitchFamily="50" charset="-128"/>
                <a:ea typeface="游ゴシック" panose="020B0400000000000000" pitchFamily="50" charset="-128"/>
              </a:rPr>
              <a:t>しんかしょう</a:t>
            </a:r>
            <a:endParaRPr lang="en-US" altLang="ja-JP" b="1" dirty="0">
              <a:solidFill>
                <a:schemeClr val="bg1"/>
              </a:solidFill>
              <a:latin typeface="游ゴシック" panose="020B0400000000000000" pitchFamily="50" charset="-128"/>
              <a:ea typeface="游ゴシック" panose="020B0400000000000000" pitchFamily="50" charset="-128"/>
            </a:endParaRPr>
          </a:p>
          <a:p>
            <a:pPr algn="ctr">
              <a:lnSpc>
                <a:spcPts val="3500"/>
              </a:lnSpc>
            </a:pPr>
            <a:r>
              <a:rPr lang="ja-JP" altLang="en-US" sz="4000" b="1" dirty="0">
                <a:solidFill>
                  <a:schemeClr val="bg1"/>
                </a:solidFill>
                <a:latin typeface="游ゴシック" panose="020B0400000000000000" pitchFamily="50" charset="-128"/>
                <a:ea typeface="游ゴシック" panose="020B0400000000000000" pitchFamily="50" charset="-128"/>
              </a:rPr>
              <a:t>源信和尚</a:t>
            </a:r>
            <a:endParaRPr kumimoji="1" lang="ja-JP" altLang="en-US" sz="4000" b="1" dirty="0">
              <a:solidFill>
                <a:schemeClr val="bg1"/>
              </a:solidFill>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472" y="316033"/>
            <a:ext cx="1595899" cy="2121750"/>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0652" y="332656"/>
            <a:ext cx="1629190" cy="2076770"/>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9785" y="1197786"/>
            <a:ext cx="1999500" cy="2274431"/>
          </a:xfrm>
          <a:prstGeom prst="rect">
            <a:avLst/>
          </a:prstGeom>
        </p:spPr>
      </p:pic>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5949" y="2960865"/>
            <a:ext cx="2068000" cy="2114472"/>
          </a:xfrm>
          <a:prstGeom prst="rect">
            <a:avLst/>
          </a:prstGeom>
        </p:spPr>
      </p:pic>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0337" y="2940009"/>
            <a:ext cx="2119336" cy="2125049"/>
          </a:xfrm>
          <a:prstGeom prst="rect">
            <a:avLst/>
          </a:prstGeom>
        </p:spPr>
      </p:pic>
      <p:pic>
        <p:nvPicPr>
          <p:cNvPr id="25" name="図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8998" y="4463278"/>
            <a:ext cx="2356032" cy="2208009"/>
          </a:xfrm>
          <a:prstGeom prst="rect">
            <a:avLst/>
          </a:prstGeom>
        </p:spPr>
      </p:pic>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7224" y="4408579"/>
            <a:ext cx="2329573" cy="2223965"/>
          </a:xfrm>
          <a:prstGeom prst="rect">
            <a:avLst/>
          </a:prstGeom>
        </p:spPr>
      </p:pic>
    </p:spTree>
    <p:custDataLst>
      <p:tags r:id="rId1"/>
    </p:custDataLst>
    <p:extLst>
      <p:ext uri="{BB962C8B-B14F-4D97-AF65-F5344CB8AC3E}">
        <p14:creationId xmlns:p14="http://schemas.microsoft.com/office/powerpoint/2010/main" val="391490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par>
                          <p:cTn id="74" fill="hold">
                            <p:stCondLst>
                              <p:cond delay="500"/>
                            </p:stCondLst>
                            <p:childTnLst>
                              <p:par>
                                <p:cTn id="75" presetID="42" presetClass="entr" presetSubtype="0"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3" grpId="0" animBg="1"/>
      <p:bldP spid="15" grpId="0" animBg="1"/>
      <p:bldP spid="1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16832"/>
            <a:ext cx="9144000" cy="3024336"/>
          </a:xfrm>
          <a:solidFill>
            <a:schemeClr val="tx1"/>
          </a:solidFill>
        </p:spPr>
        <p:txBody>
          <a:bodyPr>
            <a:normAutofit/>
          </a:bodyPr>
          <a:lstStyle/>
          <a:p>
            <a:pPr algn="l"/>
            <a:r>
              <a:rPr lang="ja-JP" altLang="en-US" sz="5400" b="1" dirty="0"/>
              <a:t>　</a:t>
            </a:r>
            <a:r>
              <a:rPr lang="ja-JP" altLang="en-US" sz="5400" b="1" dirty="0">
                <a:solidFill>
                  <a:schemeClr val="bg1"/>
                </a:solidFill>
              </a:rPr>
              <a:t>Ｑ：</a:t>
            </a:r>
            <a:br>
              <a:rPr lang="en-US" altLang="ja-JP" sz="5400" b="1" dirty="0">
                <a:solidFill>
                  <a:schemeClr val="bg1"/>
                </a:solidFill>
              </a:rPr>
            </a:br>
            <a:r>
              <a:rPr lang="ja-JP" altLang="en-US" sz="5400" b="1" dirty="0">
                <a:solidFill>
                  <a:schemeClr val="bg1"/>
                </a:solidFill>
              </a:rPr>
              <a:t>　正定聚って、</a:t>
            </a:r>
            <a:br>
              <a:rPr lang="en-US" altLang="ja-JP" sz="5400" b="1" dirty="0">
                <a:solidFill>
                  <a:schemeClr val="bg1"/>
                </a:solidFill>
              </a:rPr>
            </a:br>
            <a:r>
              <a:rPr lang="ja-JP" altLang="en-US" sz="5400" b="1" dirty="0">
                <a:solidFill>
                  <a:schemeClr val="bg1"/>
                </a:solidFill>
              </a:rPr>
              <a:t>　どれほどすごい位なの</a:t>
            </a:r>
            <a:r>
              <a:rPr lang="en-US" altLang="ja-JP" sz="5400" b="1" dirty="0">
                <a:solidFill>
                  <a:schemeClr val="bg1"/>
                </a:solidFill>
              </a:rPr>
              <a:t>??</a:t>
            </a:r>
            <a:endParaRPr kumimoji="1" lang="ja-JP" altLang="en-US" sz="5400" b="1" dirty="0">
              <a:solidFill>
                <a:schemeClr val="bg1"/>
              </a:solidFill>
            </a:endParaRPr>
          </a:p>
        </p:txBody>
      </p:sp>
    </p:spTree>
    <p:extLst>
      <p:ext uri="{BB962C8B-B14F-4D97-AF65-F5344CB8AC3E}">
        <p14:creationId xmlns:p14="http://schemas.microsoft.com/office/powerpoint/2010/main" val="81235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337" y="9635"/>
            <a:ext cx="2957341" cy="6843266"/>
          </a:xfrm>
          <a:prstGeom prst="rect">
            <a:avLst/>
          </a:prstGeom>
        </p:spPr>
      </p:pic>
      <p:sp>
        <p:nvSpPr>
          <p:cNvPr id="3" name="テキスト ボックス 2"/>
          <p:cNvSpPr txBox="1"/>
          <p:nvPr/>
        </p:nvSpPr>
        <p:spPr>
          <a:xfrm>
            <a:off x="7164288" y="900447"/>
            <a:ext cx="2105192" cy="5061642"/>
          </a:xfrm>
          <a:prstGeom prst="rect">
            <a:avLst/>
          </a:prstGeom>
          <a:noFill/>
        </p:spPr>
        <p:txBody>
          <a:bodyPr vert="eaVert" wrap="square" rtlCol="0">
            <a:spAutoFit/>
          </a:bodyPr>
          <a:lstStyle/>
          <a:p>
            <a:pPr>
              <a:lnSpc>
                <a:spcPct val="130000"/>
              </a:lnSpc>
            </a:pPr>
            <a:r>
              <a:rPr kumimoji="1" lang="ja-JP" altLang="en-US" sz="9600" b="1" dirty="0">
                <a:latin typeface="游ゴシック" panose="020B0400000000000000" pitchFamily="50" charset="-128"/>
                <a:ea typeface="游ゴシック" panose="020B0400000000000000" pitchFamily="50" charset="-128"/>
              </a:rPr>
              <a:t>○○菩薩</a:t>
            </a:r>
            <a:endParaRPr kumimoji="1" lang="en-US" altLang="ja-JP" sz="9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9816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337" y="9635"/>
            <a:ext cx="2957341" cy="6843266"/>
          </a:xfrm>
          <a:prstGeom prst="rect">
            <a:avLst/>
          </a:prstGeom>
        </p:spPr>
      </p:pic>
      <p:sp>
        <p:nvSpPr>
          <p:cNvPr id="3" name="テキスト ボックス 2"/>
          <p:cNvSpPr txBox="1"/>
          <p:nvPr/>
        </p:nvSpPr>
        <p:spPr>
          <a:xfrm>
            <a:off x="7164288" y="900447"/>
            <a:ext cx="2105192" cy="5061642"/>
          </a:xfrm>
          <a:prstGeom prst="rect">
            <a:avLst/>
          </a:prstGeom>
          <a:noFill/>
        </p:spPr>
        <p:txBody>
          <a:bodyPr vert="eaVert" wrap="square" rtlCol="0">
            <a:spAutoFit/>
          </a:bodyPr>
          <a:lstStyle/>
          <a:p>
            <a:pPr>
              <a:lnSpc>
                <a:spcPct val="130000"/>
              </a:lnSpc>
            </a:pPr>
            <a:r>
              <a:rPr kumimoji="1" lang="ja-JP" altLang="en-US" sz="9600" b="1" dirty="0">
                <a:solidFill>
                  <a:srgbClr val="FF0000"/>
                </a:solidFill>
                <a:latin typeface="游ゴシック" panose="020B0400000000000000" pitchFamily="50" charset="-128"/>
                <a:ea typeface="游ゴシック" panose="020B0400000000000000" pitchFamily="50" charset="-128"/>
              </a:rPr>
              <a:t>弥勒</a:t>
            </a:r>
            <a:r>
              <a:rPr kumimoji="1" lang="ja-JP" altLang="en-US" sz="9600" b="1" dirty="0">
                <a:latin typeface="游ゴシック" panose="020B0400000000000000" pitchFamily="50" charset="-128"/>
                <a:ea typeface="游ゴシック" panose="020B0400000000000000" pitchFamily="50" charset="-128"/>
              </a:rPr>
              <a:t>菩薩</a:t>
            </a:r>
            <a:endParaRPr kumimoji="1" lang="en-US" altLang="ja-JP" sz="96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179512" y="1484784"/>
            <a:ext cx="2345257" cy="5061642"/>
          </a:xfrm>
          <a:prstGeom prst="rect">
            <a:avLst/>
          </a:prstGeom>
          <a:noFill/>
        </p:spPr>
        <p:txBody>
          <a:bodyPr vert="eaVert" wrap="square" rtlCol="0">
            <a:spAutoFit/>
          </a:bodyPr>
          <a:lstStyle/>
          <a:p>
            <a:pPr>
              <a:lnSpc>
                <a:spcPct val="130000"/>
              </a:lnSpc>
            </a:pPr>
            <a:r>
              <a:rPr kumimoji="1" lang="ja-JP" altLang="en-US" sz="5400" b="1" dirty="0">
                <a:latin typeface="游ゴシック" panose="020B0400000000000000" pitchFamily="50" charset="-128"/>
                <a:ea typeface="游ゴシック" panose="020B0400000000000000" pitchFamily="50" charset="-128"/>
              </a:rPr>
              <a:t>限りなく仏に</a:t>
            </a:r>
            <a:endParaRPr kumimoji="1" lang="en-US" altLang="ja-JP" sz="5400" b="1" dirty="0">
              <a:latin typeface="游ゴシック" panose="020B0400000000000000" pitchFamily="50" charset="-128"/>
              <a:ea typeface="游ゴシック" panose="020B0400000000000000" pitchFamily="50" charset="-128"/>
            </a:endParaRPr>
          </a:p>
          <a:p>
            <a:pPr>
              <a:lnSpc>
                <a:spcPct val="130000"/>
              </a:lnSpc>
            </a:pPr>
            <a:r>
              <a:rPr lang="ja-JP" altLang="en-US" sz="5400" b="1" dirty="0">
                <a:latin typeface="游ゴシック" panose="020B0400000000000000" pitchFamily="50" charset="-128"/>
                <a:ea typeface="游ゴシック" panose="020B0400000000000000" pitchFamily="50" charset="-128"/>
              </a:rPr>
              <a:t>近い菩薩さま</a:t>
            </a:r>
            <a:endParaRPr kumimoji="1" lang="en-US" altLang="ja-JP" sz="5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31779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0997" y="6050730"/>
            <a:ext cx="6629731" cy="664352"/>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十信</a:t>
            </a:r>
          </a:p>
        </p:txBody>
      </p:sp>
      <p:sp>
        <p:nvSpPr>
          <p:cNvPr id="7" name="正方形/長方形 6"/>
          <p:cNvSpPr/>
          <p:nvPr/>
        </p:nvSpPr>
        <p:spPr>
          <a:xfrm>
            <a:off x="200996" y="5378049"/>
            <a:ext cx="5698854"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十住</a:t>
            </a:r>
          </a:p>
        </p:txBody>
      </p:sp>
      <p:sp>
        <p:nvSpPr>
          <p:cNvPr id="8" name="正方形/長方形 7"/>
          <p:cNvSpPr/>
          <p:nvPr/>
        </p:nvSpPr>
        <p:spPr>
          <a:xfrm>
            <a:off x="200996" y="4715420"/>
            <a:ext cx="4731043"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十行</a:t>
            </a:r>
          </a:p>
        </p:txBody>
      </p:sp>
      <p:sp>
        <p:nvSpPr>
          <p:cNvPr id="9" name="正方形/長方形 8"/>
          <p:cNvSpPr/>
          <p:nvPr/>
        </p:nvSpPr>
        <p:spPr>
          <a:xfrm>
            <a:off x="200998" y="4054440"/>
            <a:ext cx="3794938" cy="658179"/>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十回向</a:t>
            </a:r>
          </a:p>
        </p:txBody>
      </p:sp>
      <p:sp>
        <p:nvSpPr>
          <p:cNvPr id="10" name="正方形/長方形 9"/>
          <p:cNvSpPr/>
          <p:nvPr/>
        </p:nvSpPr>
        <p:spPr>
          <a:xfrm>
            <a:off x="200996" y="3384494"/>
            <a:ext cx="2858835"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十地</a:t>
            </a:r>
          </a:p>
        </p:txBody>
      </p:sp>
      <p:sp>
        <p:nvSpPr>
          <p:cNvPr id="11" name="正方形/長方形 10"/>
          <p:cNvSpPr/>
          <p:nvPr/>
        </p:nvSpPr>
        <p:spPr>
          <a:xfrm>
            <a:off x="194504" y="2699227"/>
            <a:ext cx="2001232"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等覚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200997" y="2028058"/>
            <a:ext cx="1418676"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妙覚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3" name="角丸四角形 12"/>
          <p:cNvSpPr/>
          <p:nvPr/>
        </p:nvSpPr>
        <p:spPr>
          <a:xfrm>
            <a:off x="251520" y="195566"/>
            <a:ext cx="4495505" cy="139545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游ゴシック" panose="020B0400000000000000" pitchFamily="50" charset="-128"/>
                <a:ea typeface="游ゴシック" panose="020B0400000000000000" pitchFamily="50" charset="-128"/>
              </a:rPr>
              <a:t>菩薩の五十二位</a:t>
            </a:r>
          </a:p>
        </p:txBody>
      </p:sp>
      <p:cxnSp>
        <p:nvCxnSpPr>
          <p:cNvPr id="15" name="直線コネクタ 14"/>
          <p:cNvCxnSpPr>
            <a:endCxn id="17" idx="1"/>
          </p:cNvCxnSpPr>
          <p:nvPr/>
        </p:nvCxnSpPr>
        <p:spPr>
          <a:xfrm flipV="1">
            <a:off x="2339752" y="2600909"/>
            <a:ext cx="3195664" cy="468052"/>
          </a:xfrm>
          <a:prstGeom prst="line">
            <a:avLst/>
          </a:prstGeom>
          <a:ln>
            <a:prstDash val="dash"/>
          </a:ln>
        </p:spPr>
        <p:style>
          <a:lnRef idx="3">
            <a:schemeClr val="dk1"/>
          </a:lnRef>
          <a:fillRef idx="0">
            <a:schemeClr val="dk1"/>
          </a:fillRef>
          <a:effectRef idx="2">
            <a:schemeClr val="dk1"/>
          </a:effectRef>
          <a:fontRef idx="minor">
            <a:schemeClr val="tx1"/>
          </a:fontRef>
        </p:style>
      </p:cxn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5416" y="908720"/>
            <a:ext cx="1462571" cy="3384377"/>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105" y="1668815"/>
            <a:ext cx="2026857" cy="2731104"/>
          </a:xfrm>
          <a:prstGeom prst="rect">
            <a:avLst/>
          </a:prstGeom>
        </p:spPr>
      </p:pic>
      <p:sp>
        <p:nvSpPr>
          <p:cNvPr id="19" name="正方形/長方形 18"/>
          <p:cNvSpPr/>
          <p:nvPr/>
        </p:nvSpPr>
        <p:spPr>
          <a:xfrm>
            <a:off x="7650319" y="3745420"/>
            <a:ext cx="904863" cy="628289"/>
          </a:xfrm>
          <a:prstGeom prst="rect">
            <a:avLst/>
          </a:prstGeom>
        </p:spPr>
        <p:txBody>
          <a:bodyPr vert="eaVert" wrap="square">
            <a:spAutoFit/>
          </a:bodyPr>
          <a:lstStyle/>
          <a:p>
            <a:pPr>
              <a:lnSpc>
                <a:spcPct val="130000"/>
              </a:lnSpc>
            </a:pPr>
            <a:r>
              <a:rPr lang="ja-JP" altLang="en-US" sz="3600" b="1" dirty="0">
                <a:solidFill>
                  <a:schemeClr val="bg1"/>
                </a:solidFill>
                <a:latin typeface="游ゴシック" panose="020B0400000000000000" pitchFamily="50" charset="-128"/>
                <a:ea typeface="游ゴシック" panose="020B0400000000000000" pitchFamily="50" charset="-128"/>
              </a:rPr>
              <a:t>私</a:t>
            </a:r>
            <a:endParaRPr lang="en-US" altLang="ja-JP" sz="3600" b="1" dirty="0">
              <a:solidFill>
                <a:schemeClr val="bg1"/>
              </a:solidFill>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4666261" y="4403267"/>
            <a:ext cx="4801314" cy="707886"/>
          </a:xfrm>
          <a:prstGeom prst="rect">
            <a:avLst/>
          </a:prstGeom>
          <a:noFill/>
        </p:spPr>
        <p:txBody>
          <a:bodyPr wrap="none" rtlCol="0">
            <a:spAutoFit/>
          </a:bodyPr>
          <a:lstStyle/>
          <a:p>
            <a:r>
              <a:rPr kumimoji="1" lang="ja-JP" altLang="en-US" sz="4000" b="1" dirty="0">
                <a:latin typeface="游ゴシック" panose="020B0400000000000000" pitchFamily="50" charset="-128"/>
                <a:ea typeface="游ゴシック" panose="020B0400000000000000" pitchFamily="50" charset="-128"/>
              </a:rPr>
              <a:t>（同じ位になる！）</a:t>
            </a:r>
          </a:p>
        </p:txBody>
      </p:sp>
      <p:sp>
        <p:nvSpPr>
          <p:cNvPr id="2" name="正方形/長方形 1"/>
          <p:cNvSpPr/>
          <p:nvPr/>
        </p:nvSpPr>
        <p:spPr>
          <a:xfrm>
            <a:off x="4912023" y="705311"/>
            <a:ext cx="4159921" cy="43464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147409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710" y="1176349"/>
            <a:ext cx="1380002" cy="3193316"/>
          </a:xfrm>
          <a:prstGeom prst="rect">
            <a:avLst/>
          </a:prstGeom>
        </p:spPr>
      </p:pic>
      <p:sp>
        <p:nvSpPr>
          <p:cNvPr id="9" name="テキスト ボックス 8"/>
          <p:cNvSpPr txBox="1"/>
          <p:nvPr/>
        </p:nvSpPr>
        <p:spPr>
          <a:xfrm>
            <a:off x="55437" y="126718"/>
            <a:ext cx="7109639" cy="1015663"/>
          </a:xfrm>
          <a:prstGeom prst="rect">
            <a:avLst/>
          </a:prstGeom>
          <a:noFill/>
        </p:spPr>
        <p:txBody>
          <a:bodyPr wrap="none" rtlCol="0">
            <a:spAutoFit/>
          </a:bodyPr>
          <a:lstStyle/>
          <a:p>
            <a:pPr algn="ctr"/>
            <a:r>
              <a:rPr lang="ja-JP" altLang="en-US" sz="6000" b="1" dirty="0">
                <a:latin typeface="游ゴシック" panose="020B0400000000000000" pitchFamily="50" charset="-128"/>
                <a:ea typeface="游ゴシック" panose="020B0400000000000000" pitchFamily="50" charset="-128"/>
              </a:rPr>
              <a:t>さとりを開くまで</a:t>
            </a:r>
            <a:r>
              <a:rPr lang="en-US" altLang="ja-JP" sz="6000" b="1" dirty="0">
                <a:latin typeface="游ゴシック" panose="020B0400000000000000" pitchFamily="50" charset="-128"/>
                <a:ea typeface="游ゴシック" panose="020B0400000000000000" pitchFamily="50" charset="-128"/>
              </a:rPr>
              <a:t>…</a:t>
            </a:r>
            <a:endParaRPr kumimoji="1" lang="ja-JP" altLang="en-US" sz="6000" b="1"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2123728" y="1176349"/>
            <a:ext cx="6696744" cy="45245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1472586" y="1842646"/>
            <a:ext cx="7999028" cy="1661993"/>
          </a:xfrm>
          <a:prstGeom prst="rect">
            <a:avLst/>
          </a:prstGeom>
          <a:noFill/>
        </p:spPr>
        <p:txBody>
          <a:bodyPr wrap="square" rtlCol="0">
            <a:spAutoFit/>
          </a:bodyPr>
          <a:lstStyle/>
          <a:p>
            <a:pPr algn="ctr"/>
            <a:r>
              <a:rPr kumimoji="1" lang="ja-JP" altLang="en-US" sz="4400" b="1" dirty="0">
                <a:latin typeface="游ゴシック" panose="020B0400000000000000" pitchFamily="50" charset="-128"/>
                <a:ea typeface="游ゴシック" panose="020B0400000000000000" pitchFamily="50" charset="-128"/>
              </a:rPr>
              <a:t>５</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６７０</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０００</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０００年</a:t>
            </a:r>
            <a:endParaRPr kumimoji="1" lang="en-US" altLang="ja-JP" sz="4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（５６億７千万年）</a:t>
            </a:r>
            <a:endParaRPr kumimoji="1" lang="ja-JP" altLang="en-US" sz="5400" b="1" dirty="0">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37" y="4368417"/>
            <a:ext cx="2304256" cy="2265667"/>
          </a:xfrm>
          <a:prstGeom prst="rect">
            <a:avLst/>
          </a:prstGeom>
        </p:spPr>
      </p:pic>
      <p:sp>
        <p:nvSpPr>
          <p:cNvPr id="10" name="正方形/長方形 9"/>
          <p:cNvSpPr/>
          <p:nvPr/>
        </p:nvSpPr>
        <p:spPr>
          <a:xfrm>
            <a:off x="2123728" y="4209079"/>
            <a:ext cx="5328592" cy="45245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763688" y="4908053"/>
            <a:ext cx="7999028" cy="1661993"/>
          </a:xfrm>
          <a:prstGeom prst="rect">
            <a:avLst/>
          </a:prstGeom>
          <a:noFill/>
        </p:spPr>
        <p:txBody>
          <a:bodyPr wrap="square" rtlCol="0">
            <a:spAutoFit/>
          </a:bodyPr>
          <a:lstStyle/>
          <a:p>
            <a:pPr algn="ctr"/>
            <a:r>
              <a:rPr kumimoji="1" lang="ja-JP" altLang="en-US" sz="4400" b="1" dirty="0">
                <a:latin typeface="游ゴシック" panose="020B0400000000000000" pitchFamily="50" charset="-128"/>
                <a:ea typeface="游ゴシック" panose="020B0400000000000000" pitchFamily="50" charset="-128"/>
              </a:rPr>
              <a:t>４</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６００</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０００</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０００年</a:t>
            </a:r>
            <a:endParaRPr kumimoji="1" lang="en-US" altLang="ja-JP" sz="4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（４６億年）</a:t>
            </a:r>
            <a:endParaRPr kumimoji="1" lang="ja-JP" altLang="en-US"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7452320" y="4215483"/>
            <a:ext cx="1368152" cy="44604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74081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26" presetClass="emph" presetSubtype="0" repeatCount="indefinite" fill="hold" grpId="0" nodeType="withEffect">
                                  <p:stCondLst>
                                    <p:cond delay="0"/>
                                  </p:stCondLst>
                                  <p:endCondLst>
                                    <p:cond evt="onNext" delay="0">
                                      <p:tgtEl>
                                        <p:sldTgt/>
                                      </p:tgtEl>
                                    </p:cond>
                                  </p:endCondLst>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p:bldP spid="4" grpId="0" animBg="1"/>
      <p:bldP spid="4" grpId="1"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19" y="4215483"/>
            <a:ext cx="2026857" cy="2731104"/>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563" y="1067163"/>
            <a:ext cx="1380002" cy="3193316"/>
          </a:xfrm>
          <a:prstGeom prst="rect">
            <a:avLst/>
          </a:prstGeom>
        </p:spPr>
      </p:pic>
      <p:sp>
        <p:nvSpPr>
          <p:cNvPr id="2" name="正方形/長方形 1"/>
          <p:cNvSpPr/>
          <p:nvPr/>
        </p:nvSpPr>
        <p:spPr>
          <a:xfrm>
            <a:off x="2123728" y="1176349"/>
            <a:ext cx="6696744" cy="45245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1642368" y="1745143"/>
            <a:ext cx="7999028" cy="1600438"/>
          </a:xfrm>
          <a:prstGeom prst="rect">
            <a:avLst/>
          </a:prstGeom>
          <a:noFill/>
        </p:spPr>
        <p:txBody>
          <a:bodyPr wrap="square" rtlCol="0">
            <a:spAutoFit/>
          </a:bodyPr>
          <a:lstStyle/>
          <a:p>
            <a:pPr algn="ctr"/>
            <a:r>
              <a:rPr kumimoji="1" lang="ja-JP" altLang="en-US" sz="4400" b="1" dirty="0">
                <a:latin typeface="游ゴシック" panose="020B0400000000000000" pitchFamily="50" charset="-128"/>
                <a:ea typeface="游ゴシック" panose="020B0400000000000000" pitchFamily="50" charset="-128"/>
              </a:rPr>
              <a:t>５</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６７０</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０００</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０００年</a:t>
            </a:r>
            <a:endParaRPr kumimoji="1" lang="en-US" altLang="ja-JP" sz="4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（５６億７千万年）</a:t>
            </a:r>
            <a:endParaRPr kumimoji="1" lang="ja-JP" altLang="en-US" sz="5400" b="1"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547664" y="4893126"/>
            <a:ext cx="7999028" cy="1015663"/>
          </a:xfrm>
          <a:prstGeom prst="rect">
            <a:avLst/>
          </a:prstGeom>
          <a:noFill/>
        </p:spPr>
        <p:txBody>
          <a:bodyPr wrap="square" rtlCol="0">
            <a:spAutoFit/>
          </a:bodyPr>
          <a:lstStyle/>
          <a:p>
            <a:pPr algn="ctr"/>
            <a:r>
              <a:rPr lang="ja-JP" altLang="en-US" sz="6000" b="1" dirty="0">
                <a:latin typeface="游ゴシック" panose="020B0400000000000000" pitchFamily="50" charset="-128"/>
                <a:ea typeface="游ゴシック" panose="020B0400000000000000" pitchFamily="50" charset="-128"/>
              </a:rPr>
              <a:t>この一生を終えた後</a:t>
            </a:r>
            <a:endParaRPr kumimoji="1" lang="en-US" altLang="ja-JP" sz="6000" b="1" dirty="0">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2123729" y="4215483"/>
            <a:ext cx="6696744" cy="44604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755133" y="6292088"/>
            <a:ext cx="904863" cy="628289"/>
          </a:xfrm>
          <a:prstGeom prst="rect">
            <a:avLst/>
          </a:prstGeom>
        </p:spPr>
        <p:txBody>
          <a:bodyPr vert="eaVert" wrap="square">
            <a:spAutoFit/>
          </a:bodyPr>
          <a:lstStyle/>
          <a:p>
            <a:pPr>
              <a:lnSpc>
                <a:spcPct val="130000"/>
              </a:lnSpc>
            </a:pPr>
            <a:r>
              <a:rPr lang="ja-JP" altLang="en-US" sz="3600" b="1" dirty="0">
                <a:solidFill>
                  <a:schemeClr val="bg1"/>
                </a:solidFill>
                <a:latin typeface="游ゴシック" panose="020B0400000000000000" pitchFamily="50" charset="-128"/>
                <a:ea typeface="游ゴシック" panose="020B0400000000000000" pitchFamily="50" charset="-128"/>
              </a:rPr>
              <a:t>私</a:t>
            </a:r>
            <a:endParaRPr lang="en-US" altLang="ja-JP" sz="3600" b="1" dirty="0">
              <a:solidFill>
                <a:schemeClr val="bg1"/>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55437" y="126718"/>
            <a:ext cx="7109639" cy="1015663"/>
          </a:xfrm>
          <a:prstGeom prst="rect">
            <a:avLst/>
          </a:prstGeom>
          <a:noFill/>
        </p:spPr>
        <p:txBody>
          <a:bodyPr wrap="none" rtlCol="0">
            <a:spAutoFit/>
          </a:bodyPr>
          <a:lstStyle/>
          <a:p>
            <a:pPr algn="ctr"/>
            <a:r>
              <a:rPr lang="ja-JP" altLang="en-US" sz="6000" b="1" dirty="0">
                <a:latin typeface="游ゴシック" panose="020B0400000000000000" pitchFamily="50" charset="-128"/>
                <a:ea typeface="游ゴシック" panose="020B0400000000000000" pitchFamily="50" charset="-128"/>
              </a:rPr>
              <a:t>さとりを開くまで</a:t>
            </a:r>
            <a:r>
              <a:rPr lang="en-US" altLang="ja-JP" sz="6000" b="1" dirty="0">
                <a:latin typeface="游ゴシック" panose="020B0400000000000000" pitchFamily="50" charset="-128"/>
                <a:ea typeface="游ゴシック" panose="020B0400000000000000" pitchFamily="50" charset="-128"/>
              </a:rPr>
              <a:t>…</a:t>
            </a:r>
            <a:endParaRPr kumimoji="1" lang="ja-JP" altLang="en-US" sz="60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10684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26" presetClass="emph" presetSubtype="0" repeatCount="indefinite" fill="hold" grpId="0" nodeType="withEffect">
                                  <p:stCondLst>
                                    <p:cond delay="0"/>
                                  </p:stCondLst>
                                  <p:endCondLst>
                                    <p:cond evt="onNext" delay="0">
                                      <p:tgtEl>
                                        <p:sldTgt/>
                                      </p:tgtEl>
                                    </p:cond>
                                  </p:end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3" grpId="0" animBg="1"/>
      <p:bldP spid="13" grpId="1"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唯能常称如来号</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60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応報大悲弘誓恩</a:t>
            </a:r>
          </a:p>
        </p:txBody>
      </p:sp>
    </p:spTree>
    <p:extLst>
      <p:ext uri="{BB962C8B-B14F-4D97-AF65-F5344CB8AC3E}">
        <p14:creationId xmlns:p14="http://schemas.microsoft.com/office/powerpoint/2010/main" val="12681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59</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唯能常称如来号</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60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応報大悲弘誓恩</a:t>
            </a:r>
          </a:p>
        </p:txBody>
      </p:sp>
      <p:sp>
        <p:nvSpPr>
          <p:cNvPr id="6" name="右矢印 5">
            <a:extLst>
              <a:ext uri="{FF2B5EF4-FFF2-40B4-BE49-F238E27FC236}">
                <a16:creationId xmlns:a16="http://schemas.microsoft.com/office/drawing/2014/main" id="{3F606F9C-7BA0-4D81-807D-0EC861646649}"/>
              </a:ext>
            </a:extLst>
          </p:cNvPr>
          <p:cNvSpPr/>
          <p:nvPr/>
        </p:nvSpPr>
        <p:spPr>
          <a:xfrm rot="10800000">
            <a:off x="5548688"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1930961" y="-243408"/>
            <a:ext cx="3595600" cy="6842838"/>
          </a:xfrm>
          <a:prstGeom prst="rect">
            <a:avLst/>
          </a:prstGeom>
        </p:spPr>
        <p:txBody>
          <a:bodyPr vert="eaVert" wrap="square">
            <a:spAutoFit/>
          </a:bodyPr>
          <a:lstStyle/>
          <a:p>
            <a:pPr>
              <a:lnSpc>
                <a:spcPct val="130000"/>
              </a:lnSpc>
            </a:pP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　</a:t>
            </a:r>
            <a:r>
              <a:rPr lang="ja-JP" altLang="en-US" sz="4000" b="1" dirty="0">
                <a:latin typeface="游ゴシック" panose="020B0400000000000000" pitchFamily="50" charset="-128"/>
                <a:ea typeface="游ゴシック" panose="020B0400000000000000" pitchFamily="50" charset="-128"/>
              </a:rPr>
              <a:t>易行道の念仏は、</a:t>
            </a:r>
            <a:r>
              <a:rPr lang="ja-JP" altLang="en-US" sz="4000" b="1" dirty="0">
                <a:solidFill>
                  <a:srgbClr val="FF0000"/>
                </a:solidFill>
                <a:latin typeface="游ゴシック" panose="020B0400000000000000" pitchFamily="50" charset="-128"/>
                <a:ea typeface="游ゴシック" panose="020B0400000000000000" pitchFamily="50" charset="-128"/>
              </a:rPr>
              <a:t>往生成仏　</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　が定まった者</a:t>
            </a:r>
            <a:r>
              <a:rPr lang="ja-JP" altLang="en-US" sz="4000" b="1" dirty="0">
                <a:latin typeface="游ゴシック" panose="020B0400000000000000" pitchFamily="50" charset="-128"/>
                <a:ea typeface="游ゴシック" panose="020B0400000000000000" pitchFamily="50" charset="-128"/>
              </a:rPr>
              <a:t>が称える念仏。</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b="52677"/>
          <a:stretch/>
        </p:blipFill>
        <p:spPr>
          <a:xfrm>
            <a:off x="399853" y="3617640"/>
            <a:ext cx="1623152" cy="3240360"/>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b="51189"/>
          <a:stretch/>
        </p:blipFill>
        <p:spPr>
          <a:xfrm>
            <a:off x="2079258" y="3836789"/>
            <a:ext cx="1360686" cy="3021211"/>
          </a:xfrm>
          <a:prstGeom prst="rect">
            <a:avLst/>
          </a:prstGeom>
        </p:spPr>
      </p:pic>
      <p:sp>
        <p:nvSpPr>
          <p:cNvPr id="2" name="角丸四角形吹き出し 1"/>
          <p:cNvSpPr/>
          <p:nvPr/>
        </p:nvSpPr>
        <p:spPr>
          <a:xfrm>
            <a:off x="1619672" y="404664"/>
            <a:ext cx="1368152" cy="3312368"/>
          </a:xfrm>
          <a:prstGeom prst="wedgeRoundRectCallout">
            <a:avLst/>
          </a:prstGeom>
          <a:solidFill>
            <a:srgbClr val="FFFF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a:solidFill>
                  <a:schemeClr val="accent5">
                    <a:lumMod val="50000"/>
                  </a:schemeClr>
                </a:solidFill>
              </a:rPr>
              <a:t>南無阿弥陀仏</a:t>
            </a:r>
          </a:p>
        </p:txBody>
      </p:sp>
    </p:spTree>
    <p:custDataLst>
      <p:tags r:id="rId1"/>
    </p:custDataLst>
    <p:extLst>
      <p:ext uri="{BB962C8B-B14F-4D97-AF65-F5344CB8AC3E}">
        <p14:creationId xmlns:p14="http://schemas.microsoft.com/office/powerpoint/2010/main" val="1019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59</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唯能常称如来号</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60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応報大悲弘誓恩</a:t>
            </a:r>
          </a:p>
        </p:txBody>
      </p:sp>
      <p:sp>
        <p:nvSpPr>
          <p:cNvPr id="6" name="右矢印 5">
            <a:extLst>
              <a:ext uri="{FF2B5EF4-FFF2-40B4-BE49-F238E27FC236}">
                <a16:creationId xmlns:a16="http://schemas.microsoft.com/office/drawing/2014/main" id="{3F606F9C-7BA0-4D81-807D-0EC861646649}"/>
              </a:ext>
            </a:extLst>
          </p:cNvPr>
          <p:cNvSpPr/>
          <p:nvPr/>
        </p:nvSpPr>
        <p:spPr>
          <a:xfrm rot="10800000">
            <a:off x="5548688"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2941238" y="-243408"/>
            <a:ext cx="2585323" cy="6842838"/>
          </a:xfrm>
          <a:prstGeom prst="rect">
            <a:avLst/>
          </a:prstGeom>
        </p:spPr>
        <p:txBody>
          <a:bodyPr vert="eaVert" wrap="square">
            <a:spAutoFit/>
          </a:bodyPr>
          <a:lstStyle/>
          <a:p>
            <a:pPr>
              <a:lnSpc>
                <a:spcPct val="130000"/>
              </a:lnSpc>
            </a:pP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　</a:t>
            </a:r>
            <a:r>
              <a:rPr lang="ja-JP" altLang="en-US" sz="4000" b="1" dirty="0">
                <a:latin typeface="游ゴシック" panose="020B0400000000000000" pitchFamily="50" charset="-128"/>
                <a:ea typeface="游ゴシック" panose="020B0400000000000000" pitchFamily="50" charset="-128"/>
              </a:rPr>
              <a:t>なので、「どうかお助け</a:t>
            </a:r>
            <a:r>
              <a:rPr lang="ja-JP" altLang="en-US" sz="4000" b="1" dirty="0" err="1">
                <a:latin typeface="游ゴシック" panose="020B0400000000000000" pitchFamily="50" charset="-128"/>
                <a:ea typeface="游ゴシック" panose="020B0400000000000000" pitchFamily="50" charset="-128"/>
              </a:rPr>
              <a:t>く</a:t>
            </a:r>
            <a:r>
              <a:rPr lang="ja-JP" altLang="en-US" sz="4000" b="1" dirty="0">
                <a:latin typeface="游ゴシック" panose="020B0400000000000000" pitchFamily="50" charset="-128"/>
                <a:ea typeface="游ゴシック" panose="020B0400000000000000" pitchFamily="50" charset="-128"/>
              </a:rPr>
              <a:t>　</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ださい」の念仏ではなく</a:t>
            </a:r>
            <a:r>
              <a:rPr lang="en-US" altLang="ja-JP" sz="4000" b="1" dirty="0">
                <a:latin typeface="游ゴシック" panose="020B0400000000000000" pitchFamily="50" charset="-128"/>
                <a:ea typeface="游ゴシック" panose="020B0400000000000000" pitchFamily="50" charset="-128"/>
              </a:rPr>
              <a:t>…</a:t>
            </a:r>
          </a:p>
          <a:p>
            <a:pPr>
              <a:lnSpc>
                <a:spcPct val="130000"/>
              </a:lnSpc>
            </a:pP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p:txBody>
      </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b="52677"/>
          <a:stretch/>
        </p:blipFill>
        <p:spPr>
          <a:xfrm>
            <a:off x="399853" y="3617640"/>
            <a:ext cx="1623152" cy="3240360"/>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b="51189"/>
          <a:stretch/>
        </p:blipFill>
        <p:spPr>
          <a:xfrm>
            <a:off x="2079258" y="3836789"/>
            <a:ext cx="1360686" cy="3021211"/>
          </a:xfrm>
          <a:prstGeom prst="rect">
            <a:avLst/>
          </a:prstGeom>
        </p:spPr>
      </p:pic>
      <p:sp>
        <p:nvSpPr>
          <p:cNvPr id="8" name="角丸四角形吹き出し 7"/>
          <p:cNvSpPr/>
          <p:nvPr/>
        </p:nvSpPr>
        <p:spPr>
          <a:xfrm>
            <a:off x="1619672" y="404664"/>
            <a:ext cx="1368152" cy="3312368"/>
          </a:xfrm>
          <a:prstGeom prst="wedgeRoundRectCallout">
            <a:avLst/>
          </a:prstGeom>
          <a:solidFill>
            <a:srgbClr val="FFFF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a:solidFill>
                  <a:schemeClr val="accent5">
                    <a:lumMod val="50000"/>
                  </a:schemeClr>
                </a:solidFill>
              </a:rPr>
              <a:t>南無阿弥陀仏</a:t>
            </a:r>
          </a:p>
        </p:txBody>
      </p:sp>
    </p:spTree>
    <p:extLst>
      <p:ext uri="{BB962C8B-B14F-4D97-AF65-F5344CB8AC3E}">
        <p14:creationId xmlns:p14="http://schemas.microsoft.com/office/powerpoint/2010/main" val="324465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r="22199" b="52953"/>
          <a:stretch/>
        </p:blipFill>
        <p:spPr>
          <a:xfrm>
            <a:off x="-13116" y="-1451164"/>
            <a:ext cx="4072241" cy="5552450"/>
          </a:xfrm>
          <a:prstGeom prst="rect">
            <a:avLst/>
          </a:prstGeom>
          <a:effectLst>
            <a:glow rad="635000">
              <a:srgbClr val="FFFF00"/>
            </a:glow>
          </a:effectLst>
        </p:spPr>
      </p:pic>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唯能常称如来号</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60</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応報大悲弘誓恩</a:t>
            </a:r>
          </a:p>
        </p:txBody>
      </p:sp>
      <p:sp>
        <p:nvSpPr>
          <p:cNvPr id="6" name="右矢印 5">
            <a:extLst>
              <a:ext uri="{FF2B5EF4-FFF2-40B4-BE49-F238E27FC236}">
                <a16:creationId xmlns:a16="http://schemas.microsoft.com/office/drawing/2014/main" id="{3F606F9C-7BA0-4D81-807D-0EC861646649}"/>
              </a:ext>
            </a:extLst>
          </p:cNvPr>
          <p:cNvSpPr/>
          <p:nvPr/>
        </p:nvSpPr>
        <p:spPr>
          <a:xfrm rot="10800000">
            <a:off x="5548688"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2941238" y="-243408"/>
            <a:ext cx="2585323" cy="6842838"/>
          </a:xfrm>
          <a:prstGeom prst="rect">
            <a:avLst/>
          </a:prstGeom>
        </p:spPr>
        <p:txBody>
          <a:bodyPr vert="eaVert" wrap="square">
            <a:spAutoFit/>
          </a:bodyPr>
          <a:lstStyle/>
          <a:p>
            <a:pPr>
              <a:lnSpc>
                <a:spcPct val="130000"/>
              </a:lnSpc>
            </a:pP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　</a:t>
            </a:r>
            <a:r>
              <a:rPr lang="ja-JP" altLang="en-US" sz="4000" b="1" dirty="0">
                <a:latin typeface="游ゴシック" panose="020B0400000000000000" pitchFamily="50" charset="-128"/>
                <a:ea typeface="游ゴシック" panose="020B0400000000000000" pitchFamily="50" charset="-128"/>
              </a:rPr>
              <a:t>往生成仏が定まった</a:t>
            </a:r>
            <a:r>
              <a:rPr lang="ja-JP" altLang="en-US" sz="4000" b="1" dirty="0">
                <a:solidFill>
                  <a:srgbClr val="FF0000"/>
                </a:solidFill>
                <a:latin typeface="游ゴシック" panose="020B0400000000000000" pitchFamily="50" charset="-128"/>
                <a:ea typeface="游ゴシック" panose="020B0400000000000000" pitchFamily="50" charset="-128"/>
              </a:rPr>
              <a:t>感謝と</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　よろこび</a:t>
            </a:r>
            <a:r>
              <a:rPr lang="ja-JP" altLang="en-US" sz="4000" b="1" dirty="0">
                <a:latin typeface="游ゴシック" panose="020B0400000000000000" pitchFamily="50" charset="-128"/>
                <a:ea typeface="游ゴシック" panose="020B0400000000000000" pitchFamily="50" charset="-128"/>
              </a:rPr>
              <a:t>から称える念仏。</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p:txBody>
      </p:sp>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b="52677"/>
          <a:stretch/>
        </p:blipFill>
        <p:spPr>
          <a:xfrm>
            <a:off x="399853" y="3617640"/>
            <a:ext cx="1623152" cy="3240360"/>
          </a:xfrm>
          <a:prstGeom prst="rect">
            <a:avLst/>
          </a:prstGeom>
        </p:spPr>
      </p:pic>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b="51189"/>
          <a:stretch/>
        </p:blipFill>
        <p:spPr>
          <a:xfrm>
            <a:off x="2079258" y="3836789"/>
            <a:ext cx="1360686" cy="3021211"/>
          </a:xfrm>
          <a:prstGeom prst="rect">
            <a:avLst/>
          </a:prstGeom>
        </p:spPr>
      </p:pic>
      <p:sp>
        <p:nvSpPr>
          <p:cNvPr id="14" name="正方形/長方形 13"/>
          <p:cNvSpPr/>
          <p:nvPr/>
        </p:nvSpPr>
        <p:spPr>
          <a:xfrm>
            <a:off x="1326744" y="1604541"/>
            <a:ext cx="1505027" cy="4464496"/>
          </a:xfrm>
          <a:prstGeom prst="rect">
            <a:avLst/>
          </a:prstGeom>
        </p:spPr>
        <p:txBody>
          <a:bodyPr vert="eaVert" wrap="square">
            <a:spAutoFit/>
          </a:bodyPr>
          <a:lstStyle/>
          <a:p>
            <a:pPr>
              <a:lnSpc>
                <a:spcPct val="130000"/>
              </a:lnSpc>
            </a:pPr>
            <a:r>
              <a:rPr lang="ja-JP" altLang="en-US" sz="66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報恩の念仏</a:t>
            </a:r>
            <a:endParaRPr lang="en-US" altLang="ja-JP" sz="66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05700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76" y="-1"/>
            <a:ext cx="9756576" cy="9095356"/>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3114" y="4224302"/>
            <a:ext cx="1780083" cy="2366625"/>
          </a:xfrm>
          <a:prstGeom prst="rect">
            <a:avLst/>
          </a:prstGeom>
          <a:ln>
            <a:noFill/>
          </a:ln>
          <a:effectLst>
            <a:glow rad="381000">
              <a:schemeClr val="bg1"/>
            </a:glow>
          </a:effectLst>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122" y="232486"/>
            <a:ext cx="1826359" cy="2328107"/>
          </a:xfrm>
          <a:prstGeom prst="rect">
            <a:avLst/>
          </a:prstGeom>
          <a:ln>
            <a:noFill/>
          </a:ln>
          <a:effectLst>
            <a:glow rad="381000">
              <a:schemeClr val="bg1"/>
            </a:glow>
          </a:effectLst>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6599" y="188246"/>
            <a:ext cx="1974828" cy="2246366"/>
          </a:xfrm>
          <a:prstGeom prst="rect">
            <a:avLst/>
          </a:prstGeom>
          <a:ln>
            <a:noFill/>
          </a:ln>
          <a:effectLst>
            <a:glow rad="381000">
              <a:schemeClr val="bg1"/>
            </a:glow>
          </a:effectLst>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1427" y="191516"/>
            <a:ext cx="2079162" cy="2125885"/>
          </a:xfrm>
          <a:prstGeom prst="rect">
            <a:avLst/>
          </a:prstGeom>
          <a:ln>
            <a:noFill/>
          </a:ln>
          <a:effectLst>
            <a:glow rad="381000">
              <a:schemeClr val="bg1"/>
            </a:glow>
          </a:effectLst>
        </p:spPr>
      </p:pic>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8991" y="4332841"/>
            <a:ext cx="2280671" cy="2286818"/>
          </a:xfrm>
          <a:prstGeom prst="rect">
            <a:avLst/>
          </a:prstGeom>
          <a:ln>
            <a:noFill/>
          </a:ln>
          <a:effectLst>
            <a:glow rad="381000">
              <a:schemeClr val="bg1"/>
            </a:glow>
          </a:effectLst>
        </p:spPr>
      </p:pic>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6334" y="170387"/>
            <a:ext cx="2214317" cy="2075196"/>
          </a:xfrm>
          <a:prstGeom prst="rect">
            <a:avLst/>
          </a:prstGeom>
          <a:ln>
            <a:noFill/>
          </a:ln>
          <a:effectLst>
            <a:glow rad="381000">
              <a:schemeClr val="bg1"/>
            </a:glow>
          </a:effectLst>
        </p:spPr>
      </p:pic>
      <p:pic>
        <p:nvPicPr>
          <p:cNvPr id="9" name="図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2315" y="4253475"/>
            <a:ext cx="2204092" cy="2104172"/>
          </a:xfrm>
          <a:prstGeom prst="rect">
            <a:avLst/>
          </a:prstGeom>
          <a:ln>
            <a:noFill/>
          </a:ln>
          <a:effectLst>
            <a:glow rad="381000">
              <a:schemeClr val="bg1"/>
            </a:glow>
          </a:effectLst>
        </p:spPr>
      </p:pic>
      <p:sp>
        <p:nvSpPr>
          <p:cNvPr id="10" name="テキスト ボックス 9"/>
          <p:cNvSpPr txBox="1"/>
          <p:nvPr/>
        </p:nvSpPr>
        <p:spPr>
          <a:xfrm>
            <a:off x="2555776" y="6096037"/>
            <a:ext cx="1934759" cy="523220"/>
          </a:xfrm>
          <a:prstGeom prst="rect">
            <a:avLst/>
          </a:prstGeom>
          <a:solidFill>
            <a:schemeClr val="bg2">
              <a:lumMod val="10000"/>
            </a:schemeClr>
          </a:solidFill>
        </p:spPr>
        <p:txBody>
          <a:bodyPr wrap="square" rtlCol="0">
            <a:spAutoFit/>
          </a:bodyPr>
          <a:lstStyle/>
          <a:p>
            <a:pPr algn="ctr"/>
            <a:r>
              <a:rPr kumimoji="1" lang="ja-JP" altLang="en-US" sz="2800" b="1" dirty="0">
                <a:solidFill>
                  <a:schemeClr val="bg1"/>
                </a:solidFill>
                <a:latin typeface="游ゴシック" panose="020B0400000000000000" pitchFamily="50" charset="-128"/>
                <a:ea typeface="游ゴシック" panose="020B0400000000000000" pitchFamily="50" charset="-128"/>
              </a:rPr>
              <a:t>龍樹菩薩</a:t>
            </a:r>
          </a:p>
        </p:txBody>
      </p:sp>
      <p:sp>
        <p:nvSpPr>
          <p:cNvPr id="11" name="テキスト ボックス 10"/>
          <p:cNvSpPr txBox="1"/>
          <p:nvPr/>
        </p:nvSpPr>
        <p:spPr>
          <a:xfrm>
            <a:off x="86667" y="2070007"/>
            <a:ext cx="1903270" cy="523220"/>
          </a:xfrm>
          <a:prstGeom prst="rect">
            <a:avLst/>
          </a:prstGeom>
          <a:solidFill>
            <a:schemeClr val="bg2">
              <a:lumMod val="10000"/>
            </a:schemeClr>
          </a:solidFill>
        </p:spPr>
        <p:txBody>
          <a:bodyPr wrap="square" rtlCol="0">
            <a:spAutoFit/>
          </a:bodyPr>
          <a:lstStyle/>
          <a:p>
            <a:pPr algn="ctr"/>
            <a:r>
              <a:rPr lang="ja-JP" altLang="en-US" sz="2800" b="1" dirty="0">
                <a:solidFill>
                  <a:schemeClr val="bg1"/>
                </a:solidFill>
                <a:latin typeface="游ゴシック" panose="020B0400000000000000" pitchFamily="50" charset="-128"/>
                <a:ea typeface="游ゴシック" panose="020B0400000000000000" pitchFamily="50" charset="-128"/>
              </a:rPr>
              <a:t>天親</a:t>
            </a:r>
            <a:r>
              <a:rPr kumimoji="1" lang="ja-JP" altLang="en-US" sz="2800" b="1" dirty="0">
                <a:solidFill>
                  <a:schemeClr val="bg1"/>
                </a:solidFill>
                <a:latin typeface="游ゴシック" panose="020B0400000000000000" pitchFamily="50" charset="-128"/>
                <a:ea typeface="游ゴシック" panose="020B0400000000000000" pitchFamily="50" charset="-128"/>
              </a:rPr>
              <a:t>菩薩</a:t>
            </a:r>
          </a:p>
        </p:txBody>
      </p:sp>
      <p:sp>
        <p:nvSpPr>
          <p:cNvPr id="12" name="テキスト ボックス 11"/>
          <p:cNvSpPr txBox="1"/>
          <p:nvPr/>
        </p:nvSpPr>
        <p:spPr>
          <a:xfrm>
            <a:off x="2212192" y="2070007"/>
            <a:ext cx="1903048" cy="523220"/>
          </a:xfrm>
          <a:prstGeom prst="rect">
            <a:avLst/>
          </a:prstGeom>
          <a:solidFill>
            <a:schemeClr val="bg2">
              <a:lumMod val="10000"/>
            </a:schemeClr>
          </a:solidFill>
        </p:spPr>
        <p:txBody>
          <a:bodyPr wrap="square" rtlCol="0">
            <a:spAutoFit/>
          </a:bodyPr>
          <a:lstStyle/>
          <a:p>
            <a:pPr algn="ctr"/>
            <a:r>
              <a:rPr lang="ja-JP" altLang="en-US" sz="2800" b="1" dirty="0">
                <a:solidFill>
                  <a:schemeClr val="bg1"/>
                </a:solidFill>
                <a:latin typeface="游ゴシック" panose="020B0400000000000000" pitchFamily="50" charset="-128"/>
                <a:ea typeface="游ゴシック" panose="020B0400000000000000" pitchFamily="50" charset="-128"/>
              </a:rPr>
              <a:t>曇鸞大師</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4221031" y="2084362"/>
            <a:ext cx="1923315" cy="523220"/>
          </a:xfrm>
          <a:prstGeom prst="rect">
            <a:avLst/>
          </a:prstGeom>
          <a:solidFill>
            <a:schemeClr val="bg2">
              <a:lumMod val="10000"/>
            </a:schemeClr>
          </a:solidFill>
        </p:spPr>
        <p:txBody>
          <a:bodyPr wrap="square" rtlCol="0">
            <a:spAutoFit/>
          </a:bodyPr>
          <a:lstStyle/>
          <a:p>
            <a:pPr algn="ctr"/>
            <a:r>
              <a:rPr kumimoji="1" lang="ja-JP" altLang="en-US" sz="2800" b="1" dirty="0">
                <a:solidFill>
                  <a:schemeClr val="bg1"/>
                </a:solidFill>
                <a:latin typeface="游ゴシック" panose="020B0400000000000000" pitchFamily="50" charset="-128"/>
                <a:ea typeface="游ゴシック" panose="020B0400000000000000" pitchFamily="50" charset="-128"/>
              </a:rPr>
              <a:t>道綽禅師</a:t>
            </a:r>
          </a:p>
        </p:txBody>
      </p:sp>
      <p:sp>
        <p:nvSpPr>
          <p:cNvPr id="14" name="テキスト ボックス 13"/>
          <p:cNvSpPr txBox="1"/>
          <p:nvPr/>
        </p:nvSpPr>
        <p:spPr>
          <a:xfrm>
            <a:off x="4911445" y="6307282"/>
            <a:ext cx="1887885" cy="523220"/>
          </a:xfrm>
          <a:prstGeom prst="rect">
            <a:avLst/>
          </a:prstGeom>
          <a:solidFill>
            <a:schemeClr val="bg2">
              <a:lumMod val="10000"/>
            </a:schemeClr>
          </a:solidFill>
        </p:spPr>
        <p:txBody>
          <a:bodyPr wrap="square" rtlCol="0">
            <a:spAutoFit/>
          </a:bodyPr>
          <a:lstStyle/>
          <a:p>
            <a:pPr algn="ctr"/>
            <a:r>
              <a:rPr lang="ja-JP" altLang="en-US" sz="2800" b="1" dirty="0">
                <a:solidFill>
                  <a:schemeClr val="bg1"/>
                </a:solidFill>
                <a:latin typeface="游ゴシック" panose="020B0400000000000000" pitchFamily="50" charset="-128"/>
                <a:ea typeface="游ゴシック" panose="020B0400000000000000" pitchFamily="50" charset="-128"/>
              </a:rPr>
              <a:t>善導大師</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7107628" y="6096037"/>
            <a:ext cx="1898406" cy="523220"/>
          </a:xfrm>
          <a:prstGeom prst="rect">
            <a:avLst/>
          </a:prstGeom>
          <a:solidFill>
            <a:schemeClr val="bg2">
              <a:lumMod val="10000"/>
            </a:schemeClr>
          </a:solidFill>
        </p:spPr>
        <p:txBody>
          <a:bodyPr wrap="square" rtlCol="0">
            <a:spAutoFit/>
          </a:bodyPr>
          <a:lstStyle/>
          <a:p>
            <a:pPr algn="ctr"/>
            <a:r>
              <a:rPr lang="ja-JP" altLang="en-US" sz="2800" b="1" dirty="0">
                <a:solidFill>
                  <a:schemeClr val="bg1"/>
                </a:solidFill>
                <a:latin typeface="游ゴシック" panose="020B0400000000000000" pitchFamily="50" charset="-128"/>
                <a:ea typeface="游ゴシック" panose="020B0400000000000000" pitchFamily="50" charset="-128"/>
              </a:rPr>
              <a:t>源空</a:t>
            </a:r>
            <a:r>
              <a:rPr kumimoji="1" lang="ja-JP" altLang="en-US" sz="2800" b="1" dirty="0">
                <a:solidFill>
                  <a:schemeClr val="bg1"/>
                </a:solidFill>
                <a:latin typeface="游ゴシック" panose="020B0400000000000000" pitchFamily="50" charset="-128"/>
                <a:ea typeface="游ゴシック" panose="020B0400000000000000" pitchFamily="50" charset="-128"/>
              </a:rPr>
              <a:t>聖人</a:t>
            </a:r>
          </a:p>
        </p:txBody>
      </p:sp>
      <p:sp>
        <p:nvSpPr>
          <p:cNvPr id="16" name="テキスト ボックス 15"/>
          <p:cNvSpPr txBox="1"/>
          <p:nvPr/>
        </p:nvSpPr>
        <p:spPr>
          <a:xfrm>
            <a:off x="6578290" y="2070007"/>
            <a:ext cx="1952412" cy="523220"/>
          </a:xfrm>
          <a:prstGeom prst="rect">
            <a:avLst/>
          </a:prstGeom>
          <a:solidFill>
            <a:schemeClr val="bg2">
              <a:lumMod val="10000"/>
            </a:schemeClr>
          </a:solidFill>
        </p:spPr>
        <p:txBody>
          <a:bodyPr wrap="square" rtlCol="0">
            <a:spAutoFit/>
          </a:bodyPr>
          <a:lstStyle/>
          <a:p>
            <a:pPr algn="ctr"/>
            <a:r>
              <a:rPr kumimoji="1" lang="ja-JP" altLang="en-US" sz="2800" b="1" dirty="0">
                <a:solidFill>
                  <a:schemeClr val="bg1"/>
                </a:solidFill>
                <a:latin typeface="游ゴシック" panose="020B0400000000000000" pitchFamily="50" charset="-128"/>
                <a:ea typeface="游ゴシック" panose="020B0400000000000000" pitchFamily="50" charset="-128"/>
              </a:rPr>
              <a:t>源信和尚</a:t>
            </a:r>
          </a:p>
        </p:txBody>
      </p:sp>
      <p:cxnSp>
        <p:nvCxnSpPr>
          <p:cNvPr id="18" name="直線矢印コネクタ 17"/>
          <p:cNvCxnSpPr/>
          <p:nvPr/>
        </p:nvCxnSpPr>
        <p:spPr>
          <a:xfrm flipH="1">
            <a:off x="1681737" y="5589240"/>
            <a:ext cx="808544" cy="0"/>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043608" y="2627866"/>
            <a:ext cx="1325" cy="1091047"/>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5341426" y="2644509"/>
            <a:ext cx="357135" cy="420945"/>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5724128" y="3286628"/>
            <a:ext cx="0" cy="937674"/>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7727944" y="2708920"/>
            <a:ext cx="12408" cy="792734"/>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7529006" y="3585548"/>
            <a:ext cx="211346" cy="747292"/>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771800" y="2708920"/>
            <a:ext cx="2322667" cy="316032"/>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8740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10"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3" y="1628800"/>
            <a:ext cx="8856984" cy="511256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游ゴシック" panose="020B0400000000000000" pitchFamily="50" charset="-128"/>
                <a:ea typeface="游ゴシック" panose="020B0400000000000000" pitchFamily="50" charset="-128"/>
              </a:rPr>
              <a:t>☆５５～６０は</a:t>
            </a:r>
            <a:r>
              <a:rPr lang="en-US" altLang="ja-JP" sz="3600" b="1" dirty="0">
                <a:solidFill>
                  <a:schemeClr val="tx1"/>
                </a:solidFill>
                <a:latin typeface="游ゴシック" panose="020B0400000000000000" pitchFamily="50" charset="-128"/>
                <a:ea typeface="游ゴシック" panose="020B0400000000000000" pitchFamily="50" charset="-128"/>
              </a:rPr>
              <a:t>『</a:t>
            </a:r>
            <a:r>
              <a:rPr lang="ja-JP" altLang="en-US" sz="3600" b="1" dirty="0">
                <a:solidFill>
                  <a:schemeClr val="tx1"/>
                </a:solidFill>
                <a:latin typeface="游ゴシック" panose="020B0400000000000000" pitchFamily="50" charset="-128"/>
                <a:ea typeface="游ゴシック" panose="020B0400000000000000" pitchFamily="50" charset="-128"/>
              </a:rPr>
              <a:t>十住毘婆沙論</a:t>
            </a:r>
            <a:r>
              <a:rPr lang="en-US" altLang="ja-JP" sz="3600" b="1" dirty="0">
                <a:solidFill>
                  <a:schemeClr val="tx1"/>
                </a:solidFill>
                <a:latin typeface="游ゴシック" panose="020B0400000000000000" pitchFamily="50" charset="-128"/>
                <a:ea typeface="游ゴシック" panose="020B0400000000000000" pitchFamily="50" charset="-128"/>
              </a:rPr>
              <a:t>』</a:t>
            </a:r>
            <a:r>
              <a:rPr lang="ja-JP" altLang="en-US" sz="3600" b="1" dirty="0">
                <a:solidFill>
                  <a:schemeClr val="tx1"/>
                </a:solidFill>
                <a:latin typeface="游ゴシック" panose="020B0400000000000000" pitchFamily="50" charset="-128"/>
                <a:ea typeface="游ゴシック" panose="020B0400000000000000" pitchFamily="50" charset="-128"/>
              </a:rPr>
              <a:t>に基</a:t>
            </a:r>
            <a:r>
              <a:rPr lang="ja-JP" altLang="en-US" sz="3600" b="1" dirty="0" err="1">
                <a:solidFill>
                  <a:schemeClr val="tx1"/>
                </a:solidFill>
                <a:latin typeface="游ゴシック" panose="020B0400000000000000" pitchFamily="50" charset="-128"/>
                <a:ea typeface="游ゴシック" panose="020B0400000000000000" pitchFamily="50" charset="-128"/>
              </a:rPr>
              <a:t>づ</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く</a:t>
            </a:r>
            <a:r>
              <a:rPr lang="ja-JP" altLang="en-US" sz="3600" b="1" dirty="0">
                <a:solidFill>
                  <a:schemeClr val="tx1"/>
                </a:solidFill>
                <a:effectLst/>
                <a:latin typeface="游ゴシック" panose="020B0400000000000000" pitchFamily="50" charset="-128"/>
                <a:ea typeface="游ゴシック" panose="020B0400000000000000" pitchFamily="50" charset="-128"/>
              </a:rPr>
              <a:t>。</a:t>
            </a:r>
            <a:endParaRPr lang="en-US" altLang="ja-JP" sz="20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☆龍樹菩薩は、仏道に難行道と易行道と</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があることを明らかにされた</a:t>
            </a:r>
            <a:r>
              <a:rPr lang="ja-JP" altLang="en-US" sz="2800" b="1" dirty="0">
                <a:solidFill>
                  <a:schemeClr val="tx1"/>
                </a:solidFill>
                <a:effectLst/>
                <a:latin typeface="游ゴシック" panose="020B0400000000000000" pitchFamily="50" charset="-128"/>
                <a:ea typeface="游ゴシック" panose="020B0400000000000000" pitchFamily="50" charset="-128"/>
              </a:rPr>
              <a:t>（発揮）</a:t>
            </a:r>
            <a:r>
              <a:rPr lang="ja-JP" altLang="en-US" sz="3600" b="1" dirty="0">
                <a:solidFill>
                  <a:schemeClr val="tx1"/>
                </a:solidFill>
                <a:effectLst/>
                <a:latin typeface="游ゴシック" panose="020B0400000000000000" pitchFamily="50" charset="-128"/>
                <a:ea typeface="游ゴシック" panose="020B0400000000000000" pitchFamily="50" charset="-128"/>
              </a:rPr>
              <a:t>。</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☆龍樹菩薩は、本願を信じるまさにその</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時に</a:t>
            </a:r>
            <a:r>
              <a:rPr lang="ja-JP" altLang="en-US" sz="3600" b="1" dirty="0">
                <a:solidFill>
                  <a:schemeClr val="tx1"/>
                </a:solidFill>
                <a:latin typeface="游ゴシック" panose="020B0400000000000000" pitchFamily="50" charset="-128"/>
                <a:ea typeface="游ゴシック" panose="020B0400000000000000" pitchFamily="50" charset="-128"/>
              </a:rPr>
              <a:t>往生成仏が定まった身</a:t>
            </a:r>
            <a:r>
              <a:rPr lang="ja-JP" altLang="en-US" sz="2800" b="1" dirty="0">
                <a:solidFill>
                  <a:schemeClr val="tx1"/>
                </a:solidFill>
                <a:latin typeface="游ゴシック" panose="020B0400000000000000" pitchFamily="50" charset="-128"/>
                <a:ea typeface="游ゴシック" panose="020B0400000000000000" pitchFamily="50" charset="-128"/>
              </a:rPr>
              <a:t>（正定聚）</a:t>
            </a:r>
            <a:r>
              <a:rPr lang="ja-JP" altLang="en-US" sz="3600" b="1" dirty="0">
                <a:solidFill>
                  <a:schemeClr val="tx1"/>
                </a:solidFill>
                <a:latin typeface="游ゴシック" panose="020B0400000000000000" pitchFamily="50" charset="-128"/>
                <a:ea typeface="游ゴシック" panose="020B0400000000000000" pitchFamily="50" charset="-128"/>
              </a:rPr>
              <a:t>と</a:t>
            </a:r>
            <a:r>
              <a:rPr lang="ja-JP" altLang="en-US" sz="3600" b="1" dirty="0" err="1">
                <a:solidFill>
                  <a:schemeClr val="tx1"/>
                </a:solidFill>
                <a:latin typeface="游ゴシック" panose="020B0400000000000000" pitchFamily="50" charset="-128"/>
                <a:ea typeface="游ゴシック" panose="020B0400000000000000" pitchFamily="50" charset="-128"/>
              </a:rPr>
              <a:t>な</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り、念仏は、その感謝とよろこびから</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称えるもの</a:t>
            </a:r>
            <a:r>
              <a:rPr lang="ja-JP" altLang="en-US" sz="2800" b="1" dirty="0">
                <a:solidFill>
                  <a:schemeClr val="tx1"/>
                </a:solidFill>
                <a:latin typeface="游ゴシック" panose="020B0400000000000000" pitchFamily="50" charset="-128"/>
                <a:ea typeface="游ゴシック" panose="020B0400000000000000" pitchFamily="50" charset="-128"/>
              </a:rPr>
              <a:t>（報恩の念仏）</a:t>
            </a:r>
            <a:r>
              <a:rPr lang="ja-JP" altLang="en-US" sz="3600" b="1" dirty="0">
                <a:solidFill>
                  <a:schemeClr val="tx1"/>
                </a:solidFill>
                <a:latin typeface="游ゴシック" panose="020B0400000000000000" pitchFamily="50" charset="-128"/>
                <a:ea typeface="游ゴシック" panose="020B0400000000000000" pitchFamily="50" charset="-128"/>
              </a:rPr>
              <a:t>であるといわれ</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た</a:t>
            </a:r>
            <a:r>
              <a:rPr lang="ja-JP" altLang="en-US" sz="3600" b="1" dirty="0">
                <a:solidFill>
                  <a:schemeClr val="tx1"/>
                </a:solidFill>
                <a:effectLst/>
                <a:latin typeface="游ゴシック" panose="020B0400000000000000" pitchFamily="50" charset="-128"/>
                <a:ea typeface="游ゴシック" panose="020B0400000000000000" pitchFamily="50" charset="-128"/>
              </a:rPr>
              <a:t>。</a:t>
            </a:r>
            <a:endParaRPr lang="ja-JP" altLang="en-US" sz="3600" b="1" dirty="0">
              <a:solidFill>
                <a:schemeClr val="tx1"/>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6749" y="116632"/>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70811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996952"/>
            <a:ext cx="9144000" cy="1015663"/>
          </a:xfrm>
          <a:prstGeom prst="rect">
            <a:avLst/>
          </a:prstGeom>
          <a:noFill/>
        </p:spPr>
        <p:txBody>
          <a:bodyPr wrap="square" rtlCol="0">
            <a:spAutoFit/>
          </a:bodyPr>
          <a:lstStyle/>
          <a:p>
            <a:pPr algn="ctr"/>
            <a:r>
              <a:rPr lang="ja-JP" altLang="en-US" sz="6000" b="1" dirty="0">
                <a:solidFill>
                  <a:prstClr val="black"/>
                </a:solidFill>
                <a:latin typeface="游ゴシック" panose="020B0400000000000000" pitchFamily="50" charset="-128"/>
                <a:ea typeface="游ゴシック" panose="020B0400000000000000" pitchFamily="50" charset="-128"/>
              </a:rPr>
              <a:t>まとめ</a:t>
            </a:r>
            <a:endParaRPr lang="ja-JP" altLang="en-US" sz="36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3268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137"/>
            <a:ext cx="4801622" cy="6383767"/>
          </a:xfrm>
          <a:prstGeom prst="rect">
            <a:avLst/>
          </a:prstGeom>
          <a:effectLst/>
        </p:spPr>
      </p:pic>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顕示</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難行</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陸路苦</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信楽</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易行</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水道楽</a:t>
            </a:r>
          </a:p>
        </p:txBody>
      </p:sp>
      <p:sp>
        <p:nvSpPr>
          <p:cNvPr id="7" name="右矢印 6">
            <a:extLst>
              <a:ext uri="{FF2B5EF4-FFF2-40B4-BE49-F238E27FC236}">
                <a16:creationId xmlns:a16="http://schemas.microsoft.com/office/drawing/2014/main" id="{3F606F9C-7BA0-4D81-807D-0EC861646649}"/>
              </a:ext>
            </a:extLst>
          </p:cNvPr>
          <p:cNvSpPr/>
          <p:nvPr/>
        </p:nvSpPr>
        <p:spPr>
          <a:xfrm rot="10800000">
            <a:off x="5558823" y="2780928"/>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2249717" y="30059"/>
            <a:ext cx="3635611" cy="6842838"/>
          </a:xfrm>
          <a:prstGeom prst="rect">
            <a:avLst/>
          </a:prstGeom>
        </p:spPr>
        <p:txBody>
          <a:bodyPr vert="eaVert" wrap="square">
            <a:spAutoFit/>
          </a:bodyPr>
          <a:lstStyle/>
          <a:p>
            <a:pPr algn="ctr">
              <a:lnSpc>
                <a:spcPct val="130000"/>
              </a:lnSpc>
            </a:pPr>
            <a:r>
              <a:rPr lang="ja-JP" altLang="en-US" sz="7200" b="1" dirty="0">
                <a:solidFill>
                  <a:srgbClr val="FF0000"/>
                </a:solidFill>
                <a:latin typeface="游ゴシック" panose="020B0400000000000000" pitchFamily="50" charset="-128"/>
                <a:ea typeface="游ゴシック" panose="020B0400000000000000" pitchFamily="50" charset="-128"/>
              </a:rPr>
              <a:t>難行道</a:t>
            </a:r>
            <a:r>
              <a:rPr lang="ja-JP" altLang="en-US" sz="4800" b="1" dirty="0">
                <a:latin typeface="游ゴシック" panose="020B0400000000000000" pitchFamily="50" charset="-128"/>
                <a:ea typeface="游ゴシック" panose="020B0400000000000000" pitchFamily="50" charset="-128"/>
              </a:rPr>
              <a:t>と</a:t>
            </a:r>
            <a:r>
              <a:rPr lang="ja-JP" altLang="en-US" sz="7200" b="1" dirty="0">
                <a:solidFill>
                  <a:srgbClr val="FF0000"/>
                </a:solidFill>
                <a:latin typeface="游ゴシック" panose="020B0400000000000000" pitchFamily="50" charset="-128"/>
                <a:ea typeface="游ゴシック" panose="020B0400000000000000" pitchFamily="50" charset="-128"/>
              </a:rPr>
              <a:t>易行道</a:t>
            </a:r>
            <a:endParaRPr lang="en-US" altLang="ja-JP" sz="7200" b="1" dirty="0">
              <a:latin typeface="游ゴシック" panose="020B0400000000000000" pitchFamily="50" charset="-128"/>
              <a:ea typeface="游ゴシック" panose="020B0400000000000000" pitchFamily="50" charset="-128"/>
            </a:endParaRPr>
          </a:p>
          <a:p>
            <a:pPr>
              <a:lnSpc>
                <a:spcPct val="130000"/>
              </a:lnSpc>
            </a:pPr>
            <a:endParaRPr lang="en-US" altLang="ja-JP" sz="10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仏道には二つの道がある！</a:t>
            </a: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endParaRPr lang="en-US" altLang="ja-JP" sz="3600" b="1" dirty="0">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216766" y="1052736"/>
            <a:ext cx="1144929" cy="6842838"/>
          </a:xfrm>
          <a:prstGeom prst="rect">
            <a:avLst/>
          </a:prstGeom>
        </p:spPr>
        <p:txBody>
          <a:bodyPr vert="eaVert" wrap="square">
            <a:spAutoFit/>
          </a:bodyPr>
          <a:lstStyle/>
          <a:p>
            <a:pPr>
              <a:lnSpc>
                <a:spcPct val="130000"/>
              </a:lnSpc>
            </a:pPr>
            <a:r>
              <a:rPr lang="ja-JP" altLang="en-US" sz="4800" b="1" dirty="0">
                <a:solidFill>
                  <a:srgbClr val="FF0000"/>
                </a:solidFill>
                <a:effectLst>
                  <a:glow rad="228600">
                    <a:srgbClr val="FFFF00"/>
                  </a:glow>
                </a:effectLst>
                <a:latin typeface="游ゴシック" panose="020B0400000000000000" pitchFamily="50" charset="-128"/>
                <a:ea typeface="游ゴシック" panose="020B0400000000000000" pitchFamily="50" charset="-128"/>
              </a:rPr>
              <a:t>龍樹菩薩の発揮</a:t>
            </a:r>
            <a:endParaRPr lang="en-US" altLang="ja-JP" sz="4800" b="1" dirty="0">
              <a:solidFill>
                <a:srgbClr val="FF0000"/>
              </a:solidFill>
              <a:effectLst>
                <a:glow rad="228600">
                  <a:srgbClr val="FFFF00"/>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070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6592" y="-123046"/>
            <a:ext cx="10512660" cy="7008440"/>
          </a:xfrm>
          <a:prstGeom prst="rect">
            <a:avLst/>
          </a:prstGeom>
        </p:spPr>
      </p:pic>
      <p:sp>
        <p:nvSpPr>
          <p:cNvPr id="3" name="タイトル 1"/>
          <p:cNvSpPr txBox="1">
            <a:spLocks/>
          </p:cNvSpPr>
          <p:nvPr/>
        </p:nvSpPr>
        <p:spPr>
          <a:xfrm>
            <a:off x="170950" y="338585"/>
            <a:ext cx="9120126" cy="6336852"/>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生死の苦海</a:t>
            </a:r>
            <a:endParaRPr lang="en-US" altLang="ja-JP"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endParaRPr>
          </a:p>
          <a:p>
            <a:pPr algn="l">
              <a:lnSpc>
                <a:spcPct val="150000"/>
              </a:lnSpc>
            </a:pPr>
            <a:r>
              <a:rPr lang="ja-JP" altLang="en-US"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ほとりなし</a:t>
            </a:r>
            <a:endParaRPr lang="en-US" altLang="ja-JP"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endParaRPr>
          </a:p>
          <a:p>
            <a:pPr algn="l">
              <a:lnSpc>
                <a:spcPct val="150000"/>
              </a:lnSpc>
            </a:pPr>
            <a:r>
              <a:rPr lang="ja-JP" altLang="en-US"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ひさしくしづめる</a:t>
            </a:r>
            <a:endParaRPr lang="en-US" altLang="ja-JP"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endParaRPr>
          </a:p>
          <a:p>
            <a:pPr algn="l">
              <a:lnSpc>
                <a:spcPct val="150000"/>
              </a:lnSpc>
            </a:pPr>
            <a:r>
              <a:rPr lang="ja-JP" altLang="en-US"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われらを</a:t>
            </a:r>
            <a:r>
              <a:rPr lang="ja-JP" altLang="en-US" sz="4800" b="1" dirty="0" err="1">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ば</a:t>
            </a:r>
            <a:endParaRPr lang="en-US" altLang="ja-JP"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endParaRPr>
          </a:p>
          <a:p>
            <a:pPr algn="l">
              <a:lnSpc>
                <a:spcPct val="150000"/>
              </a:lnSpc>
            </a:pPr>
            <a:r>
              <a:rPr lang="ja-JP" altLang="en-US"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弥陀弘誓の</a:t>
            </a:r>
            <a:r>
              <a:rPr lang="ja-JP" altLang="en-US" sz="4800" b="1" dirty="0" err="1">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ふね</a:t>
            </a:r>
            <a:r>
              <a:rPr lang="ja-JP" altLang="en-US"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のみぞ</a:t>
            </a:r>
            <a:endParaRPr lang="en-US" altLang="ja-JP"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endParaRPr>
          </a:p>
          <a:p>
            <a:pPr algn="l">
              <a:lnSpc>
                <a:spcPct val="150000"/>
              </a:lnSpc>
            </a:pPr>
            <a:r>
              <a:rPr lang="ja-JP" altLang="en-US"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のせてかならず</a:t>
            </a:r>
            <a:endParaRPr lang="en-US" altLang="ja-JP"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endParaRPr>
          </a:p>
          <a:p>
            <a:pPr algn="l">
              <a:lnSpc>
                <a:spcPct val="150000"/>
              </a:lnSpc>
            </a:pPr>
            <a:r>
              <a:rPr lang="ja-JP" altLang="en-US"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わたしける</a:t>
            </a:r>
            <a:endParaRPr lang="en-US" altLang="ja-JP" sz="48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endParaRPr>
          </a:p>
          <a:p>
            <a:pPr algn="l">
              <a:lnSpc>
                <a:spcPct val="150000"/>
              </a:lnSpc>
            </a:pPr>
            <a:r>
              <a:rPr lang="ja-JP" altLang="en-US"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　　　　　</a:t>
            </a:r>
            <a:r>
              <a:rPr lang="ja-JP" altLang="en-US" sz="20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a:t>
            </a:r>
            <a:r>
              <a:rPr lang="en-US" altLang="ja-JP" sz="20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a:t>
            </a:r>
            <a:r>
              <a:rPr lang="ja-JP" altLang="en-US" sz="20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高僧和讃</a:t>
            </a:r>
            <a:r>
              <a:rPr lang="en-US" altLang="ja-JP" sz="20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a:t>
            </a:r>
            <a:r>
              <a:rPr lang="ja-JP" altLang="en-US" sz="2000" b="1" dirty="0">
                <a:solidFill>
                  <a:schemeClr val="bg1"/>
                </a:solidFill>
                <a:effectLst>
                  <a:glow rad="228600">
                    <a:schemeClr val="tx2">
                      <a:lumMod val="75000"/>
                    </a:schemeClr>
                  </a:glow>
                </a:effectLst>
                <a:latin typeface="游ゴシック" panose="020B0400000000000000" pitchFamily="50" charset="-128"/>
                <a:ea typeface="游ゴシック" panose="020B0400000000000000" pitchFamily="50" charset="-128"/>
              </a:rPr>
              <a:t>註５７９頁）</a:t>
            </a:r>
          </a:p>
        </p:txBody>
      </p:sp>
    </p:spTree>
    <p:custDataLst>
      <p:tags r:id="rId1"/>
    </p:custDataLst>
    <p:extLst>
      <p:ext uri="{BB962C8B-B14F-4D97-AF65-F5344CB8AC3E}">
        <p14:creationId xmlns:p14="http://schemas.microsoft.com/office/powerpoint/2010/main" val="408532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28800"/>
            <a:ext cx="8640961" cy="496855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游ゴシック" panose="020B0400000000000000" pitchFamily="50" charset="-128"/>
                <a:ea typeface="游ゴシック" panose="020B0400000000000000" pitchFamily="50" charset="-128"/>
              </a:rPr>
              <a:t>☆</a:t>
            </a:r>
            <a:r>
              <a:rPr lang="ja-JP" altLang="en-US" sz="3600" b="1" dirty="0">
                <a:solidFill>
                  <a:schemeClr val="tx1"/>
                </a:solidFill>
                <a:effectLst/>
                <a:latin typeface="游ゴシック" panose="020B0400000000000000" pitchFamily="50" charset="-128"/>
                <a:ea typeface="游ゴシック" panose="020B0400000000000000" pitchFamily="50" charset="-128"/>
              </a:rPr>
              <a:t>龍樹菩薩が、仏道に難行道と易行道と</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があることを明らかにされた理由</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endParaRPr lang="en-US" altLang="ja-JP" sz="105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→難行道を歩めないもののために、</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本願を信じる心一つで救われる</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易行道を示してくださった。</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endParaRPr lang="en-US" altLang="ja-JP" sz="8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→その「難行道を歩めないもの」</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とは、まさに自分自身であると</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親鸞聖人はお受けとりになった。</a:t>
            </a:r>
            <a:endParaRPr lang="ja-JP" altLang="en-US" sz="3600" b="1" dirty="0">
              <a:solidFill>
                <a:schemeClr val="tx1"/>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6749" y="116632"/>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游ゴシック" panose="020B0400000000000000" pitchFamily="50" charset="-128"/>
                <a:ea typeface="游ゴシック" panose="020B0400000000000000" pitchFamily="50" charset="-128"/>
              </a:rPr>
              <a:t>まとめ</a:t>
            </a:r>
          </a:p>
        </p:txBody>
      </p:sp>
    </p:spTree>
    <p:custDataLst>
      <p:tags r:id="rId1"/>
    </p:custDataLst>
    <p:extLst>
      <p:ext uri="{BB962C8B-B14F-4D97-AF65-F5344CB8AC3E}">
        <p14:creationId xmlns:p14="http://schemas.microsoft.com/office/powerpoint/2010/main" val="29632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403648" y="181490"/>
            <a:ext cx="5466112" cy="6510182"/>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釈尊が世に出られた</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本意をあらわし、</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阿弥陀仏の本願は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わたしたちのために</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たてられたことを</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明らかにされた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顕大聖興世正意</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明如来本誓応機</a:t>
            </a:r>
          </a:p>
        </p:txBody>
      </p:sp>
    </p:spTree>
    <p:custDataLst>
      <p:tags r:id="rId1"/>
    </p:custDataLst>
    <p:extLst>
      <p:ext uri="{BB962C8B-B14F-4D97-AF65-F5344CB8AC3E}">
        <p14:creationId xmlns:p14="http://schemas.microsoft.com/office/powerpoint/2010/main" val="250750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403648" y="181490"/>
            <a:ext cx="5466112" cy="6510182"/>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釈尊</a:t>
            </a:r>
            <a:r>
              <a:rPr lang="ja-JP" altLang="en-US" sz="4400" b="1" dirty="0">
                <a:solidFill>
                  <a:schemeClr val="bg1"/>
                </a:solidFill>
                <a:effectLst/>
                <a:latin typeface="游ゴシック" panose="020B0400000000000000" pitchFamily="50" charset="-128"/>
                <a:ea typeface="游ゴシック" panose="020B0400000000000000" pitchFamily="50" charset="-128"/>
              </a:rPr>
              <a:t>が世に出られた</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本意をあらわし、</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阿弥陀仏の本願は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わたしたちのために</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たてられたことを</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明らかにされた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大聖</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興世正意</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明如来本誓応機</a:t>
            </a:r>
          </a:p>
        </p:txBody>
      </p:sp>
    </p:spTree>
    <p:extLst>
      <p:ext uri="{BB962C8B-B14F-4D97-AF65-F5344CB8AC3E}">
        <p14:creationId xmlns:p14="http://schemas.microsoft.com/office/powerpoint/2010/main" val="414985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403648" y="181490"/>
            <a:ext cx="5466112" cy="6510182"/>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glow>
                    <a:schemeClr val="bg1"/>
                  </a:glow>
                </a:effectLst>
                <a:latin typeface="游ゴシック" panose="020B0400000000000000" pitchFamily="50" charset="-128"/>
                <a:ea typeface="游ゴシック" panose="020B0400000000000000" pitchFamily="50" charset="-128"/>
              </a:rPr>
              <a:t>釈尊</a:t>
            </a:r>
            <a:r>
              <a:rPr lang="ja-JP" altLang="en-US" sz="4400" b="1" dirty="0">
                <a:solidFill>
                  <a:schemeClr val="bg1"/>
                </a:solidFill>
                <a:effectLst/>
                <a:latin typeface="游ゴシック" panose="020B0400000000000000" pitchFamily="50" charset="-128"/>
                <a:ea typeface="游ゴシック" panose="020B0400000000000000" pitchFamily="50" charset="-128"/>
              </a:rPr>
              <a:t>が</a:t>
            </a: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世に出られた</a:t>
            </a:r>
            <a:endParaRPr lang="en-US" altLang="ja-JP"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本意をあらわし、</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阿弥陀仏の本願は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わたしたちのために</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たてられたことを</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明らかにされた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顕大聖</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興世</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正意</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明如来本誓応機</a:t>
            </a:r>
          </a:p>
        </p:txBody>
      </p:sp>
    </p:spTree>
    <p:extLst>
      <p:ext uri="{BB962C8B-B14F-4D97-AF65-F5344CB8AC3E}">
        <p14:creationId xmlns:p14="http://schemas.microsoft.com/office/powerpoint/2010/main" val="20884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403648" y="181490"/>
            <a:ext cx="5466112" cy="6510182"/>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glow>
                    <a:schemeClr val="bg1"/>
                  </a:glow>
                </a:effectLst>
                <a:latin typeface="游ゴシック" panose="020B0400000000000000" pitchFamily="50" charset="-128"/>
                <a:ea typeface="游ゴシック" panose="020B0400000000000000" pitchFamily="50" charset="-128"/>
              </a:rPr>
              <a:t>釈尊</a:t>
            </a:r>
            <a:r>
              <a:rPr lang="ja-JP" altLang="en-US" sz="4400" b="1" dirty="0">
                <a:solidFill>
                  <a:schemeClr val="bg1"/>
                </a:solidFill>
                <a:effectLst/>
                <a:latin typeface="游ゴシック" panose="020B0400000000000000" pitchFamily="50" charset="-128"/>
                <a:ea typeface="游ゴシック" panose="020B0400000000000000" pitchFamily="50" charset="-128"/>
              </a:rPr>
              <a:t>が世に出られた</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本意</a:t>
            </a:r>
            <a:r>
              <a:rPr lang="ja-JP" altLang="en-US" sz="4400" b="1" dirty="0">
                <a:solidFill>
                  <a:schemeClr val="bg1"/>
                </a:solidFill>
                <a:effectLst/>
                <a:latin typeface="游ゴシック" panose="020B0400000000000000" pitchFamily="50" charset="-128"/>
                <a:ea typeface="游ゴシック" panose="020B0400000000000000" pitchFamily="50" charset="-128"/>
              </a:rPr>
              <a:t>をあらわし、</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阿弥陀仏の本願は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わたしたちのために</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たてられたことを</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明らかにされた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顕大聖興世</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正意</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明如来本誓応機</a:t>
            </a:r>
          </a:p>
        </p:txBody>
      </p:sp>
    </p:spTree>
    <p:extLst>
      <p:ext uri="{BB962C8B-B14F-4D97-AF65-F5344CB8AC3E}">
        <p14:creationId xmlns:p14="http://schemas.microsoft.com/office/powerpoint/2010/main" val="20520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403648" y="181490"/>
            <a:ext cx="5466112" cy="6510182"/>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glow>
                    <a:schemeClr val="bg1"/>
                  </a:glow>
                </a:effectLst>
                <a:latin typeface="游ゴシック" panose="020B0400000000000000" pitchFamily="50" charset="-128"/>
                <a:ea typeface="游ゴシック" panose="020B0400000000000000" pitchFamily="50" charset="-128"/>
              </a:rPr>
              <a:t>釈尊</a:t>
            </a:r>
            <a:r>
              <a:rPr lang="ja-JP" altLang="en-US" sz="4400" b="1" dirty="0">
                <a:solidFill>
                  <a:schemeClr val="bg1"/>
                </a:solidFill>
                <a:effectLst/>
                <a:latin typeface="游ゴシック" panose="020B0400000000000000" pitchFamily="50" charset="-128"/>
                <a:ea typeface="游ゴシック" panose="020B0400000000000000" pitchFamily="50" charset="-128"/>
              </a:rPr>
              <a:t>が世に出られた</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本意を</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あらわし</a:t>
            </a:r>
            <a:r>
              <a:rPr lang="ja-JP" altLang="en-US" sz="4400" b="1" dirty="0">
                <a:solidFill>
                  <a:schemeClr val="bg1"/>
                </a:solidFill>
                <a:effectLst/>
                <a:latin typeface="游ゴシック" panose="020B0400000000000000" pitchFamily="50" charset="-128"/>
                <a:ea typeface="游ゴシック" panose="020B0400000000000000" pitchFamily="50" charset="-128"/>
              </a:rPr>
              <a:t>、</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阿弥陀仏の本願は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わたしたちのために</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たてられたことを</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明らかにされた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顕</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大聖興世正意</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明如来本誓応機</a:t>
            </a:r>
          </a:p>
        </p:txBody>
      </p:sp>
    </p:spTree>
    <p:extLst>
      <p:ext uri="{BB962C8B-B14F-4D97-AF65-F5344CB8AC3E}">
        <p14:creationId xmlns:p14="http://schemas.microsoft.com/office/powerpoint/2010/main" val="58549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98555" y="1546287"/>
            <a:ext cx="5898547"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１</a:t>
            </a:r>
            <a:r>
              <a:rPr kumimoji="1" lang="ja-JP" altLang="en-US" sz="4000" b="1" dirty="0">
                <a:latin typeface="游ゴシック" panose="020B0400000000000000" pitchFamily="50" charset="-128"/>
                <a:ea typeface="游ゴシック" panose="020B0400000000000000" pitchFamily="50" charset="-128"/>
              </a:rPr>
              <a:t>　親鸞聖人の信の表明</a:t>
            </a:r>
          </a:p>
        </p:txBody>
      </p:sp>
      <p:sp>
        <p:nvSpPr>
          <p:cNvPr id="6" name="テキスト ボックス 5"/>
          <p:cNvSpPr txBox="1"/>
          <p:nvPr/>
        </p:nvSpPr>
        <p:spPr>
          <a:xfrm>
            <a:off x="2483768" y="4902059"/>
            <a:ext cx="4608512"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５</a:t>
            </a:r>
            <a:r>
              <a:rPr kumimoji="1" lang="ja-JP" altLang="en-US" sz="4000" b="1" dirty="0">
                <a:latin typeface="游ゴシック" panose="020B0400000000000000" pitchFamily="50" charset="-128"/>
                <a:ea typeface="游ゴシック" panose="020B0400000000000000" pitchFamily="50" charset="-128"/>
              </a:rPr>
              <a:t>　七高僧の教え</a:t>
            </a:r>
          </a:p>
        </p:txBody>
      </p:sp>
      <p:sp>
        <p:nvSpPr>
          <p:cNvPr id="8" name="テキスト ボックス 7"/>
          <p:cNvSpPr txBox="1"/>
          <p:nvPr/>
        </p:nvSpPr>
        <p:spPr>
          <a:xfrm>
            <a:off x="2483768" y="5694147"/>
            <a:ext cx="5904656"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６</a:t>
            </a:r>
            <a:r>
              <a:rPr kumimoji="1" lang="ja-JP" altLang="en-US" sz="4000" b="1" dirty="0">
                <a:latin typeface="游ゴシック" panose="020B0400000000000000" pitchFamily="50" charset="-128"/>
                <a:ea typeface="游ゴシック" panose="020B0400000000000000" pitchFamily="50" charset="-128"/>
              </a:rPr>
              <a:t>　親鸞聖人のおすすめ</a:t>
            </a:r>
          </a:p>
        </p:txBody>
      </p:sp>
      <p:sp>
        <p:nvSpPr>
          <p:cNvPr id="7" name="テキスト ボックス 6"/>
          <p:cNvSpPr txBox="1"/>
          <p:nvPr/>
        </p:nvSpPr>
        <p:spPr>
          <a:xfrm>
            <a:off x="272882" y="2307596"/>
            <a:ext cx="1922854"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依経段</a:t>
            </a:r>
          </a:p>
        </p:txBody>
      </p:sp>
      <p:sp>
        <p:nvSpPr>
          <p:cNvPr id="9" name="テキスト ボックス 8"/>
          <p:cNvSpPr txBox="1"/>
          <p:nvPr/>
        </p:nvSpPr>
        <p:spPr>
          <a:xfrm>
            <a:off x="298205" y="4808569"/>
            <a:ext cx="1872208"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依釈段</a:t>
            </a:r>
          </a:p>
        </p:txBody>
      </p:sp>
      <p:sp>
        <p:nvSpPr>
          <p:cNvPr id="11" name="左中かっこ 10"/>
          <p:cNvSpPr/>
          <p:nvPr/>
        </p:nvSpPr>
        <p:spPr>
          <a:xfrm>
            <a:off x="2285793" y="1670708"/>
            <a:ext cx="160387" cy="204321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498555" y="3130463"/>
            <a:ext cx="6753965"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３</a:t>
            </a:r>
            <a:r>
              <a:rPr kumimoji="1" lang="ja-JP" altLang="en-US" sz="4000" b="1" dirty="0">
                <a:latin typeface="游ゴシック" panose="020B0400000000000000" pitchFamily="50" charset="-128"/>
                <a:ea typeface="游ゴシック" panose="020B0400000000000000" pitchFamily="50" charset="-128"/>
              </a:rPr>
              <a:t>　お釈迦さまのおすすめ</a:t>
            </a:r>
          </a:p>
        </p:txBody>
      </p:sp>
      <p:sp>
        <p:nvSpPr>
          <p:cNvPr id="15" name="テキスト ボックス 14"/>
          <p:cNvSpPr txBox="1"/>
          <p:nvPr/>
        </p:nvSpPr>
        <p:spPr>
          <a:xfrm>
            <a:off x="2513538" y="4109971"/>
            <a:ext cx="4578742"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４</a:t>
            </a:r>
            <a:r>
              <a:rPr kumimoji="1" lang="ja-JP" altLang="en-US" sz="4000" b="1" dirty="0">
                <a:latin typeface="游ゴシック" panose="020B0400000000000000" pitchFamily="50" charset="-128"/>
                <a:ea typeface="游ゴシック" panose="020B0400000000000000" pitchFamily="50" charset="-128"/>
              </a:rPr>
              <a:t>　教えの伝承</a:t>
            </a:r>
          </a:p>
        </p:txBody>
      </p:sp>
      <p:sp>
        <p:nvSpPr>
          <p:cNvPr id="16" name="テキスト ボックス 15"/>
          <p:cNvSpPr txBox="1"/>
          <p:nvPr/>
        </p:nvSpPr>
        <p:spPr>
          <a:xfrm>
            <a:off x="2492446" y="2338375"/>
            <a:ext cx="6336704"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２</a:t>
            </a:r>
            <a:r>
              <a:rPr kumimoji="1" lang="ja-JP" altLang="en-US" sz="4000" b="1" dirty="0">
                <a:latin typeface="游ゴシック" panose="020B0400000000000000" pitchFamily="50" charset="-128"/>
                <a:ea typeface="游ゴシック" panose="020B0400000000000000" pitchFamily="50" charset="-128"/>
              </a:rPr>
              <a:t>　阿弥陀仏の願いと救い</a:t>
            </a:r>
          </a:p>
        </p:txBody>
      </p:sp>
      <p:sp>
        <p:nvSpPr>
          <p:cNvPr id="17" name="左中かっこ 16"/>
          <p:cNvSpPr/>
          <p:nvPr/>
        </p:nvSpPr>
        <p:spPr>
          <a:xfrm>
            <a:off x="2277115" y="4234392"/>
            <a:ext cx="160387" cy="204321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0" y="231031"/>
            <a:ext cx="6732240" cy="923330"/>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「正信偈」の構成</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
        <p:nvSpPr>
          <p:cNvPr id="13" name="正方形/長方形 12"/>
          <p:cNvSpPr/>
          <p:nvPr/>
        </p:nvSpPr>
        <p:spPr>
          <a:xfrm>
            <a:off x="2527452" y="3997506"/>
            <a:ext cx="4348804" cy="16966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39941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6" presetClass="emph" presetSubtype="0" repeatCount="5000" fill="hold" grpId="1" nodeType="withEffect">
                                  <p:stCondLst>
                                    <p:cond delay="500"/>
                                  </p:stCondLst>
                                  <p:childTnLst>
                                    <p:animEffect transition="out" filter="fade">
                                      <p:cBhvr>
                                        <p:cTn id="9" dur="400" tmFilter="0, 0; .2, .5; .8, .5; 1, 0"/>
                                        <p:tgtEl>
                                          <p:spTgt spid="13"/>
                                        </p:tgtEl>
                                      </p:cBhvr>
                                    </p:animEffect>
                                    <p:animScale>
                                      <p:cBhvr>
                                        <p:cTn id="10" dur="2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403648" y="181490"/>
            <a:ext cx="5466112" cy="6510182"/>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glow>
                    <a:schemeClr val="bg1"/>
                  </a:glow>
                </a:effectLst>
                <a:latin typeface="游ゴシック" panose="020B0400000000000000" pitchFamily="50" charset="-128"/>
                <a:ea typeface="游ゴシック" panose="020B0400000000000000" pitchFamily="50" charset="-128"/>
              </a:rPr>
              <a:t>釈尊</a:t>
            </a:r>
            <a:r>
              <a:rPr lang="ja-JP" altLang="en-US" sz="4400" b="1" dirty="0">
                <a:solidFill>
                  <a:schemeClr val="bg1"/>
                </a:solidFill>
                <a:effectLst/>
                <a:latin typeface="游ゴシック" panose="020B0400000000000000" pitchFamily="50" charset="-128"/>
                <a:ea typeface="游ゴシック" panose="020B0400000000000000" pitchFamily="50" charset="-128"/>
              </a:rPr>
              <a:t>が世に出られた</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本意をあらわし、</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阿弥陀仏</a:t>
            </a:r>
            <a:r>
              <a:rPr lang="ja-JP" altLang="en-US" sz="4400" b="1" dirty="0">
                <a:solidFill>
                  <a:schemeClr val="bg1"/>
                </a:solidFill>
                <a:latin typeface="游ゴシック" panose="020B0400000000000000" pitchFamily="50" charset="-128"/>
                <a:ea typeface="游ゴシック" panose="020B0400000000000000" pitchFamily="50" charset="-128"/>
              </a:rPr>
              <a:t>の本願は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わたしたちのために</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たてられたことを</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明らかにされた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顕大聖興世正意</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明</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如来</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本誓応機</a:t>
            </a:r>
          </a:p>
        </p:txBody>
      </p:sp>
    </p:spTree>
    <p:extLst>
      <p:ext uri="{BB962C8B-B14F-4D97-AF65-F5344CB8AC3E}">
        <p14:creationId xmlns:p14="http://schemas.microsoft.com/office/powerpoint/2010/main" val="323570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403648" y="181490"/>
            <a:ext cx="5466112" cy="6510182"/>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glow>
                    <a:schemeClr val="bg1"/>
                  </a:glow>
                </a:effectLst>
                <a:latin typeface="游ゴシック" panose="020B0400000000000000" pitchFamily="50" charset="-128"/>
                <a:ea typeface="游ゴシック" panose="020B0400000000000000" pitchFamily="50" charset="-128"/>
              </a:rPr>
              <a:t>釈尊</a:t>
            </a:r>
            <a:r>
              <a:rPr lang="ja-JP" altLang="en-US" sz="4400" b="1" dirty="0">
                <a:solidFill>
                  <a:schemeClr val="bg1"/>
                </a:solidFill>
                <a:effectLst/>
                <a:latin typeface="游ゴシック" panose="020B0400000000000000" pitchFamily="50" charset="-128"/>
                <a:ea typeface="游ゴシック" panose="020B0400000000000000" pitchFamily="50" charset="-128"/>
              </a:rPr>
              <a:t>が世に出られた</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本意をあらわし、</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a:t>
            </a: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本願</a:t>
            </a:r>
            <a:r>
              <a:rPr lang="ja-JP" altLang="en-US" sz="4400" b="1" dirty="0">
                <a:solidFill>
                  <a:schemeClr val="bg1"/>
                </a:solidFill>
                <a:latin typeface="游ゴシック" panose="020B0400000000000000" pitchFamily="50" charset="-128"/>
                <a:ea typeface="游ゴシック" panose="020B0400000000000000" pitchFamily="50" charset="-128"/>
              </a:rPr>
              <a:t>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わたしたちのために</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たてられたことを</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明らかにされた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顕大聖興世正意</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明如来</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本誓</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応機</a:t>
            </a:r>
          </a:p>
        </p:txBody>
      </p:sp>
    </p:spTree>
    <p:extLst>
      <p:ext uri="{BB962C8B-B14F-4D97-AF65-F5344CB8AC3E}">
        <p14:creationId xmlns:p14="http://schemas.microsoft.com/office/powerpoint/2010/main" val="284784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403648" y="181490"/>
            <a:ext cx="5466112" cy="6510182"/>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glow>
                    <a:schemeClr val="bg1"/>
                  </a:glow>
                </a:effectLst>
                <a:latin typeface="游ゴシック" panose="020B0400000000000000" pitchFamily="50" charset="-128"/>
                <a:ea typeface="游ゴシック" panose="020B0400000000000000" pitchFamily="50" charset="-128"/>
              </a:rPr>
              <a:t>釈尊</a:t>
            </a:r>
            <a:r>
              <a:rPr lang="ja-JP" altLang="en-US" sz="4400" b="1" dirty="0">
                <a:solidFill>
                  <a:schemeClr val="bg1"/>
                </a:solidFill>
                <a:effectLst/>
                <a:latin typeface="游ゴシック" panose="020B0400000000000000" pitchFamily="50" charset="-128"/>
                <a:ea typeface="游ゴシック" panose="020B0400000000000000" pitchFamily="50" charset="-128"/>
              </a:rPr>
              <a:t>が世に出られた</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本意をあらわし、</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阿弥陀仏の本願は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わたしたちのために</a:t>
            </a:r>
            <a:endParaRPr lang="en-US" altLang="ja-JP"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　たてられた</a:t>
            </a:r>
            <a:r>
              <a:rPr lang="ja-JP" altLang="en-US" sz="4400" b="1" dirty="0">
                <a:solidFill>
                  <a:schemeClr val="bg1"/>
                </a:solidFill>
                <a:latin typeface="游ゴシック" panose="020B0400000000000000" pitchFamily="50" charset="-128"/>
                <a:ea typeface="游ゴシック" panose="020B0400000000000000" pitchFamily="50" charset="-128"/>
              </a:rPr>
              <a:t>ことを</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明らかにされた</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顕大聖興世正意</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明如来本誓</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応機</a:t>
            </a:r>
          </a:p>
        </p:txBody>
      </p:sp>
    </p:spTree>
    <p:extLst>
      <p:ext uri="{BB962C8B-B14F-4D97-AF65-F5344CB8AC3E}">
        <p14:creationId xmlns:p14="http://schemas.microsoft.com/office/powerpoint/2010/main" val="370416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403648" y="181490"/>
            <a:ext cx="5466112" cy="6510182"/>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glow>
                    <a:schemeClr val="bg1"/>
                  </a:glow>
                </a:effectLst>
                <a:latin typeface="游ゴシック" panose="020B0400000000000000" pitchFamily="50" charset="-128"/>
                <a:ea typeface="游ゴシック" panose="020B0400000000000000" pitchFamily="50" charset="-128"/>
              </a:rPr>
              <a:t>釈尊</a:t>
            </a:r>
            <a:r>
              <a:rPr lang="ja-JP" altLang="en-US" sz="4400" b="1" dirty="0">
                <a:solidFill>
                  <a:schemeClr val="bg1"/>
                </a:solidFill>
                <a:effectLst/>
                <a:latin typeface="游ゴシック" panose="020B0400000000000000" pitchFamily="50" charset="-128"/>
                <a:ea typeface="游ゴシック" panose="020B0400000000000000" pitchFamily="50" charset="-128"/>
              </a:rPr>
              <a:t>が世に出られた</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本意をあらわし、</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阿弥陀仏の本願は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わたしたちのために</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たてられたことを</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明らかにされた</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顕大聖興世正意</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明</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如来本誓応機</a:t>
            </a:r>
          </a:p>
        </p:txBody>
      </p:sp>
    </p:spTree>
    <p:extLst>
      <p:ext uri="{BB962C8B-B14F-4D97-AF65-F5344CB8AC3E}">
        <p14:creationId xmlns:p14="http://schemas.microsoft.com/office/powerpoint/2010/main" val="367294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顕大聖興世正意</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p>
        </p:txBody>
      </p:sp>
    </p:spTree>
    <p:extLst>
      <p:ext uri="{BB962C8B-B14F-4D97-AF65-F5344CB8AC3E}">
        <p14:creationId xmlns:p14="http://schemas.microsoft.com/office/powerpoint/2010/main" val="22005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大聖興世正意</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p>
        </p:txBody>
      </p:sp>
      <p:pic>
        <p:nvPicPr>
          <p:cNvPr id="7" name="図 6">
            <a:extLst>
              <a:ext uri="{FF2B5EF4-FFF2-40B4-BE49-F238E27FC236}">
                <a16:creationId xmlns:a16="http://schemas.microsoft.com/office/drawing/2014/main" id="{08B4CF68-5BF4-48BF-96A5-6BF793A846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149" y="2699609"/>
            <a:ext cx="4096784" cy="4158391"/>
          </a:xfrm>
          <a:prstGeom prst="rect">
            <a:avLst/>
          </a:prstGeom>
        </p:spPr>
      </p:pic>
      <p:sp>
        <p:nvSpPr>
          <p:cNvPr id="8" name="右矢印 7">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9" name="四角形吹き出し 1"/>
          <p:cNvSpPr/>
          <p:nvPr/>
        </p:nvSpPr>
        <p:spPr>
          <a:xfrm>
            <a:off x="2249964" y="0"/>
            <a:ext cx="4033587"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5400" b="1" dirty="0">
                <a:solidFill>
                  <a:schemeClr val="tx1"/>
                </a:solidFill>
                <a:effectLst/>
                <a:latin typeface="游ゴシック" panose="020B0400000000000000" pitchFamily="50" charset="-128"/>
                <a:ea typeface="游ゴシック" panose="020B0400000000000000" pitchFamily="50" charset="-128"/>
              </a:rPr>
              <a:t>  </a:t>
            </a:r>
            <a:r>
              <a:rPr kumimoji="1" lang="ja-JP" altLang="en-US" sz="7200" b="1" dirty="0">
                <a:solidFill>
                  <a:srgbClr val="FF0000"/>
                </a:solidFill>
                <a:effectLst/>
                <a:latin typeface="游ゴシック" panose="020B0400000000000000" pitchFamily="50" charset="-128"/>
                <a:ea typeface="游ゴシック" panose="020B0400000000000000" pitchFamily="50" charset="-128"/>
              </a:rPr>
              <a:t>出世本懐</a:t>
            </a:r>
            <a:endParaRPr kumimoji="1" lang="en-US" altLang="ja-JP" sz="7200" b="1" dirty="0">
              <a:solidFill>
                <a:srgbClr val="FF0000"/>
              </a:solidFill>
              <a:effectLst/>
              <a:latin typeface="游ゴシック" panose="020B0400000000000000" pitchFamily="50" charset="-128"/>
              <a:ea typeface="游ゴシック" panose="020B0400000000000000" pitchFamily="50" charset="-128"/>
            </a:endParaRPr>
          </a:p>
          <a:p>
            <a:endParaRPr kumimoji="1" lang="en-US" altLang="ja-JP" sz="1050" b="1" dirty="0">
              <a:solidFill>
                <a:srgbClr val="FF0000"/>
              </a:solidFill>
              <a:effectLst/>
              <a:latin typeface="游ゴシック" panose="020B0400000000000000" pitchFamily="50" charset="-128"/>
              <a:ea typeface="游ゴシック" panose="020B0400000000000000" pitchFamily="50" charset="-128"/>
            </a:endParaRPr>
          </a:p>
          <a:p>
            <a:r>
              <a:rPr lang="ja-JP" altLang="en-US" sz="5400" b="1" dirty="0">
                <a:solidFill>
                  <a:schemeClr val="tx1"/>
                </a:solidFill>
                <a:effectLst/>
                <a:latin typeface="游ゴシック" panose="020B0400000000000000" pitchFamily="50" charset="-128"/>
                <a:ea typeface="游ゴシック" panose="020B0400000000000000" pitchFamily="50" charset="-128"/>
              </a:rPr>
              <a:t>　</a:t>
            </a:r>
            <a:r>
              <a:rPr lang="ja-JP" altLang="en-US" sz="4400" b="1" dirty="0">
                <a:solidFill>
                  <a:schemeClr val="tx1"/>
                </a:solidFill>
                <a:effectLst/>
                <a:latin typeface="游ゴシック" panose="020B0400000000000000" pitchFamily="50" charset="-128"/>
                <a:ea typeface="游ゴシック" panose="020B0400000000000000" pitchFamily="50" charset="-128"/>
              </a:rPr>
              <a:t>お釈迦さまがこの世に</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effectLst/>
                <a:latin typeface="游ゴシック" panose="020B0400000000000000" pitchFamily="50" charset="-128"/>
                <a:ea typeface="游ゴシック" panose="020B0400000000000000" pitchFamily="50" charset="-128"/>
              </a:rPr>
              <a:t>　</a:t>
            </a:r>
            <a:r>
              <a:rPr lang="ja-JP" altLang="en-US" b="1" dirty="0">
                <a:solidFill>
                  <a:schemeClr val="tx1"/>
                </a:solidFill>
                <a:effectLst/>
                <a:latin typeface="游ゴシック" panose="020B0400000000000000" pitchFamily="50" charset="-128"/>
                <a:ea typeface="游ゴシック" panose="020B0400000000000000" pitchFamily="50" charset="-128"/>
              </a:rPr>
              <a:t> </a:t>
            </a:r>
            <a:r>
              <a:rPr lang="ja-JP" altLang="en-US" sz="4400" b="1" dirty="0">
                <a:solidFill>
                  <a:schemeClr val="tx1"/>
                </a:solidFill>
                <a:effectLst/>
                <a:latin typeface="游ゴシック" panose="020B0400000000000000" pitchFamily="50" charset="-128"/>
                <a:ea typeface="游ゴシック" panose="020B0400000000000000" pitchFamily="50" charset="-128"/>
              </a:rPr>
              <a:t>お出ましになった</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effectLst/>
                <a:latin typeface="游ゴシック" panose="020B0400000000000000" pitchFamily="50" charset="-128"/>
                <a:ea typeface="游ゴシック" panose="020B0400000000000000" pitchFamily="50" charset="-128"/>
              </a:rPr>
              <a:t>  </a:t>
            </a:r>
            <a:r>
              <a:rPr lang="ja-JP" altLang="en-US" b="1" dirty="0">
                <a:solidFill>
                  <a:schemeClr val="tx1"/>
                </a:solidFill>
                <a:effectLst/>
                <a:latin typeface="游ゴシック" panose="020B0400000000000000" pitchFamily="50" charset="-128"/>
                <a:ea typeface="游ゴシック" panose="020B0400000000000000" pitchFamily="50" charset="-128"/>
              </a:rPr>
              <a:t> </a:t>
            </a:r>
            <a:r>
              <a:rPr lang="ja-JP" altLang="en-US" sz="4400" b="1" dirty="0">
                <a:solidFill>
                  <a:schemeClr val="tx1"/>
                </a:solidFill>
                <a:effectLst/>
                <a:latin typeface="游ゴシック" panose="020B0400000000000000" pitchFamily="50" charset="-128"/>
                <a:ea typeface="游ゴシック" panose="020B0400000000000000" pitchFamily="50" charset="-128"/>
              </a:rPr>
              <a:t>本意は</a:t>
            </a:r>
            <a:r>
              <a:rPr lang="en-US" altLang="ja-JP" sz="4400" b="1" dirty="0">
                <a:solidFill>
                  <a:schemeClr val="tx1"/>
                </a:solidFill>
                <a:effectLst/>
                <a:latin typeface="游ゴシック" panose="020B0400000000000000" pitchFamily="50" charset="-128"/>
                <a:ea typeface="游ゴシック" panose="020B0400000000000000" pitchFamily="50" charset="-128"/>
              </a:rPr>
              <a:t>…</a:t>
            </a:r>
            <a:endParaRPr kumimoji="1" lang="ja-JP" altLang="en-US" sz="4400" b="1" dirty="0">
              <a:solidFill>
                <a:schemeClr val="tx1"/>
              </a:solidFill>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4986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大聖興世正意</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p>
        </p:txBody>
      </p:sp>
      <p:pic>
        <p:nvPicPr>
          <p:cNvPr id="7" name="図 6">
            <a:extLst>
              <a:ext uri="{FF2B5EF4-FFF2-40B4-BE49-F238E27FC236}">
                <a16:creationId xmlns:a16="http://schemas.microsoft.com/office/drawing/2014/main" id="{08B4CF68-5BF4-48BF-96A5-6BF793A84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49" y="2699609"/>
            <a:ext cx="4096784" cy="4158391"/>
          </a:xfrm>
          <a:prstGeom prst="rect">
            <a:avLst/>
          </a:prstGeom>
        </p:spPr>
      </p:pic>
      <p:sp>
        <p:nvSpPr>
          <p:cNvPr id="8" name="右矢印 7">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9" name="四角形吹き出し 1"/>
          <p:cNvSpPr/>
          <p:nvPr/>
        </p:nvSpPr>
        <p:spPr>
          <a:xfrm>
            <a:off x="2249964" y="0"/>
            <a:ext cx="4033587"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5400" b="1" dirty="0">
                <a:solidFill>
                  <a:schemeClr val="tx1"/>
                </a:solidFill>
                <a:effectLst/>
                <a:latin typeface="游ゴシック" panose="020B0400000000000000" pitchFamily="50" charset="-128"/>
                <a:ea typeface="游ゴシック" panose="020B0400000000000000" pitchFamily="50" charset="-128"/>
              </a:rPr>
              <a:t>  </a:t>
            </a:r>
            <a:r>
              <a:rPr kumimoji="1" lang="ja-JP" altLang="en-US" sz="7200" b="1" dirty="0">
                <a:solidFill>
                  <a:srgbClr val="FF0000"/>
                </a:solidFill>
                <a:effectLst/>
                <a:latin typeface="游ゴシック" panose="020B0400000000000000" pitchFamily="50" charset="-128"/>
                <a:ea typeface="游ゴシック" panose="020B0400000000000000" pitchFamily="50" charset="-128"/>
              </a:rPr>
              <a:t>出世本懐</a:t>
            </a:r>
            <a:endParaRPr kumimoji="1" lang="en-US" altLang="ja-JP" sz="7200" b="1" dirty="0">
              <a:solidFill>
                <a:srgbClr val="FF0000"/>
              </a:solidFill>
              <a:effectLst/>
              <a:latin typeface="游ゴシック" panose="020B0400000000000000" pitchFamily="50" charset="-128"/>
              <a:ea typeface="游ゴシック" panose="020B0400000000000000" pitchFamily="50" charset="-128"/>
            </a:endParaRPr>
          </a:p>
          <a:p>
            <a:endParaRPr kumimoji="1" lang="en-US" altLang="ja-JP" sz="1050" b="1" dirty="0">
              <a:solidFill>
                <a:srgbClr val="FF0000"/>
              </a:solidFill>
              <a:effectLst/>
              <a:latin typeface="游ゴシック" panose="020B0400000000000000" pitchFamily="50" charset="-128"/>
              <a:ea typeface="游ゴシック" panose="020B0400000000000000" pitchFamily="50" charset="-128"/>
            </a:endParaRPr>
          </a:p>
          <a:p>
            <a:r>
              <a:rPr lang="ja-JP" altLang="en-US" sz="5400" b="1" dirty="0">
                <a:solidFill>
                  <a:schemeClr val="tx1"/>
                </a:solidFill>
                <a:effectLst/>
                <a:latin typeface="游ゴシック" panose="020B0400000000000000" pitchFamily="50" charset="-128"/>
                <a:ea typeface="游ゴシック" panose="020B0400000000000000" pitchFamily="50" charset="-128"/>
              </a:rPr>
              <a:t>　</a:t>
            </a:r>
            <a:r>
              <a:rPr lang="ja-JP" altLang="en-US" sz="4400" b="1" dirty="0">
                <a:solidFill>
                  <a:schemeClr val="tx1"/>
                </a:solidFill>
                <a:effectLst/>
                <a:latin typeface="游ゴシック" panose="020B0400000000000000" pitchFamily="50" charset="-128"/>
                <a:ea typeface="游ゴシック" panose="020B0400000000000000" pitchFamily="50" charset="-128"/>
              </a:rPr>
              <a:t>阿弥陀さまの</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r>
              <a:rPr lang="ja-JP" altLang="en-US" sz="5400" b="1" dirty="0">
                <a:solidFill>
                  <a:schemeClr val="tx1"/>
                </a:solidFill>
                <a:effectLst/>
                <a:latin typeface="游ゴシック" panose="020B0400000000000000" pitchFamily="50" charset="-128"/>
                <a:ea typeface="游ゴシック" panose="020B0400000000000000" pitchFamily="50" charset="-128"/>
              </a:rPr>
              <a:t>　本願</a:t>
            </a:r>
            <a:r>
              <a:rPr lang="ja-JP" altLang="en-US" sz="4400" b="1" dirty="0">
                <a:solidFill>
                  <a:schemeClr val="tx1"/>
                </a:solidFill>
                <a:effectLst/>
                <a:latin typeface="游ゴシック" panose="020B0400000000000000" pitchFamily="50" charset="-128"/>
                <a:ea typeface="游ゴシック" panose="020B0400000000000000" pitchFamily="50" charset="-128"/>
              </a:rPr>
              <a:t>を説くこと！</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p>
        </p:txBody>
      </p:sp>
    </p:spTree>
    <p:extLst>
      <p:ext uri="{BB962C8B-B14F-4D97-AF65-F5344CB8AC3E}">
        <p14:creationId xmlns:p14="http://schemas.microsoft.com/office/powerpoint/2010/main" val="400825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47</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顕</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大聖興世正意</a:t>
            </a:r>
            <a:endParaRPr kumimoji="1"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7" name="右矢印 6">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2" name="四角形吹き出し 1"/>
          <p:cNvSpPr/>
          <p:nvPr/>
        </p:nvSpPr>
        <p:spPr>
          <a:xfrm>
            <a:off x="2453234" y="-170234"/>
            <a:ext cx="4577010"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400" b="1" dirty="0">
                <a:solidFill>
                  <a:schemeClr val="tx1"/>
                </a:solidFill>
                <a:effectLst/>
                <a:latin typeface="游ゴシック" panose="020B0400000000000000" pitchFamily="50" charset="-128"/>
                <a:ea typeface="游ゴシック" panose="020B0400000000000000" pitchFamily="50" charset="-128"/>
              </a:rPr>
              <a:t>　七高僧は、お釈迦さまの</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latin typeface="游ゴシック" panose="020B0400000000000000" pitchFamily="50" charset="-128"/>
                <a:ea typeface="游ゴシック" panose="020B0400000000000000" pitchFamily="50" charset="-128"/>
              </a:rPr>
              <a:t>　</a:t>
            </a:r>
            <a:r>
              <a:rPr lang="ja-JP" altLang="en-US" sz="4400" b="1" dirty="0">
                <a:solidFill>
                  <a:schemeClr val="tx1"/>
                </a:solidFill>
                <a:effectLst/>
                <a:latin typeface="游ゴシック" panose="020B0400000000000000" pitchFamily="50" charset="-128"/>
                <a:ea typeface="游ゴシック" panose="020B0400000000000000" pitchFamily="50" charset="-128"/>
              </a:rPr>
              <a:t>出世本懐は本願を説く</a:t>
            </a:r>
            <a:r>
              <a:rPr lang="ja-JP" altLang="en-US" sz="4400" b="1" dirty="0" err="1">
                <a:solidFill>
                  <a:schemeClr val="tx1"/>
                </a:solidFill>
                <a:effectLst/>
                <a:latin typeface="游ゴシック" panose="020B0400000000000000" pitchFamily="50" charset="-128"/>
                <a:ea typeface="游ゴシック" panose="020B0400000000000000" pitchFamily="50" charset="-128"/>
              </a:rPr>
              <a:t>こ</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latin typeface="游ゴシック" panose="020B0400000000000000" pitchFamily="50" charset="-128"/>
                <a:ea typeface="游ゴシック" panose="020B0400000000000000" pitchFamily="50" charset="-128"/>
              </a:rPr>
              <a:t>　</a:t>
            </a:r>
            <a:r>
              <a:rPr lang="ja-JP" altLang="en-US" sz="4400" b="1" dirty="0">
                <a:solidFill>
                  <a:schemeClr val="tx1"/>
                </a:solidFill>
                <a:effectLst/>
                <a:latin typeface="游ゴシック" panose="020B0400000000000000" pitchFamily="50" charset="-128"/>
                <a:ea typeface="游ゴシック" panose="020B0400000000000000" pitchFamily="50" charset="-128"/>
              </a:rPr>
              <a:t>とだと顕らかにされた。</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4128" y="-42529"/>
            <a:ext cx="1857328" cy="2469322"/>
          </a:xfrm>
          <a:prstGeom prst="rect">
            <a:avLst/>
          </a:prstGeom>
          <a:effectLst>
            <a:glow rad="254000">
              <a:srgbClr val="FFFF00">
                <a:alpha val="80000"/>
              </a:srgbClr>
            </a:glow>
          </a:effectLst>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3" y="-52773"/>
            <a:ext cx="2092006" cy="2666734"/>
          </a:xfrm>
          <a:prstGeom prst="rect">
            <a:avLst/>
          </a:prstGeom>
          <a:effectLst>
            <a:glow rad="254000">
              <a:srgbClr val="FFFF00">
                <a:alpha val="80000"/>
              </a:srgbClr>
            </a:glow>
          </a:effectLst>
        </p:spPr>
      </p:pic>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394" y="1451739"/>
            <a:ext cx="2136853" cy="2430670"/>
          </a:xfrm>
          <a:prstGeom prst="rect">
            <a:avLst/>
          </a:prstGeom>
          <a:effectLst>
            <a:glow rad="254000">
              <a:srgbClr val="FF0000">
                <a:alpha val="70000"/>
              </a:srgbClr>
            </a:glow>
          </a:effectLst>
        </p:spPr>
      </p:pic>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25" y="2192428"/>
            <a:ext cx="1950839" cy="1994678"/>
          </a:xfrm>
          <a:prstGeom prst="rect">
            <a:avLst/>
          </a:prstGeom>
          <a:effectLst>
            <a:glow rad="254000">
              <a:srgbClr val="FF0000">
                <a:alpha val="70000"/>
              </a:srgbClr>
            </a:glow>
          </a:effectLst>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1564" y="2412604"/>
            <a:ext cx="1977092" cy="1982421"/>
          </a:xfrm>
          <a:prstGeom prst="rect">
            <a:avLst/>
          </a:prstGeom>
          <a:effectLst>
            <a:glow rad="254000">
              <a:srgbClr val="FF0000">
                <a:alpha val="70000"/>
              </a:srgbClr>
            </a:glow>
          </a:effectLst>
        </p:spPr>
      </p:pic>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643" y="3546606"/>
            <a:ext cx="2502033" cy="2344836"/>
          </a:xfrm>
          <a:prstGeom prst="rect">
            <a:avLst/>
          </a:prstGeom>
          <a:effectLst>
            <a:glow rad="254000">
              <a:srgbClr val="00B0F0">
                <a:alpha val="80000"/>
              </a:srgbClr>
            </a:glow>
          </a:effectLst>
        </p:spPr>
      </p:pic>
      <p:pic>
        <p:nvPicPr>
          <p:cNvPr id="24" name="図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7975" y="3634739"/>
            <a:ext cx="2794924" cy="2668219"/>
          </a:xfrm>
          <a:prstGeom prst="rect">
            <a:avLst/>
          </a:prstGeom>
          <a:effectLst>
            <a:glow rad="381000">
              <a:srgbClr val="00B0F0">
                <a:alpha val="80000"/>
              </a:srgbClr>
            </a:glow>
          </a:effectLst>
        </p:spPr>
      </p:pic>
    </p:spTree>
    <p:custDataLst>
      <p:tags r:id="rId1"/>
    </p:custDataLst>
    <p:extLst>
      <p:ext uri="{BB962C8B-B14F-4D97-AF65-F5344CB8AC3E}">
        <p14:creationId xmlns:p14="http://schemas.microsoft.com/office/powerpoint/2010/main" val="173723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明如来本誓応機</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9744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明</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如来本誓</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応機</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6" name="四角形吹き出し 1"/>
          <p:cNvSpPr/>
          <p:nvPr/>
        </p:nvSpPr>
        <p:spPr>
          <a:xfrm>
            <a:off x="2249964" y="0"/>
            <a:ext cx="4033587"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5400" b="1" dirty="0">
                <a:solidFill>
                  <a:schemeClr val="tx1"/>
                </a:solidFill>
                <a:effectLst/>
                <a:latin typeface="游ゴシック" panose="020B0400000000000000" pitchFamily="50" charset="-128"/>
                <a:ea typeface="游ゴシック" panose="020B0400000000000000" pitchFamily="50" charset="-128"/>
              </a:rPr>
              <a:t>  </a:t>
            </a:r>
            <a:r>
              <a:rPr kumimoji="1" lang="ja-JP" altLang="en-US" sz="7200" b="1" dirty="0">
                <a:solidFill>
                  <a:srgbClr val="FF0000"/>
                </a:solidFill>
                <a:effectLst/>
                <a:latin typeface="游ゴシック" panose="020B0400000000000000" pitchFamily="50" charset="-128"/>
                <a:ea typeface="游ゴシック" panose="020B0400000000000000" pitchFamily="50" charset="-128"/>
              </a:rPr>
              <a:t>本願</a:t>
            </a:r>
            <a:endParaRPr kumimoji="1" lang="en-US" altLang="ja-JP" sz="7200" b="1" dirty="0">
              <a:solidFill>
                <a:srgbClr val="FF0000"/>
              </a:solidFill>
              <a:effectLst/>
              <a:latin typeface="游ゴシック" panose="020B0400000000000000" pitchFamily="50" charset="-128"/>
              <a:ea typeface="游ゴシック" panose="020B0400000000000000" pitchFamily="50" charset="-128"/>
            </a:endParaRPr>
          </a:p>
          <a:p>
            <a:endParaRPr kumimoji="1" lang="en-US" altLang="ja-JP" sz="1050" b="1" dirty="0">
              <a:solidFill>
                <a:srgbClr val="FF0000"/>
              </a:solidFill>
              <a:effectLst/>
              <a:latin typeface="游ゴシック" panose="020B0400000000000000" pitchFamily="50" charset="-128"/>
              <a:ea typeface="游ゴシック" panose="020B0400000000000000" pitchFamily="50" charset="-128"/>
            </a:endParaRPr>
          </a:p>
          <a:p>
            <a:r>
              <a:rPr lang="ja-JP" altLang="en-US" sz="5400" b="1" dirty="0">
                <a:solidFill>
                  <a:schemeClr val="tx1"/>
                </a:solidFill>
                <a:effectLst/>
                <a:latin typeface="游ゴシック" panose="020B0400000000000000" pitchFamily="50" charset="-128"/>
                <a:ea typeface="游ゴシック" panose="020B0400000000000000" pitchFamily="50" charset="-128"/>
              </a:rPr>
              <a:t>　</a:t>
            </a:r>
            <a:r>
              <a:rPr lang="ja-JP" altLang="en-US" sz="4400" b="1" dirty="0">
                <a:solidFill>
                  <a:schemeClr val="tx1"/>
                </a:solidFill>
                <a:effectLst/>
                <a:latin typeface="游ゴシック" panose="020B0400000000000000" pitchFamily="50" charset="-128"/>
                <a:ea typeface="游ゴシック" panose="020B0400000000000000" pitchFamily="50" charset="-128"/>
              </a:rPr>
              <a:t>阿弥陀仏の</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r>
              <a:rPr lang="ja-JP" altLang="en-US" sz="5400" b="1" dirty="0">
                <a:solidFill>
                  <a:schemeClr val="tx1"/>
                </a:solidFill>
                <a:effectLst/>
                <a:latin typeface="游ゴシック" panose="020B0400000000000000" pitchFamily="50" charset="-128"/>
                <a:ea typeface="游ゴシック" panose="020B0400000000000000" pitchFamily="50" charset="-128"/>
              </a:rPr>
              <a:t>　第十八願</a:t>
            </a:r>
            <a:r>
              <a:rPr lang="ja-JP" altLang="en-US" sz="4400" b="1" dirty="0">
                <a:solidFill>
                  <a:schemeClr val="tx1"/>
                </a:solidFill>
                <a:effectLst/>
                <a:latin typeface="游ゴシック" panose="020B0400000000000000" pitchFamily="50" charset="-128"/>
                <a:ea typeface="游ゴシック" panose="020B0400000000000000" pitchFamily="50" charset="-128"/>
              </a:rPr>
              <a:t>を指す</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r="22199" b="52953"/>
          <a:stretch/>
        </p:blipFill>
        <p:spPr>
          <a:xfrm>
            <a:off x="1074" y="2289952"/>
            <a:ext cx="3346789" cy="4563306"/>
          </a:xfrm>
          <a:prstGeom prst="rect">
            <a:avLst/>
          </a:prstGeom>
        </p:spPr>
      </p:pic>
    </p:spTree>
    <p:custDataLst>
      <p:tags r:id="rId1"/>
    </p:custDataLst>
    <p:extLst>
      <p:ext uri="{BB962C8B-B14F-4D97-AF65-F5344CB8AC3E}">
        <p14:creationId xmlns:p14="http://schemas.microsoft.com/office/powerpoint/2010/main" val="26102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1868391" y="4305869"/>
            <a:ext cx="6455829" cy="8451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5400" b="1" dirty="0">
                <a:latin typeface="游ゴシック" panose="020B0400000000000000" pitchFamily="50" charset="-128"/>
                <a:ea typeface="游ゴシック" panose="020B0400000000000000" pitchFamily="50" charset="-128"/>
              </a:rPr>
              <a:t>②龍樹菩薩の教え</a:t>
            </a:r>
            <a:endParaRPr lang="en-US" altLang="ja-JP" sz="5400" b="1" dirty="0">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76859" y="985674"/>
            <a:ext cx="7150190" cy="81493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br>
              <a:rPr lang="en-US" altLang="ja-JP" b="1" dirty="0">
                <a:latin typeface="游ゴシック" panose="020B0400000000000000" pitchFamily="50" charset="-128"/>
                <a:ea typeface="游ゴシック" panose="020B0400000000000000" pitchFamily="50" charset="-128"/>
              </a:rPr>
            </a:br>
            <a:br>
              <a:rPr lang="en-US" altLang="ja-JP" b="1" dirty="0">
                <a:latin typeface="游ゴシック" panose="020B0400000000000000" pitchFamily="50" charset="-128"/>
                <a:ea typeface="游ゴシック" panose="020B0400000000000000" pitchFamily="50" charset="-128"/>
              </a:rPr>
            </a:br>
            <a:r>
              <a:rPr lang="ja-JP" altLang="en-US" sz="21600" b="1" dirty="0">
                <a:latin typeface="游ゴシック" panose="020B0400000000000000" pitchFamily="50" charset="-128"/>
                <a:ea typeface="游ゴシック" panose="020B0400000000000000" pitchFamily="50" charset="-128"/>
              </a:rPr>
              <a:t>４．教えの伝承</a:t>
            </a:r>
          </a:p>
        </p:txBody>
      </p:sp>
      <p:sp>
        <p:nvSpPr>
          <p:cNvPr id="8" name="コンテンツ プレースホルダー 2"/>
          <p:cNvSpPr txBox="1">
            <a:spLocks/>
          </p:cNvSpPr>
          <p:nvPr/>
        </p:nvSpPr>
        <p:spPr>
          <a:xfrm>
            <a:off x="544321" y="2128509"/>
            <a:ext cx="8195893" cy="83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5400" b="1" dirty="0">
                <a:latin typeface="游ゴシック" panose="020B0400000000000000" pitchFamily="50" charset="-128"/>
                <a:ea typeface="游ゴシック" panose="020B0400000000000000" pitchFamily="50" charset="-128"/>
              </a:rPr>
              <a:t>５．七高僧の教え</a:t>
            </a:r>
            <a:r>
              <a:rPr lang="ja-JP" altLang="en-US" sz="3600" b="1" dirty="0">
                <a:latin typeface="游ゴシック" panose="020B0400000000000000" pitchFamily="50" charset="-128"/>
                <a:ea typeface="游ゴシック" panose="020B0400000000000000" pitchFamily="50" charset="-128"/>
              </a:rPr>
              <a:t>（インド）</a:t>
            </a:r>
            <a:endParaRPr lang="en-US" altLang="ja-JP" sz="3600"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1868391" y="3170946"/>
            <a:ext cx="6968665" cy="923330"/>
          </a:xfrm>
          <a:prstGeom prst="rect">
            <a:avLst/>
          </a:prstGeom>
        </p:spPr>
        <p:txBody>
          <a:bodyPr wrap="square">
            <a:spAutoFit/>
          </a:bodyPr>
          <a:lstStyle/>
          <a:p>
            <a:r>
              <a:rPr lang="ja-JP" altLang="en-US" sz="5400" b="1" dirty="0">
                <a:solidFill>
                  <a:prstClr val="black"/>
                </a:solidFill>
                <a:latin typeface="游ゴシック" panose="020B0400000000000000" pitchFamily="50" charset="-128"/>
                <a:ea typeface="游ゴシック" panose="020B0400000000000000" pitchFamily="50" charset="-128"/>
              </a:rPr>
              <a:t>①龍樹菩薩の業績</a:t>
            </a:r>
            <a:endParaRPr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4627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17694" y="295028"/>
            <a:ext cx="9707273"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阿弥陀仏の</a:t>
            </a:r>
            <a:r>
              <a:rPr kumimoji="1" lang="ja-JP" altLang="en-US" sz="4800" b="1" dirty="0">
                <a:latin typeface="游ゴシック" panose="020B0400000000000000" pitchFamily="50" charset="-128"/>
                <a:ea typeface="游ゴシック" panose="020B0400000000000000" pitchFamily="50" charset="-128"/>
              </a:rPr>
              <a:t>第</a:t>
            </a:r>
            <a:r>
              <a:rPr kumimoji="1" lang="ja-JP" altLang="en-US" sz="4800" b="1" dirty="0">
                <a:solidFill>
                  <a:srgbClr val="FF0000"/>
                </a:solidFill>
                <a:latin typeface="游ゴシック" panose="020B0400000000000000" pitchFamily="50" charset="-128"/>
                <a:ea typeface="游ゴシック" panose="020B0400000000000000" pitchFamily="50" charset="-128"/>
              </a:rPr>
              <a:t>十八</a:t>
            </a:r>
            <a:r>
              <a:rPr kumimoji="1" lang="ja-JP" altLang="en-US" sz="4800" b="1" dirty="0">
                <a:latin typeface="游ゴシック" panose="020B0400000000000000" pitchFamily="50" charset="-128"/>
                <a:ea typeface="游ゴシック" panose="020B0400000000000000" pitchFamily="50" charset="-128"/>
              </a:rPr>
              <a:t>願</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8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わたしが仏になるとき、すべての人々が</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心から信じて、わたしの国に生れたいと願い、</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わずか十回でも念仏して、</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もし生れることができないようなら、</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わたしは決してさとりを開きません。</a:t>
            </a:r>
          </a:p>
          <a:p>
            <a:pPr>
              <a:lnSpc>
                <a:spcPct val="130000"/>
              </a:lnSpc>
            </a:pPr>
            <a:endParaRPr kumimoji="1" lang="ja-JP" altLang="en-US"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0904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17694" y="295028"/>
            <a:ext cx="9707273"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阿弥陀仏の</a:t>
            </a:r>
            <a:r>
              <a:rPr kumimoji="1" lang="ja-JP" altLang="en-US" sz="4800" b="1" dirty="0">
                <a:latin typeface="游ゴシック" panose="020B0400000000000000" pitchFamily="50" charset="-128"/>
                <a:ea typeface="游ゴシック" panose="020B0400000000000000" pitchFamily="50" charset="-128"/>
              </a:rPr>
              <a:t>第</a:t>
            </a:r>
            <a:r>
              <a:rPr kumimoji="1" lang="ja-JP" altLang="en-US" sz="4800" b="1" dirty="0">
                <a:solidFill>
                  <a:srgbClr val="FF0000"/>
                </a:solidFill>
                <a:latin typeface="游ゴシック" panose="020B0400000000000000" pitchFamily="50" charset="-128"/>
                <a:ea typeface="游ゴシック" panose="020B0400000000000000" pitchFamily="50" charset="-128"/>
              </a:rPr>
              <a:t>十八</a:t>
            </a:r>
            <a:r>
              <a:rPr kumimoji="1" lang="ja-JP" altLang="en-US" sz="4800" b="1" dirty="0">
                <a:latin typeface="游ゴシック" panose="020B0400000000000000" pitchFamily="50" charset="-128"/>
                <a:ea typeface="游ゴシック" panose="020B0400000000000000" pitchFamily="50" charset="-128"/>
              </a:rPr>
              <a:t>願</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8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わたしが仏になるとき、すべての人々が</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0070C0"/>
                </a:solidFill>
                <a:latin typeface="游ゴシック" panose="020B0400000000000000" pitchFamily="50" charset="-128"/>
                <a:ea typeface="游ゴシック" panose="020B0400000000000000" pitchFamily="50" charset="-128"/>
              </a:rPr>
              <a:t>心から信じて、わたしの国に生れたいと願い、</a:t>
            </a:r>
            <a:endParaRPr lang="en-US" altLang="ja-JP" sz="4000" b="1" dirty="0">
              <a:solidFill>
                <a:srgbClr val="0070C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わずか十回でも念仏して、</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00B050"/>
                </a:solidFill>
                <a:latin typeface="游ゴシック" panose="020B0400000000000000" pitchFamily="50" charset="-128"/>
                <a:ea typeface="游ゴシック" panose="020B0400000000000000" pitchFamily="50" charset="-128"/>
              </a:rPr>
              <a:t>もし生れることができないようなら、</a:t>
            </a:r>
            <a:endParaRPr lang="en-US" altLang="ja-JP" sz="4000" b="1" dirty="0">
              <a:solidFill>
                <a:srgbClr val="00B05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わたしは決してさとりを開きません。</a:t>
            </a:r>
          </a:p>
          <a:p>
            <a:pPr>
              <a:lnSpc>
                <a:spcPct val="130000"/>
              </a:lnSpc>
            </a:pPr>
            <a:endParaRPr kumimoji="1" lang="ja-JP" altLang="en-US"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528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83182" y="295028"/>
            <a:ext cx="6506397" cy="6552728"/>
          </a:xfrm>
          <a:prstGeom prst="rect">
            <a:avLst/>
          </a:prstGeom>
          <a:noFill/>
        </p:spPr>
        <p:txBody>
          <a:bodyPr vert="eaVert" wrap="square" rtlCol="0">
            <a:spAutoFit/>
          </a:bodyPr>
          <a:lstStyle/>
          <a:p>
            <a:pPr>
              <a:lnSpc>
                <a:spcPct val="130000"/>
              </a:lnSpc>
            </a:pPr>
            <a:r>
              <a:rPr lang="ja-JP" altLang="en-US" sz="4800" b="1" dirty="0">
                <a:latin typeface="游ゴシック" panose="020B0400000000000000" pitchFamily="50" charset="-128"/>
                <a:ea typeface="游ゴシック" panose="020B0400000000000000" pitchFamily="50" charset="-128"/>
              </a:rPr>
              <a:t>阿弥陀仏の</a:t>
            </a:r>
            <a:r>
              <a:rPr kumimoji="1" lang="ja-JP" altLang="en-US" sz="4800" b="1" dirty="0">
                <a:latin typeface="游ゴシック" panose="020B0400000000000000" pitchFamily="50" charset="-128"/>
                <a:ea typeface="游ゴシック" panose="020B0400000000000000" pitchFamily="50" charset="-128"/>
              </a:rPr>
              <a:t>第</a:t>
            </a:r>
            <a:r>
              <a:rPr kumimoji="1" lang="ja-JP" altLang="en-US" sz="4800" b="1" dirty="0">
                <a:solidFill>
                  <a:srgbClr val="FF0000"/>
                </a:solidFill>
                <a:latin typeface="游ゴシック" panose="020B0400000000000000" pitchFamily="50" charset="-128"/>
                <a:ea typeface="游ゴシック" panose="020B0400000000000000" pitchFamily="50" charset="-128"/>
              </a:rPr>
              <a:t>十八</a:t>
            </a:r>
            <a:r>
              <a:rPr kumimoji="1" lang="ja-JP" altLang="en-US" sz="4800" b="1" dirty="0">
                <a:latin typeface="游ゴシック" panose="020B0400000000000000" pitchFamily="50" charset="-128"/>
                <a:ea typeface="游ゴシック" panose="020B0400000000000000" pitchFamily="50" charset="-128"/>
              </a:rPr>
              <a:t>願</a:t>
            </a:r>
            <a:endParaRPr kumimoji="1" lang="en-US" altLang="ja-JP" sz="48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2000" b="1" dirty="0">
              <a:latin typeface="游ゴシック" panose="020B0400000000000000" pitchFamily="50" charset="-128"/>
              <a:ea typeface="游ゴシック" panose="020B0400000000000000" pitchFamily="50" charset="-128"/>
            </a:endParaRPr>
          </a:p>
          <a:p>
            <a:pPr>
              <a:lnSpc>
                <a:spcPct val="130000"/>
              </a:lnSpc>
            </a:pPr>
            <a:endParaRPr kumimoji="1" lang="en-US" altLang="ja-JP" sz="800" b="1" dirty="0">
              <a:latin typeface="游ゴシック" panose="020B0400000000000000" pitchFamily="50" charset="-128"/>
              <a:ea typeface="游ゴシック" panose="020B0400000000000000" pitchFamily="50" charset="-128"/>
            </a:endParaRPr>
          </a:p>
          <a:p>
            <a:pPr>
              <a:lnSpc>
                <a:spcPct val="130000"/>
              </a:lnSpc>
            </a:pPr>
            <a:r>
              <a:rPr lang="ja-JP" altLang="en-US" sz="4800" b="1" dirty="0">
                <a:latin typeface="游ゴシック" panose="020B0400000000000000" pitchFamily="50" charset="-128"/>
                <a:ea typeface="游ゴシック" panose="020B0400000000000000" pitchFamily="50" charset="-128"/>
              </a:rPr>
              <a:t>人々を</a:t>
            </a:r>
            <a:endParaRPr lang="en-US" altLang="ja-JP" sz="4800" b="1" dirty="0">
              <a:latin typeface="游ゴシック" panose="020B0400000000000000" pitchFamily="50" charset="-128"/>
              <a:ea typeface="游ゴシック" panose="020B0400000000000000" pitchFamily="50" charset="-128"/>
            </a:endParaRPr>
          </a:p>
          <a:p>
            <a:pPr>
              <a:lnSpc>
                <a:spcPct val="130000"/>
              </a:lnSpc>
            </a:pPr>
            <a:r>
              <a:rPr lang="ja-JP" altLang="en-US" sz="4800" b="1" dirty="0">
                <a:solidFill>
                  <a:schemeClr val="accent1"/>
                </a:solidFill>
                <a:latin typeface="游ゴシック" panose="020B0400000000000000" pitchFamily="50" charset="-128"/>
                <a:ea typeface="游ゴシック" panose="020B0400000000000000" pitchFamily="50" charset="-128"/>
              </a:rPr>
              <a:t>信じさせ</a:t>
            </a:r>
            <a:endParaRPr lang="en-US" altLang="ja-JP" sz="4800" b="1" dirty="0">
              <a:solidFill>
                <a:schemeClr val="accent1"/>
              </a:solidFill>
              <a:latin typeface="游ゴシック" panose="020B0400000000000000" pitchFamily="50" charset="-128"/>
              <a:ea typeface="游ゴシック" panose="020B0400000000000000" pitchFamily="50" charset="-128"/>
            </a:endParaRPr>
          </a:p>
          <a:p>
            <a:pPr>
              <a:lnSpc>
                <a:spcPct val="130000"/>
              </a:lnSpc>
            </a:pPr>
            <a:r>
              <a:rPr lang="ja-JP" altLang="en-US" sz="4800" b="1" dirty="0">
                <a:solidFill>
                  <a:srgbClr val="FF0000"/>
                </a:solidFill>
                <a:latin typeface="游ゴシック" panose="020B0400000000000000" pitchFamily="50" charset="-128"/>
                <a:ea typeface="游ゴシック" panose="020B0400000000000000" pitchFamily="50" charset="-128"/>
              </a:rPr>
              <a:t>念仏させて</a:t>
            </a:r>
            <a:endParaRPr lang="en-US" altLang="ja-JP" sz="48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800" b="1" dirty="0">
                <a:solidFill>
                  <a:srgbClr val="00B050"/>
                </a:solidFill>
                <a:latin typeface="游ゴシック" panose="020B0400000000000000" pitchFamily="50" charset="-128"/>
                <a:ea typeface="游ゴシック" panose="020B0400000000000000" pitchFamily="50" charset="-128"/>
              </a:rPr>
              <a:t>必ず浄土に往生させる</a:t>
            </a:r>
            <a:endParaRPr lang="en-US" altLang="ja-JP" sz="4800" b="1" dirty="0">
              <a:solidFill>
                <a:srgbClr val="00B050"/>
              </a:solidFill>
              <a:latin typeface="游ゴシック" panose="020B0400000000000000" pitchFamily="50" charset="-128"/>
              <a:ea typeface="游ゴシック" panose="020B0400000000000000" pitchFamily="50" charset="-128"/>
            </a:endParaRPr>
          </a:p>
          <a:p>
            <a:pPr>
              <a:lnSpc>
                <a:spcPct val="130000"/>
              </a:lnSpc>
            </a:pPr>
            <a:r>
              <a:rPr lang="ja-JP" altLang="en-US" sz="4800" b="1" dirty="0">
                <a:latin typeface="游ゴシック" panose="020B0400000000000000" pitchFamily="50" charset="-128"/>
                <a:ea typeface="游ゴシック" panose="020B0400000000000000" pitchFamily="50" charset="-128"/>
              </a:rPr>
              <a:t>という願い</a:t>
            </a:r>
          </a:p>
        </p:txBody>
      </p:sp>
    </p:spTree>
    <p:extLst>
      <p:ext uri="{BB962C8B-B14F-4D97-AF65-F5344CB8AC3E}">
        <p14:creationId xmlns:p14="http://schemas.microsoft.com/office/powerpoint/2010/main" val="429131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明如来本誓応機</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4133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7030244" y="0"/>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48</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明</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如来本誓</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応機</a:t>
            </a:r>
            <a:endParaRPr kumimoji="1"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7" name="右矢印 6">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2" name="四角形吹き出し 1"/>
          <p:cNvSpPr/>
          <p:nvPr/>
        </p:nvSpPr>
        <p:spPr>
          <a:xfrm>
            <a:off x="2453234" y="-170234"/>
            <a:ext cx="4577010"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400" b="1" dirty="0">
                <a:solidFill>
                  <a:schemeClr val="tx1"/>
                </a:solidFill>
                <a:effectLst/>
                <a:latin typeface="游ゴシック" panose="020B0400000000000000" pitchFamily="50" charset="-128"/>
                <a:ea typeface="游ゴシック" panose="020B0400000000000000" pitchFamily="50" charset="-128"/>
              </a:rPr>
              <a:t>　七高僧は、阿弥陀仏の</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effectLst/>
                <a:latin typeface="游ゴシック" panose="020B0400000000000000" pitchFamily="50" charset="-128"/>
                <a:ea typeface="游ゴシック" panose="020B0400000000000000" pitchFamily="50" charset="-128"/>
              </a:rPr>
              <a:t>　本願は私のための願い</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effectLst/>
                <a:latin typeface="游ゴシック" panose="020B0400000000000000" pitchFamily="50" charset="-128"/>
                <a:ea typeface="游ゴシック" panose="020B0400000000000000" pitchFamily="50" charset="-128"/>
              </a:rPr>
              <a:t>　であると明らかにされた</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4781" y="157985"/>
            <a:ext cx="1857328" cy="2469322"/>
          </a:xfrm>
          <a:prstGeom prst="rect">
            <a:avLst/>
          </a:prstGeom>
          <a:effectLst>
            <a:glow rad="254000">
              <a:srgbClr val="FFFF00">
                <a:alpha val="80000"/>
              </a:srgbClr>
            </a:glow>
          </a:effectLst>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3" y="127758"/>
            <a:ext cx="1960852" cy="2499549"/>
          </a:xfrm>
          <a:prstGeom prst="rect">
            <a:avLst/>
          </a:prstGeom>
          <a:effectLst>
            <a:glow rad="254000">
              <a:srgbClr val="FFFF00">
                <a:alpha val="80000"/>
              </a:srgbClr>
            </a:glow>
          </a:effectLst>
        </p:spPr>
      </p:pic>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394" y="1451739"/>
            <a:ext cx="2136853" cy="2430670"/>
          </a:xfrm>
          <a:prstGeom prst="rect">
            <a:avLst/>
          </a:prstGeom>
          <a:effectLst>
            <a:glow rad="254000">
              <a:srgbClr val="FF0000">
                <a:alpha val="70000"/>
              </a:srgbClr>
            </a:glow>
          </a:effectLst>
        </p:spPr>
      </p:pic>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25" y="2192427"/>
            <a:ext cx="2154188" cy="2202597"/>
          </a:xfrm>
          <a:prstGeom prst="rect">
            <a:avLst/>
          </a:prstGeom>
          <a:effectLst>
            <a:glow rad="254000">
              <a:srgbClr val="FF0000">
                <a:alpha val="70000"/>
              </a:srgbClr>
            </a:glow>
          </a:effectLst>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7750" y="2212333"/>
            <a:ext cx="2352061" cy="2358401"/>
          </a:xfrm>
          <a:prstGeom prst="rect">
            <a:avLst/>
          </a:prstGeom>
          <a:effectLst>
            <a:glow rad="254000">
              <a:srgbClr val="FF0000">
                <a:alpha val="70000"/>
              </a:srgbClr>
            </a:glow>
          </a:effectLst>
        </p:spPr>
      </p:pic>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643" y="3546606"/>
            <a:ext cx="2502033" cy="2344836"/>
          </a:xfrm>
          <a:prstGeom prst="rect">
            <a:avLst/>
          </a:prstGeom>
          <a:effectLst>
            <a:glow rad="254000">
              <a:srgbClr val="00B0F0">
                <a:alpha val="80000"/>
              </a:srgbClr>
            </a:glow>
          </a:effectLst>
        </p:spPr>
      </p:pic>
      <p:pic>
        <p:nvPicPr>
          <p:cNvPr id="24" name="図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7975" y="3634739"/>
            <a:ext cx="2794924" cy="2668219"/>
          </a:xfrm>
          <a:prstGeom prst="rect">
            <a:avLst/>
          </a:prstGeom>
          <a:effectLst>
            <a:glow rad="381000">
              <a:srgbClr val="00B0F0">
                <a:alpha val="80000"/>
              </a:srgbClr>
            </a:glow>
          </a:effectLst>
        </p:spPr>
      </p:pic>
    </p:spTree>
    <p:custDataLst>
      <p:tags r:id="rId1"/>
    </p:custDataLst>
    <p:extLst>
      <p:ext uri="{BB962C8B-B14F-4D97-AF65-F5344CB8AC3E}">
        <p14:creationId xmlns:p14="http://schemas.microsoft.com/office/powerpoint/2010/main" val="385415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1763688" y="404664"/>
            <a:ext cx="11321498" cy="7781565"/>
          </a:xfrm>
          <a:prstGeom prst="rect">
            <a:avLst/>
          </a:prstGeom>
        </p:spPr>
      </p:pic>
      <p:sp>
        <p:nvSpPr>
          <p:cNvPr id="6" name="テキスト ボックス 5"/>
          <p:cNvSpPr txBox="1"/>
          <p:nvPr/>
        </p:nvSpPr>
        <p:spPr>
          <a:xfrm>
            <a:off x="-84713" y="332656"/>
            <a:ext cx="6186309" cy="6408712"/>
          </a:xfrm>
          <a:prstGeom prst="rect">
            <a:avLst/>
          </a:prstGeom>
          <a:noFill/>
        </p:spPr>
        <p:txBody>
          <a:bodyPr vert="eaVert" wrap="square" rtlCol="0">
            <a:spAutoFit/>
          </a:bodyPr>
          <a:lstStyle/>
          <a:p>
            <a:pPr>
              <a:lnSpc>
                <a:spcPct val="130000"/>
              </a:lnSpc>
            </a:pPr>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阿弥陀仏が五劫もの長い間思いをめぐらしてたてられた本願をよくよく考えてみると、それはただ、この親鸞一人をお救いくださるためであった。</a:t>
            </a:r>
            <a:endParaRPr lang="en-US" altLang="ja-JP"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nSpc>
                <a:spcPct val="130000"/>
              </a:lnSpc>
            </a:pPr>
            <a:r>
              <a:rPr lang="ja-JP" altLang="en-US" sz="2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　　　　　　　　　　（</a:t>
            </a:r>
            <a:r>
              <a:rPr lang="en-US" altLang="ja-JP" sz="2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2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歎異抄</a:t>
            </a:r>
            <a:r>
              <a:rPr lang="en-US" altLang="ja-JP" sz="2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2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現代語訳４８頁）</a:t>
            </a:r>
          </a:p>
          <a:p>
            <a:pPr>
              <a:lnSpc>
                <a:spcPct val="130000"/>
              </a:lnSpc>
            </a:pPr>
            <a:endParaRPr kumimoji="1"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9502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366" t="62948" r="12233" b="7904"/>
          <a:stretch/>
        </p:blipFill>
        <p:spPr bwMode="auto">
          <a:xfrm>
            <a:off x="1033154" y="4239089"/>
            <a:ext cx="8646283" cy="252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382" t="63986" r="78475" b="7904"/>
          <a:stretch/>
        </p:blipFill>
        <p:spPr bwMode="auto">
          <a:xfrm>
            <a:off x="-287632" y="4329098"/>
            <a:ext cx="1320786" cy="243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251520" y="764704"/>
            <a:ext cx="8550950" cy="3276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七</a:t>
            </a:r>
            <a:r>
              <a:rPr lang="ja-JP" altLang="en-US" sz="48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高僧</a:t>
            </a:r>
            <a:r>
              <a:rPr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は、本願の教えを</a:t>
            </a:r>
            <a:endParaRPr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親鸞聖人まで届けてくださった。</a:t>
            </a:r>
            <a:endParaRPr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そして、多くの人を経て</a:t>
            </a:r>
            <a:endParaRPr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いま、私のもとまで届いている。</a:t>
            </a:r>
            <a:endParaRPr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endParaRPr lang="en-US" altLang="ja-JP" sz="1100" b="1" dirty="0">
              <a:solidFill>
                <a:schemeClr val="tx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6021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26" presetClass="emph" presetSubtype="0" repeatCount="5000" fill="hold" nodeType="withEffect">
                                  <p:stCondLst>
                                    <p:cond delay="0"/>
                                  </p:stCondLst>
                                  <p:childTnLst>
                                    <p:animEffect transition="out" filter="fade">
                                      <p:cBhvr>
                                        <p:cTn id="20" dur="500" tmFilter="0, 0; .2, .5; .8, .5; 1, 0"/>
                                        <p:tgtEl>
                                          <p:spTgt spid="5"/>
                                        </p:tgtEl>
                                      </p:cBhvr>
                                    </p:animEffect>
                                    <p:animScale>
                                      <p:cBhvr>
                                        <p:cTn id="2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28801"/>
            <a:ext cx="8640961" cy="486407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游ゴシック" panose="020B0400000000000000" pitchFamily="50" charset="-128"/>
                <a:ea typeface="游ゴシック" panose="020B0400000000000000" pitchFamily="50" charset="-128"/>
              </a:rPr>
              <a:t>☆「七高僧」とは、</a:t>
            </a:r>
            <a:r>
              <a:rPr lang="ja-JP" altLang="en-US" sz="3600" b="1" dirty="0">
                <a:solidFill>
                  <a:schemeClr val="tx1"/>
                </a:solidFill>
                <a:effectLst/>
                <a:latin typeface="游ゴシック" panose="020B0400000000000000" pitchFamily="50" charset="-128"/>
                <a:ea typeface="游ゴシック" panose="020B0400000000000000" pitchFamily="50" charset="-128"/>
              </a:rPr>
              <a:t>親鸞聖人が特に敬重</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されたインド・中国・日本の七人の高</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僧方のことをいう。</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endParaRPr lang="en-US" altLang="ja-JP" sz="20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☆「七高僧」はどなたもみな</a:t>
            </a:r>
            <a:r>
              <a:rPr lang="ja-JP" altLang="en-US" sz="3600" b="1">
                <a:solidFill>
                  <a:schemeClr val="tx1"/>
                </a:solidFill>
                <a:effectLst/>
                <a:latin typeface="游ゴシック" panose="020B0400000000000000" pitchFamily="50" charset="-128"/>
                <a:ea typeface="游ゴシック" panose="020B0400000000000000" pitchFamily="50" charset="-128"/>
              </a:rPr>
              <a:t>、お釈迦</a:t>
            </a:r>
            <a:r>
              <a:rPr lang="ja-JP" altLang="en-US" sz="3600" b="1">
                <a:solidFill>
                  <a:schemeClr val="tx1"/>
                </a:solidFill>
                <a:latin typeface="游ゴシック" panose="020B0400000000000000" pitchFamily="50" charset="-128"/>
                <a:ea typeface="游ゴシック" panose="020B0400000000000000" pitchFamily="50" charset="-128"/>
              </a:rPr>
              <a:t>さ</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a:solidFill>
                  <a:schemeClr val="tx1"/>
                </a:solidFill>
                <a:effectLst/>
                <a:latin typeface="游ゴシック" panose="020B0400000000000000" pitchFamily="50" charset="-128"/>
                <a:ea typeface="游ゴシック" panose="020B0400000000000000" pitchFamily="50" charset="-128"/>
              </a:rPr>
              <a:t>　まがこの</a:t>
            </a:r>
            <a:r>
              <a:rPr lang="ja-JP" altLang="en-US" sz="3600" b="1" dirty="0">
                <a:solidFill>
                  <a:schemeClr val="tx1"/>
                </a:solidFill>
                <a:effectLst/>
                <a:latin typeface="游ゴシック" panose="020B0400000000000000" pitchFamily="50" charset="-128"/>
                <a:ea typeface="游ゴシック" panose="020B0400000000000000" pitchFamily="50" charset="-128"/>
              </a:rPr>
              <a:t>世に出られた本意をあらわし、</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阿弥陀仏の本願は「私」のために</a:t>
            </a:r>
            <a:r>
              <a:rPr lang="ja-JP" altLang="en-US" sz="3600" b="1" dirty="0" err="1">
                <a:solidFill>
                  <a:schemeClr val="tx1"/>
                </a:solidFill>
                <a:effectLst/>
                <a:latin typeface="游ゴシック" panose="020B0400000000000000" pitchFamily="50" charset="-128"/>
                <a:ea typeface="游ゴシック" panose="020B0400000000000000" pitchFamily="50" charset="-128"/>
              </a:rPr>
              <a:t>た</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てられたことをあきらかにされた。</a:t>
            </a:r>
            <a:endParaRPr lang="ja-JP" altLang="en-US" sz="3600" b="1" dirty="0">
              <a:solidFill>
                <a:schemeClr val="tx1"/>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6749" y="141744"/>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146366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1560" y="2492896"/>
            <a:ext cx="7200800" cy="2862322"/>
          </a:xfrm>
          <a:prstGeom prst="rect">
            <a:avLst/>
          </a:prstGeom>
          <a:noFill/>
        </p:spPr>
        <p:txBody>
          <a:bodyPr wrap="square" rtlCol="0">
            <a:spAutoFit/>
          </a:bodyPr>
          <a:lstStyle/>
          <a:p>
            <a:pPr algn="ctr"/>
            <a:r>
              <a:rPr lang="ja-JP" altLang="en-US" sz="6000" b="1" dirty="0">
                <a:solidFill>
                  <a:prstClr val="black"/>
                </a:solidFill>
                <a:latin typeface="游ゴシック" panose="020B0400000000000000" pitchFamily="50" charset="-128"/>
                <a:ea typeface="游ゴシック" panose="020B0400000000000000" pitchFamily="50" charset="-128"/>
              </a:rPr>
              <a:t>５．七高僧の教え</a:t>
            </a:r>
            <a:endParaRPr lang="en-US" altLang="ja-JP" sz="6000" b="1" dirty="0">
              <a:solidFill>
                <a:prstClr val="black"/>
              </a:solidFill>
              <a:latin typeface="游ゴシック" panose="020B0400000000000000" pitchFamily="50" charset="-128"/>
              <a:ea typeface="游ゴシック" panose="020B0400000000000000" pitchFamily="50" charset="-128"/>
            </a:endParaRPr>
          </a:p>
          <a:p>
            <a:pPr algn="ctr"/>
            <a:r>
              <a:rPr lang="ja-JP" altLang="en-US" sz="6000" b="1" dirty="0">
                <a:solidFill>
                  <a:prstClr val="black"/>
                </a:solidFill>
                <a:latin typeface="游ゴシック" panose="020B0400000000000000" pitchFamily="50" charset="-128"/>
                <a:ea typeface="游ゴシック" panose="020B0400000000000000" pitchFamily="50" charset="-128"/>
              </a:rPr>
              <a:t>（龍樹菩薩）</a:t>
            </a:r>
            <a:endParaRPr lang="en-US" altLang="ja-JP" sz="6000" b="1" dirty="0">
              <a:solidFill>
                <a:prstClr val="black"/>
              </a:solidFill>
              <a:latin typeface="游ゴシック" panose="020B0400000000000000" pitchFamily="50" charset="-128"/>
              <a:ea typeface="游ゴシック" panose="020B0400000000000000" pitchFamily="50" charset="-128"/>
            </a:endParaRPr>
          </a:p>
          <a:p>
            <a:pPr algn="ctr"/>
            <a:endParaRPr lang="ja-JP" altLang="en-US" sz="60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9356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正方形/長方形 3"/>
          <p:cNvSpPr/>
          <p:nvPr/>
        </p:nvSpPr>
        <p:spPr>
          <a:xfrm>
            <a:off x="539552" y="116632"/>
            <a:ext cx="3024336" cy="6552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77687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996952"/>
            <a:ext cx="9144000" cy="1015663"/>
          </a:xfrm>
          <a:prstGeom prst="rect">
            <a:avLst/>
          </a:prstGeom>
          <a:noFill/>
        </p:spPr>
        <p:txBody>
          <a:bodyPr wrap="square" rtlCol="0">
            <a:spAutoFit/>
          </a:bodyPr>
          <a:lstStyle/>
          <a:p>
            <a:pPr algn="ctr"/>
            <a:r>
              <a:rPr lang="ja-JP" altLang="en-US" sz="6000" b="1" dirty="0">
                <a:solidFill>
                  <a:prstClr val="black"/>
                </a:solidFill>
                <a:latin typeface="游ゴシック" panose="020B0400000000000000" pitchFamily="50" charset="-128"/>
                <a:ea typeface="游ゴシック" panose="020B0400000000000000" pitchFamily="50" charset="-128"/>
              </a:rPr>
              <a:t>４．教えの伝承</a:t>
            </a:r>
          </a:p>
        </p:txBody>
      </p:sp>
    </p:spTree>
    <p:extLst>
      <p:ext uri="{BB962C8B-B14F-4D97-AF65-F5344CB8AC3E}">
        <p14:creationId xmlns:p14="http://schemas.microsoft.com/office/powerpoint/2010/main" val="262092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404664"/>
            <a:ext cx="4744977" cy="6308457"/>
          </a:xfrm>
          <a:prstGeom prst="rect">
            <a:avLst/>
          </a:prstGeom>
        </p:spPr>
      </p:pic>
      <p:sp>
        <p:nvSpPr>
          <p:cNvPr id="15" name="テキスト ボックス 14"/>
          <p:cNvSpPr txBox="1"/>
          <p:nvPr/>
        </p:nvSpPr>
        <p:spPr>
          <a:xfrm>
            <a:off x="6177750" y="404664"/>
            <a:ext cx="1323439" cy="2996951"/>
          </a:xfrm>
          <a:prstGeom prst="rect">
            <a:avLst/>
          </a:prstGeom>
          <a:solidFill>
            <a:schemeClr val="accent6">
              <a:lumMod val="50000"/>
            </a:schemeClr>
          </a:solidFill>
          <a:ln>
            <a:solidFill>
              <a:schemeClr val="tx1"/>
            </a:solidFill>
          </a:ln>
        </p:spPr>
        <p:txBody>
          <a:bodyPr vert="eaVert" wrap="square" rtlCol="0">
            <a:spAutoFit/>
          </a:bodyPr>
          <a:lstStyle/>
          <a:p>
            <a:r>
              <a:rPr lang="ja-JP" altLang="en-US" sz="2000" dirty="0">
                <a:solidFill>
                  <a:schemeClr val="bg1"/>
                </a:solidFill>
                <a:latin typeface="游ゴシック" panose="020B0400000000000000" pitchFamily="50" charset="-128"/>
                <a:ea typeface="游ゴシック" panose="020B0400000000000000" pitchFamily="50" charset="-128"/>
              </a:rPr>
              <a:t>りゅう</a:t>
            </a:r>
            <a:r>
              <a:rPr lang="ja-JP" altLang="en-US" sz="2000" dirty="0" err="1">
                <a:solidFill>
                  <a:schemeClr val="bg1"/>
                </a:solidFill>
                <a:latin typeface="游ゴシック" panose="020B0400000000000000" pitchFamily="50" charset="-128"/>
                <a:ea typeface="游ゴシック" panose="020B0400000000000000" pitchFamily="50" charset="-128"/>
              </a:rPr>
              <a:t>じゅ</a:t>
            </a:r>
            <a:r>
              <a:rPr lang="ja-JP" altLang="en-US" sz="2000" dirty="0">
                <a:solidFill>
                  <a:schemeClr val="bg1"/>
                </a:solidFill>
                <a:latin typeface="游ゴシック" panose="020B0400000000000000" pitchFamily="50" charset="-128"/>
                <a:ea typeface="游ゴシック" panose="020B0400000000000000" pitchFamily="50" charset="-128"/>
              </a:rPr>
              <a:t>　ぼ　</a:t>
            </a:r>
            <a:r>
              <a:rPr lang="ja-JP" altLang="en-US" sz="2000" dirty="0" err="1">
                <a:solidFill>
                  <a:schemeClr val="bg1"/>
                </a:solidFill>
                <a:latin typeface="游ゴシック" panose="020B0400000000000000" pitchFamily="50" charset="-128"/>
                <a:ea typeface="游ゴシック" panose="020B0400000000000000" pitchFamily="50" charset="-128"/>
              </a:rPr>
              <a:t>さつ</a:t>
            </a:r>
            <a:endParaRPr lang="en-US" altLang="ja-JP" sz="2000" dirty="0">
              <a:solidFill>
                <a:schemeClr val="bg1"/>
              </a:solidFill>
              <a:latin typeface="游ゴシック" panose="020B0400000000000000" pitchFamily="50" charset="-128"/>
              <a:ea typeface="游ゴシック" panose="020B0400000000000000" pitchFamily="50" charset="-128"/>
            </a:endParaRPr>
          </a:p>
          <a:p>
            <a:r>
              <a:rPr lang="ja-JP" altLang="en-US" sz="5400" dirty="0">
                <a:solidFill>
                  <a:schemeClr val="bg1"/>
                </a:solidFill>
                <a:latin typeface="游ゴシック" panose="020B0400000000000000" pitchFamily="50" charset="-128"/>
                <a:ea typeface="游ゴシック" panose="020B0400000000000000" pitchFamily="50" charset="-128"/>
              </a:rPr>
              <a:t>龍樹菩薩</a:t>
            </a:r>
            <a:endParaRPr kumimoji="1" lang="ja-JP" altLang="en-US" sz="2800"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548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anim calcmode="lin" valueType="num">
                                      <p:cBhvr>
                                        <p:cTn id="10" dur="500" fill="hold"/>
                                        <p:tgtEl>
                                          <p:spTgt spid="15"/>
                                        </p:tgtEl>
                                        <p:attrNameLst>
                                          <p:attrName>ppt_x</p:attrName>
                                        </p:attrNameLst>
                                      </p:cBhvr>
                                      <p:tavLst>
                                        <p:tav tm="0">
                                          <p:val>
                                            <p:fltVal val="0.5"/>
                                          </p:val>
                                        </p:tav>
                                        <p:tav tm="100000">
                                          <p:val>
                                            <p:strVal val="#ppt_x"/>
                                          </p:val>
                                        </p:tav>
                                      </p:tavLst>
                                    </p:anim>
                                    <p:anim calcmode="lin" valueType="num">
                                      <p:cBhvr>
                                        <p:cTn id="11" dur="500" fill="hold"/>
                                        <p:tgtEl>
                                          <p:spTgt spid="1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194220" y="289502"/>
            <a:ext cx="3705630" cy="629415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釈尊は楞伽山で</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大衆に仰せになった。「南インドに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龍樹菩薩が現れて、</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釈迦如来楞伽山</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為衆告命南天竺</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51</a:t>
            </a:r>
            <a:r>
              <a:rPr lang="ja-JP" altLang="en-US" sz="5400" b="1" dirty="0">
                <a:solidFill>
                  <a:schemeClr val="tx1"/>
                </a:solidFill>
                <a:latin typeface="游ゴシック" panose="020B0400000000000000" pitchFamily="50" charset="-128"/>
                <a:ea typeface="游ゴシック" panose="020B0400000000000000" pitchFamily="50" charset="-128"/>
              </a:rPr>
              <a:t>龍樹大士出於世</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0746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194220" y="289502"/>
            <a:ext cx="3705630" cy="629415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釈尊は楞伽山で</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大衆に仰せになった。「南インドに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龍樹菩薩が現れて、</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49</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釈迦如来楞伽山</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為衆告命南天竺</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51</a:t>
            </a:r>
            <a:r>
              <a:rPr lang="ja-JP" altLang="en-US" sz="5400" b="1" dirty="0">
                <a:solidFill>
                  <a:schemeClr val="tx1"/>
                </a:solidFill>
                <a:latin typeface="游ゴシック" panose="020B0400000000000000" pitchFamily="50" charset="-128"/>
                <a:ea typeface="游ゴシック" panose="020B0400000000000000" pitchFamily="50" charset="-128"/>
              </a:rPr>
              <a:t>龍樹大士出於世</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0647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194220" y="289502"/>
            <a:ext cx="3705630" cy="629415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釈尊は楞伽山で</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大衆に</a:t>
            </a:r>
            <a:r>
              <a:rPr lang="ja-JP" altLang="en-US" sz="4400" b="1" dirty="0">
                <a:solidFill>
                  <a:schemeClr val="bg1"/>
                </a:solidFill>
                <a:effectLst/>
                <a:latin typeface="游ゴシック" panose="020B0400000000000000" pitchFamily="50" charset="-128"/>
                <a:ea typeface="游ゴシック" panose="020B0400000000000000" pitchFamily="50" charset="-128"/>
              </a:rPr>
              <a:t>仰せになった。「南インドに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龍樹菩薩が現れて、</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釈迦如来楞伽山</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50</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為衆</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告命南天竺</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51</a:t>
            </a:r>
            <a:r>
              <a:rPr lang="ja-JP" altLang="en-US" sz="5400" b="1" dirty="0">
                <a:solidFill>
                  <a:schemeClr val="tx1"/>
                </a:solidFill>
                <a:latin typeface="游ゴシック" panose="020B0400000000000000" pitchFamily="50" charset="-128"/>
                <a:ea typeface="游ゴシック" panose="020B0400000000000000" pitchFamily="50" charset="-128"/>
              </a:rPr>
              <a:t>龍樹大士出於世</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6579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194220" y="289502"/>
            <a:ext cx="3705630" cy="629415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釈尊は楞伽山で</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大衆に</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仰せになった</a:t>
            </a:r>
            <a:r>
              <a:rPr lang="ja-JP" altLang="en-US" sz="4400" b="1" dirty="0">
                <a:solidFill>
                  <a:schemeClr val="bg1"/>
                </a:solidFill>
                <a:effectLst/>
                <a:latin typeface="游ゴシック" panose="020B0400000000000000" pitchFamily="50" charset="-128"/>
                <a:ea typeface="游ゴシック" panose="020B0400000000000000" pitchFamily="50" charset="-128"/>
              </a:rPr>
              <a:t>。「南インドに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龍樹菩薩が現れて、</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釈迦如来楞伽山</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為衆</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告命</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南天竺</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51</a:t>
            </a:r>
            <a:r>
              <a:rPr lang="ja-JP" altLang="en-US" sz="5400" b="1" dirty="0">
                <a:solidFill>
                  <a:schemeClr val="tx1"/>
                </a:solidFill>
                <a:latin typeface="游ゴシック" panose="020B0400000000000000" pitchFamily="50" charset="-128"/>
                <a:ea typeface="游ゴシック" panose="020B0400000000000000" pitchFamily="50" charset="-128"/>
              </a:rPr>
              <a:t>龍樹大士出於世</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4773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194220" y="289502"/>
            <a:ext cx="3705630" cy="629415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釈尊は楞伽山で</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大衆に仰せになった。「</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南インド</a:t>
            </a:r>
            <a:r>
              <a:rPr lang="ja-JP" altLang="en-US" sz="4400" b="1" dirty="0">
                <a:solidFill>
                  <a:schemeClr val="bg1"/>
                </a:solidFill>
                <a:effectLst/>
                <a:latin typeface="游ゴシック" panose="020B0400000000000000" pitchFamily="50" charset="-128"/>
                <a:ea typeface="游ゴシック" panose="020B0400000000000000" pitchFamily="50" charset="-128"/>
              </a:rPr>
              <a:t>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龍樹菩薩が現れて、</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釈迦如来楞伽山</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為衆告命</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南天竺</a:t>
            </a:r>
            <a:endParaRPr kumimoji="1"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51</a:t>
            </a:r>
            <a:r>
              <a:rPr lang="ja-JP" altLang="en-US" sz="5400" b="1" dirty="0">
                <a:solidFill>
                  <a:schemeClr val="tx1"/>
                </a:solidFill>
                <a:latin typeface="游ゴシック" panose="020B0400000000000000" pitchFamily="50" charset="-128"/>
                <a:ea typeface="游ゴシック" panose="020B0400000000000000" pitchFamily="50" charset="-128"/>
              </a:rPr>
              <a:t>龍樹大士出於世</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9145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194220" y="289502"/>
            <a:ext cx="3705630" cy="629415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釈尊は楞伽山で</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大衆に仰せになった。「南インドに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龍樹菩薩</a:t>
            </a:r>
            <a:r>
              <a:rPr lang="ja-JP" altLang="en-US" sz="4400" b="1" dirty="0">
                <a:solidFill>
                  <a:schemeClr val="bg1"/>
                </a:solidFill>
                <a:latin typeface="游ゴシック" panose="020B0400000000000000" pitchFamily="50" charset="-128"/>
                <a:ea typeface="游ゴシック" panose="020B0400000000000000" pitchFamily="50" charset="-128"/>
              </a:rPr>
              <a:t>が現れて、</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釈迦如来楞伽山</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為衆告命南天竺</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51</a:t>
            </a:r>
            <a:r>
              <a:rPr lang="ja-JP" altLang="en-US" sz="5400" b="1" dirty="0">
                <a:solidFill>
                  <a:srgbClr val="FF0000"/>
                </a:solidFill>
                <a:latin typeface="游ゴシック" panose="020B0400000000000000" pitchFamily="50" charset="-128"/>
                <a:ea typeface="游ゴシック" panose="020B0400000000000000" pitchFamily="50" charset="-128"/>
              </a:rPr>
              <a:t>龍樹大士</a:t>
            </a:r>
            <a:r>
              <a:rPr lang="ja-JP" altLang="en-US" sz="5400" b="1" dirty="0">
                <a:solidFill>
                  <a:schemeClr val="tx1"/>
                </a:solidFill>
                <a:latin typeface="游ゴシック" panose="020B0400000000000000" pitchFamily="50" charset="-128"/>
                <a:ea typeface="游ゴシック" panose="020B0400000000000000" pitchFamily="50" charset="-128"/>
              </a:rPr>
              <a:t>出於世</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0419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194220" y="289502"/>
            <a:ext cx="3705630" cy="629415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釈尊は楞伽山で</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大衆に仰せになった。「南インドに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龍樹菩薩が</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現れて</a:t>
            </a:r>
            <a:r>
              <a:rPr lang="ja-JP" altLang="en-US" sz="4400" b="1" dirty="0">
                <a:solidFill>
                  <a:schemeClr val="bg1"/>
                </a:solidFill>
                <a:latin typeface="游ゴシック" panose="020B0400000000000000" pitchFamily="50" charset="-128"/>
                <a:ea typeface="游ゴシック" panose="020B0400000000000000" pitchFamily="50" charset="-128"/>
              </a:rPr>
              <a:t>、</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釈迦如来楞伽山</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50</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為衆告命南天竺</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51</a:t>
            </a:r>
            <a:r>
              <a:rPr lang="ja-JP" altLang="en-US" sz="5400" b="1" dirty="0">
                <a:solidFill>
                  <a:schemeClr val="tx1"/>
                </a:solidFill>
                <a:latin typeface="游ゴシック" panose="020B0400000000000000" pitchFamily="50" charset="-128"/>
                <a:ea typeface="游ゴシック" panose="020B0400000000000000" pitchFamily="50" charset="-128"/>
              </a:rPr>
              <a:t>龍樹大士</a:t>
            </a:r>
            <a:r>
              <a:rPr lang="ja-JP" altLang="en-US" sz="5400" b="1" dirty="0">
                <a:solidFill>
                  <a:srgbClr val="FF0000"/>
                </a:solidFill>
                <a:latin typeface="游ゴシック" panose="020B0400000000000000" pitchFamily="50" charset="-128"/>
                <a:ea typeface="游ゴシック" panose="020B0400000000000000" pitchFamily="50" charset="-128"/>
              </a:rPr>
              <a:t>出於世</a:t>
            </a:r>
            <a:endParaRPr kumimoji="1" lang="ja-JP" altLang="en-US" sz="5400" b="1" dirty="0">
              <a:solidFill>
                <a:srgbClr val="FF0000"/>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4922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80016" y="245917"/>
            <a:ext cx="5466112" cy="638132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有無の見をすべて打ち</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破り、</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尊い大乗の法を説き、</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歓喜地の位に至って、</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阿弥陀仏の浄土に往生</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するだろう」と。</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悉能摧破有無見</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53</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宣説大乗無上法</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54</a:t>
            </a:r>
            <a:r>
              <a:rPr lang="ja-JP" altLang="en-US" sz="5400" b="1" dirty="0">
                <a:solidFill>
                  <a:schemeClr val="tx1"/>
                </a:solidFill>
                <a:latin typeface="游ゴシック" panose="020B0400000000000000" pitchFamily="50" charset="-128"/>
                <a:ea typeface="游ゴシック" panose="020B0400000000000000" pitchFamily="50" charset="-128"/>
              </a:rPr>
              <a:t>証歓喜地生安楽</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28146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80016" y="245917"/>
            <a:ext cx="5466112" cy="638132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有無の見</a:t>
            </a:r>
            <a:r>
              <a:rPr lang="ja-JP" altLang="en-US" sz="4400" b="1" dirty="0">
                <a:solidFill>
                  <a:schemeClr val="bg1"/>
                </a:solidFill>
                <a:effectLst/>
                <a:latin typeface="游ゴシック" panose="020B0400000000000000" pitchFamily="50" charset="-128"/>
                <a:ea typeface="游ゴシック" panose="020B0400000000000000" pitchFamily="50" charset="-128"/>
              </a:rPr>
              <a:t>をすべて打ち</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破り、</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尊い大乗の法を説き、</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歓喜地の位に至って、</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阿弥陀仏の浄土に往生</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するだろう」と。</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悉能摧破</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有無見</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53</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宣説大乗無上法</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54</a:t>
            </a:r>
            <a:r>
              <a:rPr lang="ja-JP" altLang="en-US" sz="5400" b="1" dirty="0">
                <a:solidFill>
                  <a:schemeClr val="tx1"/>
                </a:solidFill>
                <a:latin typeface="游ゴシック" panose="020B0400000000000000" pitchFamily="50" charset="-128"/>
                <a:ea typeface="游ゴシック" panose="020B0400000000000000" pitchFamily="50" charset="-128"/>
              </a:rPr>
              <a:t>証歓喜地生安楽</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689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正方形/長方形 3"/>
          <p:cNvSpPr/>
          <p:nvPr/>
        </p:nvSpPr>
        <p:spPr>
          <a:xfrm>
            <a:off x="3563888" y="188640"/>
            <a:ext cx="1368152" cy="63367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85952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80016" y="245917"/>
            <a:ext cx="5466112" cy="638132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有無の見を</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すべて</a:t>
            </a:r>
            <a:r>
              <a:rPr lang="ja-JP" altLang="en-US" sz="4400" b="1" dirty="0">
                <a:solidFill>
                  <a:schemeClr val="bg1"/>
                </a:solidFill>
                <a:effectLst/>
                <a:latin typeface="游ゴシック" panose="020B0400000000000000" pitchFamily="50" charset="-128"/>
                <a:ea typeface="游ゴシック" panose="020B0400000000000000" pitchFamily="50" charset="-128"/>
              </a:rPr>
              <a:t>打ち</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破り、</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尊い大乗の法を説き、</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歓喜地の位に至って、</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阿弥陀仏の浄土に往生</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するだろう」と。</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悉</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能摧破有無見</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53</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宣説大乗無上法</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54</a:t>
            </a:r>
            <a:r>
              <a:rPr lang="ja-JP" altLang="en-US" sz="5400" b="1" dirty="0">
                <a:solidFill>
                  <a:schemeClr val="tx1"/>
                </a:solidFill>
                <a:latin typeface="游ゴシック" panose="020B0400000000000000" pitchFamily="50" charset="-128"/>
                <a:ea typeface="游ゴシック" panose="020B0400000000000000" pitchFamily="50" charset="-128"/>
              </a:rPr>
              <a:t>証歓喜地生安楽</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3045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80016" y="245917"/>
            <a:ext cx="5466112" cy="638132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有無の見をすべて</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打ち</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　破り</a:t>
            </a:r>
            <a:r>
              <a:rPr lang="ja-JP" altLang="en-US" sz="4400" b="1" dirty="0">
                <a:solidFill>
                  <a:schemeClr val="bg1"/>
                </a:solidFill>
                <a:latin typeface="游ゴシック" panose="020B0400000000000000" pitchFamily="50" charset="-128"/>
                <a:ea typeface="游ゴシック" panose="020B0400000000000000" pitchFamily="50" charset="-128"/>
              </a:rPr>
              <a:t>、</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尊い大乗の法を説き、</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歓喜地の位に至って、</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阿弥陀仏の浄土に往生</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するだろう」と。</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摧破</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有無見</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53</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宣説大乗無上法</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54</a:t>
            </a:r>
            <a:r>
              <a:rPr lang="ja-JP" altLang="en-US" sz="5400" b="1" dirty="0">
                <a:solidFill>
                  <a:schemeClr val="tx1"/>
                </a:solidFill>
                <a:latin typeface="游ゴシック" panose="020B0400000000000000" pitchFamily="50" charset="-128"/>
                <a:ea typeface="游ゴシック" panose="020B0400000000000000" pitchFamily="50" charset="-128"/>
              </a:rPr>
              <a:t>証歓喜地生安楽</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9693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80016" y="245917"/>
            <a:ext cx="5466112" cy="638132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有無の見をすべて打ち</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破り、</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尊い大乗の法</a:t>
            </a:r>
            <a:r>
              <a:rPr lang="ja-JP" altLang="en-US" sz="4400" b="1" dirty="0">
                <a:solidFill>
                  <a:schemeClr val="bg1"/>
                </a:solidFill>
                <a:effectLst/>
                <a:latin typeface="游ゴシック" panose="020B0400000000000000" pitchFamily="50" charset="-128"/>
                <a:ea typeface="游ゴシック" panose="020B0400000000000000" pitchFamily="50" charset="-128"/>
              </a:rPr>
              <a:t>を説き、</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歓喜地の位に至って、</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阿弥陀仏の浄土に往生</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するだろう」と。</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悉能摧破有無見</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53</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宣説</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大乗無上法</a:t>
            </a:r>
            <a:endParaRPr kumimoji="1"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54</a:t>
            </a:r>
            <a:r>
              <a:rPr lang="ja-JP" altLang="en-US" sz="5400" b="1" dirty="0">
                <a:solidFill>
                  <a:schemeClr val="tx1"/>
                </a:solidFill>
                <a:latin typeface="游ゴシック" panose="020B0400000000000000" pitchFamily="50" charset="-128"/>
                <a:ea typeface="游ゴシック" panose="020B0400000000000000" pitchFamily="50" charset="-128"/>
              </a:rPr>
              <a:t>証歓喜地生安楽</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498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80016" y="245917"/>
            <a:ext cx="5466112" cy="638132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有無の見をすべて打ち</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破り、</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尊い大乗の法を</a:t>
            </a:r>
            <a:r>
              <a:rPr lang="ja-JP" altLang="en-US" sz="4400" b="1" dirty="0">
                <a:solidFill>
                  <a:srgbClr val="FF0000"/>
                </a:solidFill>
                <a:effectLst>
                  <a:glow rad="215900">
                    <a:schemeClr val="bg1"/>
                  </a:glow>
                </a:effectLst>
                <a:latin typeface="游ゴシック" panose="020B0400000000000000" pitchFamily="50" charset="-128"/>
                <a:ea typeface="游ゴシック" panose="020B0400000000000000" pitchFamily="50" charset="-128"/>
              </a:rPr>
              <a:t>説き</a:t>
            </a:r>
            <a:r>
              <a:rPr lang="ja-JP" altLang="en-US" sz="4400" b="1" dirty="0">
                <a:solidFill>
                  <a:schemeClr val="bg1"/>
                </a:solidFill>
                <a:effectLst/>
                <a:latin typeface="游ゴシック" panose="020B0400000000000000" pitchFamily="50" charset="-128"/>
                <a:ea typeface="游ゴシック" panose="020B0400000000000000" pitchFamily="50" charset="-128"/>
              </a:rPr>
              <a:t>、</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歓喜地の位に至って、</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阿弥陀仏の浄土に往生</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するだろう」と。</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悉能摧破有無見</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53</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宣説</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大乗無上法</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54</a:t>
            </a:r>
            <a:r>
              <a:rPr lang="ja-JP" altLang="en-US" sz="5400" b="1" dirty="0">
                <a:solidFill>
                  <a:schemeClr val="tx1"/>
                </a:solidFill>
                <a:latin typeface="游ゴシック" panose="020B0400000000000000" pitchFamily="50" charset="-128"/>
                <a:ea typeface="游ゴシック" panose="020B0400000000000000" pitchFamily="50" charset="-128"/>
              </a:rPr>
              <a:t>証歓喜地生安楽</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2129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80016" y="245917"/>
            <a:ext cx="5466112" cy="638132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有無の見をすべて打ち</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破り、</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尊い大乗の法を説き、</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歓喜地の位に至って</a:t>
            </a:r>
            <a:r>
              <a:rPr lang="ja-JP" altLang="en-US" sz="4400" b="1" dirty="0">
                <a:solidFill>
                  <a:schemeClr val="bg1"/>
                </a:solidFill>
                <a:latin typeface="游ゴシック" panose="020B0400000000000000" pitchFamily="50" charset="-128"/>
                <a:ea typeface="游ゴシック" panose="020B0400000000000000" pitchFamily="50" charset="-128"/>
              </a:rPr>
              <a:t>、</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阿弥陀仏の浄土に往生</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するだろう」と。</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悉能摧破有無見</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53</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宣説大乗無上法</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54</a:t>
            </a:r>
            <a:r>
              <a:rPr lang="ja-JP" altLang="en-US" sz="5400" b="1" dirty="0">
                <a:solidFill>
                  <a:srgbClr val="FF0000"/>
                </a:solidFill>
                <a:latin typeface="游ゴシック" panose="020B0400000000000000" pitchFamily="50" charset="-128"/>
                <a:ea typeface="游ゴシック" panose="020B0400000000000000" pitchFamily="50" charset="-128"/>
              </a:rPr>
              <a:t>証歓喜地</a:t>
            </a:r>
            <a:r>
              <a:rPr lang="ja-JP" altLang="en-US" sz="5400" b="1" dirty="0">
                <a:solidFill>
                  <a:schemeClr val="tx1"/>
                </a:solidFill>
                <a:latin typeface="游ゴシック" panose="020B0400000000000000" pitchFamily="50" charset="-128"/>
                <a:ea typeface="游ゴシック" panose="020B0400000000000000" pitchFamily="50" charset="-128"/>
              </a:rPr>
              <a:t>生安楽</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9413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80016" y="245917"/>
            <a:ext cx="5466112" cy="6381328"/>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有無の見をすべて打ち</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破り、</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尊い大乗の法を説き、</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歓喜地の位に至って、</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阿弥陀仏の浄土に往生</a:t>
            </a:r>
            <a:endParaRPr lang="en-US" altLang="ja-JP"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　するだろう</a:t>
            </a:r>
            <a:r>
              <a:rPr lang="ja-JP" altLang="en-US" sz="4400" b="1" dirty="0">
                <a:solidFill>
                  <a:schemeClr val="bg1"/>
                </a:solidFill>
                <a:latin typeface="游ゴシック" panose="020B0400000000000000" pitchFamily="50" charset="-128"/>
                <a:ea typeface="游ゴシック" panose="020B0400000000000000" pitchFamily="50" charset="-128"/>
              </a:rPr>
              <a:t>」と。</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悉能摧破有無見</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53</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宣説大乗無上法</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54</a:t>
            </a:r>
            <a:r>
              <a:rPr lang="ja-JP" altLang="en-US" sz="5400" b="1" dirty="0">
                <a:solidFill>
                  <a:schemeClr val="tx1"/>
                </a:solidFill>
                <a:latin typeface="游ゴシック" panose="020B0400000000000000" pitchFamily="50" charset="-128"/>
                <a:ea typeface="游ゴシック" panose="020B0400000000000000" pitchFamily="50" charset="-128"/>
              </a:rPr>
              <a:t>証歓喜地</a:t>
            </a:r>
            <a:r>
              <a:rPr lang="ja-JP" altLang="en-US" sz="5400" b="1" dirty="0">
                <a:solidFill>
                  <a:srgbClr val="FF0000"/>
                </a:solidFill>
                <a:latin typeface="游ゴシック" panose="020B0400000000000000" pitchFamily="50" charset="-128"/>
                <a:ea typeface="游ゴシック" panose="020B0400000000000000" pitchFamily="50" charset="-128"/>
              </a:rPr>
              <a:t>生安楽</a:t>
            </a:r>
            <a:endParaRPr kumimoji="1" lang="ja-JP" altLang="en-US" sz="5400" b="1" dirty="0">
              <a:solidFill>
                <a:srgbClr val="FF0000"/>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0066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2996952"/>
            <a:ext cx="7200800" cy="1015663"/>
          </a:xfrm>
          <a:prstGeom prst="rect">
            <a:avLst/>
          </a:prstGeom>
          <a:noFill/>
        </p:spPr>
        <p:txBody>
          <a:bodyPr wrap="square" rtlCol="0">
            <a:spAutoFit/>
          </a:bodyPr>
          <a:lstStyle/>
          <a:p>
            <a:pPr algn="ctr"/>
            <a:r>
              <a:rPr lang="ja-JP" altLang="en-US" sz="6000" b="1" dirty="0">
                <a:solidFill>
                  <a:prstClr val="black"/>
                </a:solidFill>
                <a:latin typeface="游ゴシック" panose="020B0400000000000000" pitchFamily="50" charset="-128"/>
                <a:ea typeface="游ゴシック" panose="020B0400000000000000" pitchFamily="50" charset="-128"/>
              </a:rPr>
              <a:t>①龍樹菩薩の業績</a:t>
            </a:r>
          </a:p>
        </p:txBody>
      </p:sp>
    </p:spTree>
    <p:extLst>
      <p:ext uri="{BB962C8B-B14F-4D97-AF65-F5344CB8AC3E}">
        <p14:creationId xmlns:p14="http://schemas.microsoft.com/office/powerpoint/2010/main" val="152523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釈迦如来楞伽山</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993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r="61310"/>
          <a:stretch/>
        </p:blipFill>
        <p:spPr>
          <a:xfrm>
            <a:off x="-1116632" y="-2861138"/>
            <a:ext cx="4680520" cy="11277486"/>
          </a:xfrm>
          <a:prstGeom prst="rect">
            <a:avLst/>
          </a:prstGeom>
        </p:spPr>
      </p:pic>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釈迦如来</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楞伽山</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9" name="右矢印 8">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0" name="四角形吹き出し 1"/>
          <p:cNvSpPr/>
          <p:nvPr/>
        </p:nvSpPr>
        <p:spPr>
          <a:xfrm>
            <a:off x="2296172" y="-170651"/>
            <a:ext cx="4577010"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400" b="1" dirty="0">
                <a:solidFill>
                  <a:schemeClr val="tx1"/>
                </a:solidFill>
                <a:latin typeface="游ゴシック" panose="020B0400000000000000" pitchFamily="50" charset="-128"/>
                <a:ea typeface="游ゴシック" panose="020B0400000000000000" pitchFamily="50" charset="-128"/>
              </a:rPr>
              <a:t>　</a:t>
            </a:r>
            <a:r>
              <a:rPr lang="en-US" altLang="ja-JP" sz="4400" b="1" dirty="0">
                <a:solidFill>
                  <a:schemeClr val="tx1"/>
                </a:solidFill>
                <a:effectLst/>
                <a:latin typeface="游ゴシック" panose="020B0400000000000000" pitchFamily="50" charset="-128"/>
                <a:ea typeface="游ゴシック" panose="020B0400000000000000" pitchFamily="50" charset="-128"/>
              </a:rPr>
              <a:t>『</a:t>
            </a:r>
            <a:r>
              <a:rPr lang="ja-JP" altLang="en-US" sz="4400" b="1" dirty="0">
                <a:solidFill>
                  <a:schemeClr val="tx1"/>
                </a:solidFill>
                <a:effectLst/>
                <a:latin typeface="游ゴシック" panose="020B0400000000000000" pitchFamily="50" charset="-128"/>
                <a:ea typeface="游ゴシック" panose="020B0400000000000000" pitchFamily="50" charset="-128"/>
              </a:rPr>
              <a:t>楞伽経</a:t>
            </a:r>
            <a:r>
              <a:rPr lang="en-US" altLang="ja-JP" sz="4400" b="1" dirty="0">
                <a:solidFill>
                  <a:schemeClr val="tx1"/>
                </a:solidFill>
                <a:effectLst/>
                <a:latin typeface="游ゴシック" panose="020B0400000000000000" pitchFamily="50" charset="-128"/>
                <a:ea typeface="游ゴシック" panose="020B0400000000000000" pitchFamily="50" charset="-128"/>
              </a:rPr>
              <a:t>』</a:t>
            </a:r>
            <a:r>
              <a:rPr lang="ja-JP" altLang="en-US" sz="4400" b="1" dirty="0">
                <a:solidFill>
                  <a:schemeClr val="tx1"/>
                </a:solidFill>
                <a:effectLst/>
                <a:latin typeface="游ゴシック" panose="020B0400000000000000" pitchFamily="50" charset="-128"/>
                <a:ea typeface="游ゴシック" panose="020B0400000000000000" pitchFamily="50" charset="-128"/>
              </a:rPr>
              <a:t>というお経</a:t>
            </a:r>
            <a:endParaRPr lang="en-US" altLang="ja-JP" sz="4400" b="1" dirty="0">
              <a:solidFill>
                <a:schemeClr val="tx1"/>
              </a:solidFill>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latin typeface="游ゴシック" panose="020B0400000000000000" pitchFamily="50" charset="-128"/>
                <a:ea typeface="游ゴシック" panose="020B0400000000000000" pitchFamily="50" charset="-128"/>
              </a:rPr>
              <a:t>　が説かれた山。</a:t>
            </a:r>
            <a:endParaRPr lang="en-US" altLang="ja-JP" sz="4400" b="1" dirty="0">
              <a:solidFill>
                <a:schemeClr val="tx1"/>
              </a:solidFill>
              <a:latin typeface="游ゴシック" panose="020B0400000000000000" pitchFamily="50" charset="-128"/>
              <a:ea typeface="游ゴシック" panose="020B0400000000000000" pitchFamily="50" charset="-128"/>
            </a:endParaRPr>
          </a:p>
          <a:p>
            <a:endParaRPr lang="en-US" altLang="ja-JP" sz="2000" b="1" dirty="0">
              <a:solidFill>
                <a:schemeClr val="tx1"/>
              </a:solidFill>
              <a:latin typeface="游ゴシック" panose="020B0400000000000000" pitchFamily="50" charset="-128"/>
              <a:ea typeface="游ゴシック" panose="020B0400000000000000" pitchFamily="50" charset="-128"/>
            </a:endParaRPr>
          </a:p>
          <a:p>
            <a:pPr algn="r"/>
            <a:r>
              <a:rPr lang="ja-JP" altLang="en-US" sz="4400" b="1" dirty="0">
                <a:solidFill>
                  <a:schemeClr val="tx1"/>
                </a:solidFill>
                <a:latin typeface="游ゴシック" panose="020B0400000000000000" pitchFamily="50" charset="-128"/>
                <a:ea typeface="游ゴシック" panose="020B0400000000000000" pitchFamily="50" charset="-128"/>
              </a:rPr>
              <a:t>　　　</a:t>
            </a:r>
            <a:r>
              <a:rPr lang="en-US" altLang="ja-JP" sz="3600" b="1" dirty="0">
                <a:solidFill>
                  <a:schemeClr val="tx1"/>
                </a:solidFill>
                <a:latin typeface="游ゴシック" panose="020B0400000000000000" pitchFamily="50" charset="-128"/>
                <a:ea typeface="游ゴシック" panose="020B0400000000000000" pitchFamily="50" charset="-128"/>
              </a:rPr>
              <a:t>※</a:t>
            </a:r>
            <a:r>
              <a:rPr lang="ja-JP" altLang="en-US" sz="3600" b="1" dirty="0">
                <a:solidFill>
                  <a:schemeClr val="tx1"/>
                </a:solidFill>
                <a:latin typeface="游ゴシック" panose="020B0400000000000000" pitchFamily="50" charset="-128"/>
                <a:ea typeface="游ゴシック" panose="020B0400000000000000" pitchFamily="50" charset="-128"/>
              </a:rPr>
              <a:t>一説にはスリランカ</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20434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910560" y="15162"/>
            <a:ext cx="3240360" cy="6842838"/>
            <a:chOff x="5724128" y="15162"/>
            <a:chExt cx="3240360" cy="6842838"/>
          </a:xfrm>
        </p:grpSpPr>
        <p:sp>
          <p:nvSpPr>
            <p:cNvPr id="13" name="四角形吹き出し 1"/>
            <p:cNvSpPr/>
            <p:nvPr/>
          </p:nvSpPr>
          <p:spPr>
            <a:xfrm>
              <a:off x="5724128"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49</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釈迦如来楞伽山</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en-US" altLang="ja-JP" sz="5400" b="1" dirty="0">
                  <a:solidFill>
                    <a:schemeClr val="tx1"/>
                  </a:solidFill>
                  <a:latin typeface="游ゴシック" panose="020B0400000000000000" pitchFamily="50" charset="-128"/>
                  <a:ea typeface="游ゴシック" panose="020B0400000000000000" pitchFamily="50" charset="-128"/>
                </a:rPr>
                <a:t>54</a:t>
              </a:r>
              <a:r>
                <a:rPr lang="ja-JP" altLang="en-US" sz="5400" b="1" dirty="0">
                  <a:solidFill>
                    <a:schemeClr val="tx1"/>
                  </a:solidFill>
                  <a:latin typeface="游ゴシック" panose="020B0400000000000000" pitchFamily="50" charset="-128"/>
                  <a:ea typeface="游ゴシック" panose="020B0400000000000000" pitchFamily="50" charset="-128"/>
                </a:rPr>
                <a:t>証歓喜地生安楽</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6757746" y="2977705"/>
              <a:ext cx="1173124" cy="917752"/>
            </a:xfrm>
            <a:prstGeom prst="rect">
              <a:avLst/>
            </a:prstGeom>
            <a:noFill/>
          </p:spPr>
          <p:txBody>
            <a:bodyPr vert="horz" wrap="square" rtlCol="0">
              <a:spAutoFit/>
            </a:bodyPr>
            <a:lstStyle/>
            <a:p>
              <a:pPr algn="ctr">
                <a:lnSpc>
                  <a:spcPct val="130000"/>
                </a:lnSpc>
              </a:pPr>
              <a:r>
                <a:rPr lang="ja-JP" altLang="en-US" sz="4400" b="1" dirty="0">
                  <a:latin typeface="游ゴシック" panose="020B0400000000000000" pitchFamily="50" charset="-128"/>
                  <a:ea typeface="游ゴシック" panose="020B0400000000000000" pitchFamily="50" charset="-128"/>
                </a:rPr>
                <a:t>～</a:t>
              </a:r>
              <a:endParaRPr lang="en-US" altLang="ja-JP" sz="4400" b="1" dirty="0">
                <a:latin typeface="游ゴシック" panose="020B0400000000000000" pitchFamily="50" charset="-128"/>
                <a:ea typeface="游ゴシック" panose="020B0400000000000000" pitchFamily="50" charset="-128"/>
              </a:endParaRPr>
            </a:p>
          </p:txBody>
        </p:sp>
      </p:grpSp>
      <p:sp>
        <p:nvSpPr>
          <p:cNvPr id="9" name="右矢印 8">
            <a:extLst>
              <a:ext uri="{FF2B5EF4-FFF2-40B4-BE49-F238E27FC236}">
                <a16:creationId xmlns:a16="http://schemas.microsoft.com/office/drawing/2014/main" id="{3F606F9C-7BA0-4D81-807D-0EC861646649}"/>
              </a:ext>
            </a:extLst>
          </p:cNvPr>
          <p:cNvSpPr/>
          <p:nvPr/>
        </p:nvSpPr>
        <p:spPr>
          <a:xfrm rot="10800000">
            <a:off x="4662472" y="2766031"/>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08B4CF68-5BF4-48BF-96A5-6BF793A846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560" y="3199850"/>
            <a:ext cx="3201446" cy="3249589"/>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5" y="1001403"/>
            <a:ext cx="3193796" cy="2894054"/>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183" y="1403079"/>
            <a:ext cx="1496177" cy="1989171"/>
          </a:xfrm>
          <a:prstGeom prst="rect">
            <a:avLst/>
          </a:prstGeom>
        </p:spPr>
      </p:pic>
      <p:sp>
        <p:nvSpPr>
          <p:cNvPr id="12" name="四角形吹き出し 1"/>
          <p:cNvSpPr/>
          <p:nvPr/>
        </p:nvSpPr>
        <p:spPr>
          <a:xfrm>
            <a:off x="1509272" y="-24138"/>
            <a:ext cx="4577010"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en-US" altLang="ja-JP" sz="4400" b="1" dirty="0">
                <a:solidFill>
                  <a:schemeClr val="tx1"/>
                </a:solidFill>
                <a:effectLst/>
                <a:latin typeface="游ゴシック" panose="020B0400000000000000" pitchFamily="50" charset="-128"/>
                <a:ea typeface="游ゴシック" panose="020B0400000000000000" pitchFamily="50" charset="-128"/>
              </a:rPr>
              <a:t>『</a:t>
            </a:r>
            <a:r>
              <a:rPr lang="ja-JP" altLang="en-US" sz="4400" b="1" dirty="0">
                <a:solidFill>
                  <a:schemeClr val="tx1"/>
                </a:solidFill>
                <a:effectLst/>
                <a:latin typeface="游ゴシック" panose="020B0400000000000000" pitchFamily="50" charset="-128"/>
                <a:ea typeface="游ゴシック" panose="020B0400000000000000" pitchFamily="50" charset="-128"/>
              </a:rPr>
              <a:t>楞伽経</a:t>
            </a:r>
            <a:r>
              <a:rPr lang="en-US" altLang="ja-JP" sz="4400" b="1" dirty="0">
                <a:solidFill>
                  <a:schemeClr val="tx1"/>
                </a:solidFill>
                <a:effectLst/>
                <a:latin typeface="游ゴシック" panose="020B0400000000000000" pitchFamily="50" charset="-128"/>
                <a:ea typeface="游ゴシック" panose="020B0400000000000000" pitchFamily="50" charset="-128"/>
              </a:rPr>
              <a:t>』</a:t>
            </a:r>
            <a:r>
              <a:rPr lang="ja-JP" altLang="en-US" sz="4400" b="1" dirty="0">
                <a:solidFill>
                  <a:schemeClr val="tx1"/>
                </a:solidFill>
                <a:effectLst/>
                <a:latin typeface="游ゴシック" panose="020B0400000000000000" pitchFamily="50" charset="-128"/>
                <a:ea typeface="游ゴシック" panose="020B0400000000000000" pitchFamily="50" charset="-128"/>
              </a:rPr>
              <a:t>に</a:t>
            </a:r>
            <a:r>
              <a:rPr lang="ja-JP" altLang="en-US" sz="4400" b="1" dirty="0">
                <a:solidFill>
                  <a:schemeClr val="tx1"/>
                </a:solidFill>
                <a:latin typeface="游ゴシック" panose="020B0400000000000000" pitchFamily="50" charset="-128"/>
                <a:ea typeface="游ゴシック" panose="020B0400000000000000" pitchFamily="50" charset="-128"/>
              </a:rPr>
              <a:t>基づいて書かれた龍樹菩薩の業績。</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7359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932040" y="217494"/>
            <a:ext cx="1945148"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インド</a:t>
            </a:r>
            <a:r>
              <a:rPr lang="ja-JP" altLang="en-US" sz="4400" b="1" dirty="0">
                <a:solidFill>
                  <a:schemeClr val="bg1"/>
                </a:solidFill>
                <a:latin typeface="游ゴシック" panose="020B0400000000000000" pitchFamily="50" charset="-128"/>
                <a:ea typeface="游ゴシック" panose="020B0400000000000000" pitchFamily="50" charset="-128"/>
              </a:rPr>
              <a:t>の菩薩方や</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中国と日本の高僧方が、</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4"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印度西天之論家</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中夏日域之高僧</a:t>
            </a:r>
          </a:p>
        </p:txBody>
      </p:sp>
    </p:spTree>
    <p:custDataLst>
      <p:tags r:id="rId1"/>
    </p:custDataLst>
    <p:extLst>
      <p:ext uri="{BB962C8B-B14F-4D97-AF65-F5344CB8AC3E}">
        <p14:creationId xmlns:p14="http://schemas.microsoft.com/office/powerpoint/2010/main" val="266254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51</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龍樹大士出於世</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672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51</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龍樹大士</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出於世</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9" name="右矢印 8">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0" name="四角形吹き出し 1"/>
          <p:cNvSpPr/>
          <p:nvPr/>
        </p:nvSpPr>
        <p:spPr>
          <a:xfrm>
            <a:off x="2296172" y="-170651"/>
            <a:ext cx="4577010"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400" b="1" dirty="0">
                <a:solidFill>
                  <a:schemeClr val="tx1"/>
                </a:solidFill>
                <a:effectLst/>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62410" y="15162"/>
            <a:ext cx="6236323" cy="6842838"/>
          </a:xfrm>
          <a:prstGeom prst="rect">
            <a:avLst/>
          </a:prstGeom>
        </p:spPr>
        <p:txBody>
          <a:bodyPr vert="eaVert" wrap="square">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 龍樹菩薩ってどんな人？</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・インド名は</a:t>
            </a:r>
            <a:r>
              <a:rPr lang="ja-JP" altLang="en-US" sz="3600" b="1" dirty="0">
                <a:solidFill>
                  <a:srgbClr val="FF0000"/>
                </a:solidFill>
                <a:latin typeface="游ゴシック" panose="020B0400000000000000" pitchFamily="50" charset="-128"/>
                <a:ea typeface="游ゴシック" panose="020B0400000000000000" pitchFamily="50" charset="-128"/>
              </a:rPr>
              <a:t>ナーガールジュナ</a:t>
            </a:r>
            <a:r>
              <a:rPr lang="ja-JP" altLang="en-US" sz="3600" b="1" dirty="0">
                <a:latin typeface="游ゴシック" panose="020B0400000000000000" pitchFamily="50" charset="-128"/>
                <a:ea typeface="游ゴシック" panose="020B0400000000000000" pitchFamily="50" charset="-128"/>
              </a:rPr>
              <a:t>。</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・西暦一五〇年～二五〇年頃に　</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活躍された。</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・若年よりあらゆる学問に精通、</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世の中の知識を知り尽くして　</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しまう。</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endParaRPr lang="en-US" altLang="ja-JP" sz="36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52643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51</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龍樹大士</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出於世</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9" name="右矢印 8">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0" name="四角形吹き出し 1"/>
          <p:cNvSpPr/>
          <p:nvPr/>
        </p:nvSpPr>
        <p:spPr>
          <a:xfrm>
            <a:off x="2296172" y="-170651"/>
            <a:ext cx="4577010"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400" b="1" dirty="0">
                <a:solidFill>
                  <a:schemeClr val="tx1"/>
                </a:solidFill>
                <a:effectLst/>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657787" y="15162"/>
            <a:ext cx="6956520" cy="6842838"/>
          </a:xfrm>
          <a:prstGeom prst="rect">
            <a:avLst/>
          </a:prstGeom>
        </p:spPr>
        <p:txBody>
          <a:bodyPr vert="eaVert" wrap="square">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 龍樹菩薩ってどんな人？</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・かくなる上は、欲望にまかせ</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a:t>
            </a:r>
            <a:r>
              <a:rPr lang="ja-JP" altLang="en-US" sz="3600" b="1" dirty="0" err="1">
                <a:latin typeface="游ゴシック" panose="020B0400000000000000" pitchFamily="50" charset="-128"/>
                <a:ea typeface="游ゴシック" panose="020B0400000000000000" pitchFamily="50" charset="-128"/>
              </a:rPr>
              <a:t>て</a:t>
            </a:r>
            <a:r>
              <a:rPr lang="ja-JP" altLang="en-US" sz="3600" b="1" dirty="0">
                <a:latin typeface="游ゴシック" panose="020B0400000000000000" pitchFamily="50" charset="-128"/>
                <a:ea typeface="游ゴシック" panose="020B0400000000000000" pitchFamily="50" charset="-128"/>
              </a:rPr>
              <a:t>快楽を極めようと思い立つ。</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・三人の友と隠身の術を習得し</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a:t>
            </a:r>
            <a:r>
              <a:rPr lang="ja-JP" altLang="en-US" sz="3600" b="1" dirty="0" err="1">
                <a:latin typeface="游ゴシック" panose="020B0400000000000000" pitchFamily="50" charset="-128"/>
                <a:ea typeface="游ゴシック" panose="020B0400000000000000" pitchFamily="50" charset="-128"/>
              </a:rPr>
              <a:t>た</a:t>
            </a:r>
            <a:r>
              <a:rPr lang="ja-JP" altLang="en-US" sz="3600" b="1" dirty="0">
                <a:latin typeface="游ゴシック" panose="020B0400000000000000" pitchFamily="50" charset="-128"/>
                <a:ea typeface="游ゴシック" panose="020B0400000000000000" pitchFamily="50" charset="-128"/>
              </a:rPr>
              <a:t>龍樹菩薩は、王宮に忍び込</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a:t>
            </a:r>
            <a:r>
              <a:rPr lang="ja-JP" altLang="en-US" sz="3600" b="1" dirty="0" err="1">
                <a:latin typeface="游ゴシック" panose="020B0400000000000000" pitchFamily="50" charset="-128"/>
                <a:ea typeface="游ゴシック" panose="020B0400000000000000" pitchFamily="50" charset="-128"/>
              </a:rPr>
              <a:t>んで</a:t>
            </a:r>
            <a:r>
              <a:rPr lang="ja-JP" altLang="en-US" sz="3600" b="1" dirty="0">
                <a:latin typeface="游ゴシック" panose="020B0400000000000000" pitchFamily="50" charset="-128"/>
                <a:ea typeface="游ゴシック" panose="020B0400000000000000" pitchFamily="50" charset="-128"/>
              </a:rPr>
              <a:t>狼藉の限りを尽くすが</a:t>
            </a:r>
            <a:r>
              <a:rPr lang="en-US" altLang="ja-JP" sz="3600" b="1" dirty="0">
                <a:latin typeface="游ゴシック" panose="020B0400000000000000" pitchFamily="50" charset="-128"/>
                <a:ea typeface="游ゴシック" panose="020B0400000000000000" pitchFamily="50" charset="-128"/>
              </a:rPr>
              <a:t>…</a:t>
            </a:r>
          </a:p>
          <a:p>
            <a:pPr>
              <a:lnSpc>
                <a:spcPct val="130000"/>
              </a:lnSpc>
            </a:pPr>
            <a:endParaRPr lang="en-US" altLang="ja-JP" sz="36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9935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20" y="-45740"/>
            <a:ext cx="9174708" cy="6903740"/>
          </a:xfrm>
          <a:prstGeom prst="rect">
            <a:avLst/>
          </a:prstGeom>
          <a:ln>
            <a:noFill/>
          </a:ln>
        </p:spPr>
      </p:pic>
      <p:sp>
        <p:nvSpPr>
          <p:cNvPr id="3" name="右矢印 2"/>
          <p:cNvSpPr/>
          <p:nvPr/>
        </p:nvSpPr>
        <p:spPr>
          <a:xfrm>
            <a:off x="3851920" y="1196752"/>
            <a:ext cx="810090" cy="4050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7228860" y="-38100"/>
            <a:ext cx="1915140" cy="6896100"/>
          </a:xfrm>
          <a:prstGeom prst="rect">
            <a:avLst/>
          </a:prstGeom>
        </p:spPr>
        <p:txBody>
          <a:bodyPr vert="eaVert" wrap="square">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 龍樹菩薩ってどんな人？</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endParaRPr lang="en-US" altLang="ja-JP" sz="3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275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6" presetClass="emph" presetSubtype="0" repeatCount="5000" fill="hold" grpId="0" nodeType="withEffect">
                                  <p:stCondLst>
                                    <p:cond delay="150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51</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龍樹大士</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出於世</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9" name="右矢印 8">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0" name="四角形吹き出し 1"/>
          <p:cNvSpPr/>
          <p:nvPr/>
        </p:nvSpPr>
        <p:spPr>
          <a:xfrm>
            <a:off x="2296172" y="-170651"/>
            <a:ext cx="4577010"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400" b="1" dirty="0">
                <a:solidFill>
                  <a:schemeClr val="tx1"/>
                </a:solidFill>
                <a:effectLst/>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657787" y="15162"/>
            <a:ext cx="6956520" cy="6842838"/>
          </a:xfrm>
          <a:prstGeom prst="rect">
            <a:avLst/>
          </a:prstGeom>
        </p:spPr>
        <p:txBody>
          <a:bodyPr vert="eaVert" wrap="square">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 龍樹菩薩ってどんな人？</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・三人の友を失い、自身も命か　</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らが</a:t>
            </a:r>
            <a:r>
              <a:rPr lang="ja-JP" altLang="en-US" sz="3600" b="1" dirty="0" err="1">
                <a:latin typeface="游ゴシック" panose="020B0400000000000000" pitchFamily="50" charset="-128"/>
                <a:ea typeface="游ゴシック" panose="020B0400000000000000" pitchFamily="50" charset="-128"/>
              </a:rPr>
              <a:t>ら</a:t>
            </a:r>
            <a:r>
              <a:rPr lang="ja-JP" altLang="en-US" sz="3600" b="1" dirty="0">
                <a:latin typeface="游ゴシック" panose="020B0400000000000000" pitchFamily="50" charset="-128"/>
                <a:ea typeface="游ゴシック" panose="020B0400000000000000" pitchFamily="50" charset="-128"/>
              </a:rPr>
              <a:t>逃げのびた龍樹菩薩は、</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欲望こそが苦の根本であると　</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知り、仏教に帰依した。</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・仏教各宗に大きな影響を与え、　</a:t>
            </a:r>
            <a:endParaRPr lang="en-US" altLang="ja-JP" sz="3600" b="1" dirty="0">
              <a:latin typeface="游ゴシック" panose="020B0400000000000000" pitchFamily="50" charset="-128"/>
              <a:ea typeface="游ゴシック" panose="020B0400000000000000" pitchFamily="50" charset="-128"/>
            </a:endParaRPr>
          </a:p>
          <a:p>
            <a:pPr>
              <a:lnSpc>
                <a:spcPct val="130000"/>
              </a:lnSpc>
            </a:pPr>
            <a:r>
              <a:rPr lang="ja-JP" altLang="en-US" sz="3600" b="1" dirty="0">
                <a:latin typeface="游ゴシック" panose="020B0400000000000000" pitchFamily="50" charset="-128"/>
                <a:ea typeface="游ゴシック" panose="020B0400000000000000" pitchFamily="50" charset="-128"/>
              </a:rPr>
              <a:t>　「</a:t>
            </a:r>
            <a:r>
              <a:rPr lang="ja-JP" altLang="en-US" sz="3600" b="1" dirty="0">
                <a:solidFill>
                  <a:srgbClr val="FF0000"/>
                </a:solidFill>
                <a:latin typeface="游ゴシック" panose="020B0400000000000000" pitchFamily="50" charset="-128"/>
                <a:ea typeface="游ゴシック" panose="020B0400000000000000" pitchFamily="50" charset="-128"/>
              </a:rPr>
              <a:t>八宗の祖師</a:t>
            </a:r>
            <a:r>
              <a:rPr lang="ja-JP" altLang="en-US" sz="3600" b="1" dirty="0">
                <a:latin typeface="游ゴシック" panose="020B0400000000000000" pitchFamily="50" charset="-128"/>
                <a:ea typeface="游ゴシック" panose="020B0400000000000000" pitchFamily="50" charset="-128"/>
              </a:rPr>
              <a:t>」と呼ばれる。</a:t>
            </a:r>
            <a:endParaRPr lang="en-US" altLang="ja-JP" sz="36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66292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悉能摧破有無見</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6652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悉能摧破</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有無見</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2628253" y="15162"/>
            <a:ext cx="4075731" cy="6842838"/>
          </a:xfrm>
          <a:prstGeom prst="rect">
            <a:avLst/>
          </a:prstGeom>
        </p:spPr>
        <p:txBody>
          <a:bodyPr vert="eaVert" wrap="square">
            <a:spAutoFit/>
          </a:bodyPr>
          <a:lstStyle/>
          <a:p>
            <a:pPr algn="ctr">
              <a:lnSpc>
                <a:spcPct val="130000"/>
              </a:lnSpc>
            </a:pPr>
            <a:r>
              <a:rPr lang="ja-JP" altLang="en-US" sz="9600" b="1" dirty="0">
                <a:latin typeface="游ゴシック" panose="020B0400000000000000" pitchFamily="50" charset="-128"/>
                <a:ea typeface="游ゴシック" panose="020B0400000000000000" pitchFamily="50" charset="-128"/>
              </a:rPr>
              <a:t>有見</a:t>
            </a:r>
            <a:r>
              <a:rPr lang="ja-JP" altLang="en-US" sz="5400" b="1" dirty="0">
                <a:latin typeface="游ゴシック" panose="020B0400000000000000" pitchFamily="50" charset="-128"/>
                <a:ea typeface="游ゴシック" panose="020B0400000000000000" pitchFamily="50" charset="-128"/>
              </a:rPr>
              <a:t>と</a:t>
            </a:r>
            <a:r>
              <a:rPr lang="ja-JP" altLang="en-US" sz="9600" b="1" dirty="0">
                <a:latin typeface="游ゴシック" panose="020B0400000000000000" pitchFamily="50" charset="-128"/>
                <a:ea typeface="游ゴシック" panose="020B0400000000000000" pitchFamily="50" charset="-128"/>
              </a:rPr>
              <a:t>無見</a:t>
            </a:r>
            <a:endParaRPr lang="en-US" altLang="ja-JP" sz="96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a:t>
            </a:r>
            <a:r>
              <a:rPr lang="en-US" altLang="ja-JP" sz="4400" b="1" dirty="0">
                <a:latin typeface="游ゴシック" panose="020B0400000000000000" pitchFamily="50" charset="-128"/>
                <a:ea typeface="游ゴシック" panose="020B0400000000000000" pitchFamily="50" charset="-128"/>
              </a:rPr>
              <a:t>※</a:t>
            </a:r>
            <a:r>
              <a:rPr lang="ja-JP" altLang="en-US" sz="4400" b="1" dirty="0">
                <a:latin typeface="游ゴシック" panose="020B0400000000000000" pitchFamily="50" charset="-128"/>
                <a:ea typeface="游ゴシック" panose="020B0400000000000000" pitchFamily="50" charset="-128"/>
              </a:rPr>
              <a:t>どちらも</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誤ったものの見方！</a:t>
            </a:r>
            <a:endParaRPr lang="en-US" altLang="ja-JP" sz="4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87534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悉能摧破</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有無見</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3508494" y="15162"/>
            <a:ext cx="3195490" cy="6842838"/>
          </a:xfrm>
          <a:prstGeom prst="rect">
            <a:avLst/>
          </a:prstGeom>
        </p:spPr>
        <p:txBody>
          <a:bodyPr vert="eaVert" wrap="square">
            <a:spAutoFit/>
          </a:bodyPr>
          <a:lstStyle/>
          <a:p>
            <a:pPr algn="ctr">
              <a:lnSpc>
                <a:spcPct val="130000"/>
              </a:lnSpc>
            </a:pPr>
            <a:r>
              <a:rPr lang="ja-JP" altLang="en-US" sz="9600" b="1" dirty="0">
                <a:latin typeface="游ゴシック" panose="020B0400000000000000" pitchFamily="50" charset="-128"/>
                <a:ea typeface="游ゴシック" panose="020B0400000000000000" pitchFamily="50" charset="-128"/>
              </a:rPr>
              <a:t>有見</a:t>
            </a:r>
            <a:r>
              <a:rPr lang="ja-JP" altLang="en-US" sz="5400" b="1" dirty="0">
                <a:latin typeface="游ゴシック" panose="020B0400000000000000" pitchFamily="50" charset="-128"/>
                <a:ea typeface="游ゴシック" panose="020B0400000000000000" pitchFamily="50" charset="-128"/>
              </a:rPr>
              <a:t>と</a:t>
            </a:r>
            <a:r>
              <a:rPr lang="ja-JP" altLang="en-US" sz="9600" b="1" dirty="0">
                <a:latin typeface="游ゴシック" panose="020B0400000000000000" pitchFamily="50" charset="-128"/>
                <a:ea typeface="游ゴシック" panose="020B0400000000000000" pitchFamily="50" charset="-128"/>
              </a:rPr>
              <a:t>無見</a:t>
            </a:r>
            <a:endParaRPr lang="en-US" altLang="ja-JP" sz="96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endParaRPr lang="en-US" altLang="ja-JP" sz="4400" b="1" dirty="0">
              <a:latin typeface="游ゴシック" panose="020B0400000000000000" pitchFamily="50" charset="-128"/>
              <a:ea typeface="游ゴシック" panose="020B0400000000000000" pitchFamily="50" charset="-128"/>
            </a:endParaRPr>
          </a:p>
        </p:txBody>
      </p:sp>
      <p:sp>
        <p:nvSpPr>
          <p:cNvPr id="14" name="右矢印 13">
            <a:extLst>
              <a:ext uri="{FF2B5EF4-FFF2-40B4-BE49-F238E27FC236}">
                <a16:creationId xmlns:a16="http://schemas.microsoft.com/office/drawing/2014/main" id="{3F606F9C-7BA0-4D81-807D-0EC861646649}"/>
              </a:ext>
            </a:extLst>
          </p:cNvPr>
          <p:cNvSpPr/>
          <p:nvPr/>
        </p:nvSpPr>
        <p:spPr>
          <a:xfrm rot="10800000">
            <a:off x="3650051" y="1487580"/>
            <a:ext cx="1001623" cy="8914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6" name="右矢印 15">
            <a:extLst>
              <a:ext uri="{FF2B5EF4-FFF2-40B4-BE49-F238E27FC236}">
                <a16:creationId xmlns:a16="http://schemas.microsoft.com/office/drawing/2014/main" id="{3F606F9C-7BA0-4D81-807D-0EC861646649}"/>
              </a:ext>
            </a:extLst>
          </p:cNvPr>
          <p:cNvSpPr/>
          <p:nvPr/>
        </p:nvSpPr>
        <p:spPr>
          <a:xfrm rot="10800000">
            <a:off x="3650051" y="4618619"/>
            <a:ext cx="1001623" cy="8914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8" name="角丸四角形 17"/>
          <p:cNvSpPr/>
          <p:nvPr/>
        </p:nvSpPr>
        <p:spPr>
          <a:xfrm>
            <a:off x="251520" y="529171"/>
            <a:ext cx="3196950" cy="2808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全てのもの</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は実体的に存在</a:t>
            </a:r>
            <a:r>
              <a:rPr lang="ja-JP" altLang="en-US" sz="4000" b="1" dirty="0">
                <a:solidFill>
                  <a:srgbClr val="FF0000"/>
                </a:solidFill>
                <a:latin typeface="游ゴシック" panose="020B0400000000000000" pitchFamily="50" charset="-128"/>
                <a:ea typeface="游ゴシック" panose="020B0400000000000000" pitchFamily="50" charset="-128"/>
              </a:rPr>
              <a:t>する</a:t>
            </a:r>
            <a:endParaRPr lang="en-US" altLang="ja-JP" sz="4000" b="1" dirty="0">
              <a:solidFill>
                <a:srgbClr val="FF0000"/>
              </a:solidFill>
              <a:latin typeface="游ゴシック" panose="020B0400000000000000" pitchFamily="50" charset="-128"/>
              <a:ea typeface="游ゴシック" panose="020B0400000000000000" pitchFamily="50" charset="-128"/>
            </a:endParaRPr>
          </a:p>
        </p:txBody>
      </p:sp>
      <p:sp>
        <p:nvSpPr>
          <p:cNvPr id="19" name="角丸四角形 18"/>
          <p:cNvSpPr/>
          <p:nvPr/>
        </p:nvSpPr>
        <p:spPr>
          <a:xfrm>
            <a:off x="251520" y="3660210"/>
            <a:ext cx="3196950" cy="2808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全てのもの</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は実際には存在</a:t>
            </a:r>
            <a:r>
              <a:rPr lang="ja-JP" altLang="en-US" sz="4000" b="1" dirty="0">
                <a:solidFill>
                  <a:srgbClr val="FF0000"/>
                </a:solidFill>
                <a:latin typeface="游ゴシック" panose="020B0400000000000000" pitchFamily="50" charset="-128"/>
                <a:ea typeface="游ゴシック" panose="020B0400000000000000" pitchFamily="50" charset="-128"/>
              </a:rPr>
              <a:t>しない</a:t>
            </a:r>
            <a:endParaRPr lang="en-US" altLang="ja-JP" sz="4000" b="1" dirty="0">
              <a:solidFill>
                <a:srgbClr val="FF0000"/>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78727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悉能摧破</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有無見</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3508494" y="15162"/>
            <a:ext cx="3195490" cy="6842838"/>
          </a:xfrm>
          <a:prstGeom prst="rect">
            <a:avLst/>
          </a:prstGeom>
        </p:spPr>
        <p:txBody>
          <a:bodyPr vert="eaVert" wrap="square">
            <a:spAutoFit/>
          </a:bodyPr>
          <a:lstStyle/>
          <a:p>
            <a:pPr algn="ctr">
              <a:lnSpc>
                <a:spcPct val="130000"/>
              </a:lnSpc>
            </a:pPr>
            <a:r>
              <a:rPr lang="ja-JP" altLang="en-US" sz="9600" b="1" dirty="0">
                <a:latin typeface="游ゴシック" panose="020B0400000000000000" pitchFamily="50" charset="-128"/>
                <a:ea typeface="游ゴシック" panose="020B0400000000000000" pitchFamily="50" charset="-128"/>
              </a:rPr>
              <a:t>有見</a:t>
            </a:r>
            <a:r>
              <a:rPr lang="ja-JP" altLang="en-US" sz="5400" b="1" dirty="0">
                <a:latin typeface="游ゴシック" panose="020B0400000000000000" pitchFamily="50" charset="-128"/>
                <a:ea typeface="游ゴシック" panose="020B0400000000000000" pitchFamily="50" charset="-128"/>
              </a:rPr>
              <a:t>と</a:t>
            </a:r>
            <a:r>
              <a:rPr lang="ja-JP" altLang="en-US" sz="9600" b="1" dirty="0">
                <a:latin typeface="游ゴシック" panose="020B0400000000000000" pitchFamily="50" charset="-128"/>
                <a:ea typeface="游ゴシック" panose="020B0400000000000000" pitchFamily="50" charset="-128"/>
              </a:rPr>
              <a:t>無見</a:t>
            </a:r>
            <a:endParaRPr lang="en-US" altLang="ja-JP" sz="96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endParaRPr lang="en-US" altLang="ja-JP" sz="4400" b="1" dirty="0">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861" y="1347544"/>
            <a:ext cx="2260803" cy="1884002"/>
          </a:xfrm>
          <a:prstGeom prst="ellipse">
            <a:avLst/>
          </a:prstGeom>
          <a:ln>
            <a:noFill/>
          </a:ln>
          <a:effectLst/>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8033" y="207414"/>
            <a:ext cx="988672" cy="884861"/>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863" y="76449"/>
            <a:ext cx="1801870" cy="3360131"/>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360" y="1675505"/>
            <a:ext cx="1231397" cy="1102100"/>
          </a:xfrm>
          <a:prstGeom prst="rect">
            <a:avLst/>
          </a:prstGeom>
        </p:spPr>
      </p:pic>
      <p:sp>
        <p:nvSpPr>
          <p:cNvPr id="14" name="右矢印 13">
            <a:extLst>
              <a:ext uri="{FF2B5EF4-FFF2-40B4-BE49-F238E27FC236}">
                <a16:creationId xmlns:a16="http://schemas.microsoft.com/office/drawing/2014/main" id="{3F606F9C-7BA0-4D81-807D-0EC861646649}"/>
              </a:ext>
            </a:extLst>
          </p:cNvPr>
          <p:cNvSpPr/>
          <p:nvPr/>
        </p:nvSpPr>
        <p:spPr>
          <a:xfrm rot="10800000">
            <a:off x="3650051" y="1487580"/>
            <a:ext cx="1001623" cy="8914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6" name="右矢印 15">
            <a:extLst>
              <a:ext uri="{FF2B5EF4-FFF2-40B4-BE49-F238E27FC236}">
                <a16:creationId xmlns:a16="http://schemas.microsoft.com/office/drawing/2014/main" id="{3F606F9C-7BA0-4D81-807D-0EC861646649}"/>
              </a:ext>
            </a:extLst>
          </p:cNvPr>
          <p:cNvSpPr/>
          <p:nvPr/>
        </p:nvSpPr>
        <p:spPr>
          <a:xfrm rot="10800000">
            <a:off x="3650051" y="4618619"/>
            <a:ext cx="1001623" cy="8914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323" y="4568112"/>
            <a:ext cx="2260803" cy="1884002"/>
          </a:xfrm>
          <a:prstGeom prst="ellipse">
            <a:avLst/>
          </a:prstGeom>
          <a:ln>
            <a:noFill/>
          </a:ln>
          <a:effectLst/>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891" y="3824839"/>
            <a:ext cx="2084717" cy="2084717"/>
          </a:xfrm>
          <a:prstGeom prst="rect">
            <a:avLst/>
          </a:prstGeom>
        </p:spPr>
      </p:pic>
    </p:spTree>
    <p:extLst>
      <p:ext uri="{BB962C8B-B14F-4D97-AF65-F5344CB8AC3E}">
        <p14:creationId xmlns:p14="http://schemas.microsoft.com/office/powerpoint/2010/main" val="36714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91056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52</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悉能</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摧破</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有無見</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899592" y="-99392"/>
            <a:ext cx="5836213" cy="6842838"/>
          </a:xfrm>
          <a:prstGeom prst="rect">
            <a:avLst/>
          </a:prstGeom>
        </p:spPr>
        <p:txBody>
          <a:bodyPr vert="eaVert" wrap="square">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 </a:t>
            </a:r>
            <a:r>
              <a:rPr lang="ja-JP" altLang="en-US" sz="9600" b="1" dirty="0">
                <a:solidFill>
                  <a:srgbClr val="FF0000"/>
                </a:solidFill>
                <a:latin typeface="游ゴシック" panose="020B0400000000000000" pitchFamily="50" charset="-128"/>
                <a:ea typeface="游ゴシック" panose="020B0400000000000000" pitchFamily="50" charset="-128"/>
              </a:rPr>
              <a:t>縁起</a:t>
            </a:r>
            <a:r>
              <a:rPr lang="ja-JP" altLang="en-US" sz="4400" b="1" dirty="0">
                <a:latin typeface="游ゴシック" panose="020B0400000000000000" pitchFamily="50" charset="-128"/>
                <a:ea typeface="游ゴシック" panose="020B0400000000000000" pitchFamily="50" charset="-128"/>
              </a:rPr>
              <a:t>に基づく見方</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すべてのものは、関わり</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あって成り立っている。</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→実体的なものはない</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→存在がないのではない</a:t>
            </a:r>
            <a:endParaRPr lang="en-US" altLang="ja-JP" sz="4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61088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932040" y="217494"/>
            <a:ext cx="1945148"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15900">
                    <a:schemeClr val="bg1"/>
                  </a:glow>
                </a:effectLst>
                <a:latin typeface="游ゴシック" panose="020B0400000000000000" pitchFamily="50" charset="-128"/>
                <a:ea typeface="游ゴシック" panose="020B0400000000000000" pitchFamily="50" charset="-128"/>
              </a:rPr>
              <a:t>インド</a:t>
            </a:r>
            <a:r>
              <a:rPr lang="ja-JP" altLang="en-US" sz="4400" b="1" dirty="0">
                <a:solidFill>
                  <a:schemeClr val="bg1"/>
                </a:solidFill>
                <a:latin typeface="游ゴシック" panose="020B0400000000000000" pitchFamily="50" charset="-128"/>
                <a:ea typeface="游ゴシック" panose="020B0400000000000000" pitchFamily="50" charset="-128"/>
              </a:rPr>
              <a:t>の菩薩方や</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中国と日本の高僧方が、</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4"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45</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印度西天</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之論家</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中夏日域之高僧</a:t>
            </a:r>
          </a:p>
        </p:txBody>
      </p:sp>
    </p:spTree>
    <p:extLst>
      <p:ext uri="{BB962C8B-B14F-4D97-AF65-F5344CB8AC3E}">
        <p14:creationId xmlns:p14="http://schemas.microsoft.com/office/powerpoint/2010/main" val="241459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300192" y="-105164"/>
            <a:ext cx="3195490" cy="6842838"/>
          </a:xfrm>
          <a:prstGeom prst="rect">
            <a:avLst/>
          </a:prstGeom>
        </p:spPr>
        <p:txBody>
          <a:bodyPr vert="eaVert" wrap="square">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 </a:t>
            </a:r>
            <a:r>
              <a:rPr lang="ja-JP" altLang="en-US" sz="9600" b="1" dirty="0">
                <a:solidFill>
                  <a:srgbClr val="FF0000"/>
                </a:solidFill>
                <a:latin typeface="游ゴシック" panose="020B0400000000000000" pitchFamily="50" charset="-128"/>
                <a:ea typeface="游ゴシック" panose="020B0400000000000000" pitchFamily="50" charset="-128"/>
              </a:rPr>
              <a:t>縁起</a:t>
            </a:r>
            <a:r>
              <a:rPr lang="ja-JP" altLang="en-US" sz="4400" b="1" dirty="0">
                <a:latin typeface="游ゴシック" panose="020B0400000000000000" pitchFamily="50" charset="-128"/>
                <a:ea typeface="游ゴシック" panose="020B0400000000000000" pitchFamily="50" charset="-128"/>
              </a:rPr>
              <a:t>に基づく見方</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a:t>
            </a:r>
            <a:endParaRPr lang="en-US" altLang="ja-JP" sz="4400" b="1" dirty="0">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246" y="2060848"/>
            <a:ext cx="2338511" cy="3151045"/>
          </a:xfrm>
          <a:prstGeom prst="rect">
            <a:avLst/>
          </a:prstGeom>
        </p:spPr>
      </p:pic>
      <p:pic>
        <p:nvPicPr>
          <p:cNvPr id="4" name="図 3"/>
          <p:cNvPicPr>
            <a:picLocks noChangeAspect="1"/>
          </p:cNvPicPr>
          <p:nvPr/>
        </p:nvPicPr>
        <p:blipFill rotWithShape="1">
          <a:blip r:embed="rId5">
            <a:extLst>
              <a:ext uri="{28A0092B-C50C-407E-A947-70E740481C1C}">
                <a14:useLocalDpi xmlns:a14="http://schemas.microsoft.com/office/drawing/2010/main" val="0"/>
              </a:ext>
            </a:extLst>
          </a:blip>
          <a:srcRect b="34199"/>
          <a:stretch/>
        </p:blipFill>
        <p:spPr>
          <a:xfrm>
            <a:off x="5717435" y="4594820"/>
            <a:ext cx="2585270" cy="2080883"/>
          </a:xfrm>
          <a:prstGeom prst="rect">
            <a:avLst/>
          </a:prstGeom>
        </p:spPr>
      </p:pic>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b="56608"/>
          <a:stretch/>
        </p:blipFill>
        <p:spPr>
          <a:xfrm>
            <a:off x="4422363" y="307073"/>
            <a:ext cx="3277157" cy="1833541"/>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5009529"/>
            <a:ext cx="1530216" cy="1799966"/>
          </a:xfrm>
          <a:prstGeom prst="rect">
            <a:avLst/>
          </a:prstGeom>
        </p:spPr>
      </p:pic>
      <p:pic>
        <p:nvPicPr>
          <p:cNvPr id="9" name="図 8"/>
          <p:cNvPicPr>
            <a:picLocks noChangeAspect="1"/>
          </p:cNvPicPr>
          <p:nvPr/>
        </p:nvPicPr>
        <p:blipFill rotWithShape="1">
          <a:blip r:embed="rId8">
            <a:extLst>
              <a:ext uri="{28A0092B-C50C-407E-A947-70E740481C1C}">
                <a14:useLocalDpi xmlns:a14="http://schemas.microsoft.com/office/drawing/2010/main" val="0"/>
              </a:ext>
            </a:extLst>
          </a:blip>
          <a:srcRect b="14266"/>
          <a:stretch/>
        </p:blipFill>
        <p:spPr>
          <a:xfrm>
            <a:off x="107504" y="219208"/>
            <a:ext cx="2417024" cy="1998365"/>
          </a:xfrm>
          <a:prstGeom prst="rect">
            <a:avLst/>
          </a:prstGeom>
        </p:spPr>
      </p:pic>
      <p:sp>
        <p:nvSpPr>
          <p:cNvPr id="12" name="正方形/長方形 11"/>
          <p:cNvSpPr/>
          <p:nvPr/>
        </p:nvSpPr>
        <p:spPr>
          <a:xfrm>
            <a:off x="3357456" y="4449149"/>
            <a:ext cx="1064907" cy="792088"/>
          </a:xfrm>
          <a:prstGeom prst="rect">
            <a:avLst/>
          </a:prstGeom>
        </p:spPr>
        <p:txBody>
          <a:bodyPr vert="eaVert" wrap="square">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私</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9" name="右矢印 18">
            <a:extLst>
              <a:ext uri="{FF2B5EF4-FFF2-40B4-BE49-F238E27FC236}">
                <a16:creationId xmlns:a16="http://schemas.microsoft.com/office/drawing/2014/main" id="{3F606F9C-7BA0-4D81-807D-0EC861646649}"/>
              </a:ext>
            </a:extLst>
          </p:cNvPr>
          <p:cNvSpPr/>
          <p:nvPr/>
        </p:nvSpPr>
        <p:spPr>
          <a:xfrm rot="2618222">
            <a:off x="958414" y="2397436"/>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3150137" y="5211893"/>
            <a:ext cx="1625060" cy="1136827"/>
          </a:xfrm>
          <a:prstGeom prst="rect">
            <a:avLst/>
          </a:prstGeom>
        </p:spPr>
        <p:txBody>
          <a:bodyPr vert="eaVert" wrap="square">
            <a:spAutoFit/>
          </a:bodyPr>
          <a:lstStyle/>
          <a:p>
            <a:pPr>
              <a:lnSpc>
                <a:spcPct val="130000"/>
              </a:lnSpc>
            </a:pPr>
            <a:r>
              <a:rPr lang="ja-JP" altLang="en-US" sz="7200" b="1" dirty="0">
                <a:latin typeface="游ゴシック" panose="020B0400000000000000" pitchFamily="50" charset="-128"/>
                <a:ea typeface="游ゴシック" panose="020B0400000000000000" pitchFamily="50" charset="-128"/>
              </a:rPr>
              <a:t>孫</a:t>
            </a:r>
            <a:endParaRPr lang="en-US" altLang="ja-JP" sz="72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7851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300192" y="-105164"/>
            <a:ext cx="3195490" cy="6842838"/>
          </a:xfrm>
          <a:prstGeom prst="rect">
            <a:avLst/>
          </a:prstGeom>
        </p:spPr>
        <p:txBody>
          <a:bodyPr vert="eaVert" wrap="square">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 </a:t>
            </a:r>
            <a:r>
              <a:rPr lang="ja-JP" altLang="en-US" sz="9600" b="1" dirty="0">
                <a:solidFill>
                  <a:srgbClr val="FF0000"/>
                </a:solidFill>
                <a:latin typeface="游ゴシック" panose="020B0400000000000000" pitchFamily="50" charset="-128"/>
                <a:ea typeface="游ゴシック" panose="020B0400000000000000" pitchFamily="50" charset="-128"/>
              </a:rPr>
              <a:t>縁起</a:t>
            </a:r>
            <a:r>
              <a:rPr lang="ja-JP" altLang="en-US" sz="4400" b="1" dirty="0">
                <a:latin typeface="游ゴシック" panose="020B0400000000000000" pitchFamily="50" charset="-128"/>
                <a:ea typeface="游ゴシック" panose="020B0400000000000000" pitchFamily="50" charset="-128"/>
              </a:rPr>
              <a:t>に基づく見方</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a:t>
            </a:r>
            <a:endParaRPr lang="en-US" altLang="ja-JP" sz="4400" b="1" dirty="0">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246" y="2060848"/>
            <a:ext cx="2338511" cy="3151045"/>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b="34199"/>
          <a:stretch/>
        </p:blipFill>
        <p:spPr>
          <a:xfrm>
            <a:off x="5717435" y="4594820"/>
            <a:ext cx="2585270" cy="2080883"/>
          </a:xfrm>
          <a:prstGeom prst="rect">
            <a:avLst/>
          </a:prstGeom>
        </p:spPr>
      </p:pic>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b="56608"/>
          <a:stretch/>
        </p:blipFill>
        <p:spPr>
          <a:xfrm>
            <a:off x="4422363" y="307073"/>
            <a:ext cx="3277157" cy="1833541"/>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5009529"/>
            <a:ext cx="1530216" cy="1799966"/>
          </a:xfrm>
          <a:prstGeom prst="rect">
            <a:avLst/>
          </a:prstGeom>
        </p:spPr>
      </p:pic>
      <p:pic>
        <p:nvPicPr>
          <p:cNvPr id="9" name="図 8"/>
          <p:cNvPicPr>
            <a:picLocks noChangeAspect="1"/>
          </p:cNvPicPr>
          <p:nvPr/>
        </p:nvPicPr>
        <p:blipFill rotWithShape="1">
          <a:blip r:embed="rId7">
            <a:extLst>
              <a:ext uri="{28A0092B-C50C-407E-A947-70E740481C1C}">
                <a14:useLocalDpi xmlns:a14="http://schemas.microsoft.com/office/drawing/2010/main" val="0"/>
              </a:ext>
            </a:extLst>
          </a:blip>
          <a:srcRect b="14266"/>
          <a:stretch/>
        </p:blipFill>
        <p:spPr>
          <a:xfrm>
            <a:off x="107504" y="219208"/>
            <a:ext cx="2417024" cy="1998365"/>
          </a:xfrm>
          <a:prstGeom prst="rect">
            <a:avLst/>
          </a:prstGeom>
        </p:spPr>
      </p:pic>
      <p:sp>
        <p:nvSpPr>
          <p:cNvPr id="12" name="正方形/長方形 11"/>
          <p:cNvSpPr/>
          <p:nvPr/>
        </p:nvSpPr>
        <p:spPr>
          <a:xfrm>
            <a:off x="3357456" y="4449149"/>
            <a:ext cx="1064907" cy="792088"/>
          </a:xfrm>
          <a:prstGeom prst="rect">
            <a:avLst/>
          </a:prstGeom>
        </p:spPr>
        <p:txBody>
          <a:bodyPr vert="eaVert" wrap="square">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私</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6" name="右矢印 15">
            <a:extLst>
              <a:ext uri="{FF2B5EF4-FFF2-40B4-BE49-F238E27FC236}">
                <a16:creationId xmlns:a16="http://schemas.microsoft.com/office/drawing/2014/main" id="{3F606F9C-7BA0-4D81-807D-0EC861646649}"/>
              </a:ext>
            </a:extLst>
          </p:cNvPr>
          <p:cNvSpPr/>
          <p:nvPr/>
        </p:nvSpPr>
        <p:spPr>
          <a:xfrm rot="8081387">
            <a:off x="4816655" y="2402317"/>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9" name="右矢印 18">
            <a:extLst>
              <a:ext uri="{FF2B5EF4-FFF2-40B4-BE49-F238E27FC236}">
                <a16:creationId xmlns:a16="http://schemas.microsoft.com/office/drawing/2014/main" id="{3F606F9C-7BA0-4D81-807D-0EC861646649}"/>
              </a:ext>
            </a:extLst>
          </p:cNvPr>
          <p:cNvSpPr/>
          <p:nvPr/>
        </p:nvSpPr>
        <p:spPr>
          <a:xfrm rot="2618222">
            <a:off x="958414" y="2397436"/>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23" name="正方形/長方形 22"/>
          <p:cNvSpPr/>
          <p:nvPr/>
        </p:nvSpPr>
        <p:spPr>
          <a:xfrm>
            <a:off x="3150137" y="5211893"/>
            <a:ext cx="1625060" cy="1136827"/>
          </a:xfrm>
          <a:prstGeom prst="rect">
            <a:avLst/>
          </a:prstGeom>
        </p:spPr>
        <p:txBody>
          <a:bodyPr vert="eaVert" wrap="square">
            <a:spAutoFit/>
          </a:bodyPr>
          <a:lstStyle/>
          <a:p>
            <a:pPr>
              <a:lnSpc>
                <a:spcPct val="130000"/>
              </a:lnSpc>
            </a:pPr>
            <a:r>
              <a:rPr lang="ja-JP" altLang="en-US" sz="7200" b="1" dirty="0">
                <a:latin typeface="游ゴシック" panose="020B0400000000000000" pitchFamily="50" charset="-128"/>
                <a:ea typeface="游ゴシック" panose="020B0400000000000000" pitchFamily="50" charset="-128"/>
              </a:rPr>
              <a:t>子</a:t>
            </a:r>
            <a:endParaRPr lang="en-US" altLang="ja-JP" sz="7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2586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300192" y="-105164"/>
            <a:ext cx="3195490" cy="6842838"/>
          </a:xfrm>
          <a:prstGeom prst="rect">
            <a:avLst/>
          </a:prstGeom>
        </p:spPr>
        <p:txBody>
          <a:bodyPr vert="eaVert" wrap="square">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 </a:t>
            </a:r>
            <a:r>
              <a:rPr lang="ja-JP" altLang="en-US" sz="9600" b="1" dirty="0">
                <a:solidFill>
                  <a:srgbClr val="FF0000"/>
                </a:solidFill>
                <a:latin typeface="游ゴシック" panose="020B0400000000000000" pitchFamily="50" charset="-128"/>
                <a:ea typeface="游ゴシック" panose="020B0400000000000000" pitchFamily="50" charset="-128"/>
              </a:rPr>
              <a:t>縁起</a:t>
            </a:r>
            <a:r>
              <a:rPr lang="ja-JP" altLang="en-US" sz="4400" b="1" dirty="0">
                <a:latin typeface="游ゴシック" panose="020B0400000000000000" pitchFamily="50" charset="-128"/>
                <a:ea typeface="游ゴシック" panose="020B0400000000000000" pitchFamily="50" charset="-128"/>
              </a:rPr>
              <a:t>に基づく見方</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a:t>
            </a:r>
            <a:endParaRPr lang="en-US" altLang="ja-JP" sz="4400" b="1" dirty="0">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246" y="2060848"/>
            <a:ext cx="2338511" cy="3151045"/>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b="34199"/>
          <a:stretch/>
        </p:blipFill>
        <p:spPr>
          <a:xfrm>
            <a:off x="5717435" y="4594820"/>
            <a:ext cx="2585270" cy="2080883"/>
          </a:xfrm>
          <a:prstGeom prst="rect">
            <a:avLst/>
          </a:prstGeom>
        </p:spPr>
      </p:pic>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b="56608"/>
          <a:stretch/>
        </p:blipFill>
        <p:spPr>
          <a:xfrm>
            <a:off x="4422363" y="307073"/>
            <a:ext cx="3277157" cy="1833541"/>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5009529"/>
            <a:ext cx="1530216" cy="1799966"/>
          </a:xfrm>
          <a:prstGeom prst="rect">
            <a:avLst/>
          </a:prstGeom>
        </p:spPr>
      </p:pic>
      <p:pic>
        <p:nvPicPr>
          <p:cNvPr id="9" name="図 8"/>
          <p:cNvPicPr>
            <a:picLocks noChangeAspect="1"/>
          </p:cNvPicPr>
          <p:nvPr/>
        </p:nvPicPr>
        <p:blipFill rotWithShape="1">
          <a:blip r:embed="rId7">
            <a:extLst>
              <a:ext uri="{28A0092B-C50C-407E-A947-70E740481C1C}">
                <a14:useLocalDpi xmlns:a14="http://schemas.microsoft.com/office/drawing/2010/main" val="0"/>
              </a:ext>
            </a:extLst>
          </a:blip>
          <a:srcRect b="14266"/>
          <a:stretch/>
        </p:blipFill>
        <p:spPr>
          <a:xfrm>
            <a:off x="107504" y="219208"/>
            <a:ext cx="2417024" cy="1998365"/>
          </a:xfrm>
          <a:prstGeom prst="rect">
            <a:avLst/>
          </a:prstGeom>
        </p:spPr>
      </p:pic>
      <p:sp>
        <p:nvSpPr>
          <p:cNvPr id="12" name="正方形/長方形 11"/>
          <p:cNvSpPr/>
          <p:nvPr/>
        </p:nvSpPr>
        <p:spPr>
          <a:xfrm>
            <a:off x="3357456" y="4449149"/>
            <a:ext cx="1064907" cy="792088"/>
          </a:xfrm>
          <a:prstGeom prst="rect">
            <a:avLst/>
          </a:prstGeom>
        </p:spPr>
        <p:txBody>
          <a:bodyPr vert="eaVert" wrap="square">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私</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6" name="右矢印 15">
            <a:extLst>
              <a:ext uri="{FF2B5EF4-FFF2-40B4-BE49-F238E27FC236}">
                <a16:creationId xmlns:a16="http://schemas.microsoft.com/office/drawing/2014/main" id="{3F606F9C-7BA0-4D81-807D-0EC861646649}"/>
              </a:ext>
            </a:extLst>
          </p:cNvPr>
          <p:cNvSpPr/>
          <p:nvPr/>
        </p:nvSpPr>
        <p:spPr>
          <a:xfrm rot="8081387">
            <a:off x="4816655" y="2402317"/>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7" name="右矢印 16">
            <a:extLst>
              <a:ext uri="{FF2B5EF4-FFF2-40B4-BE49-F238E27FC236}">
                <a16:creationId xmlns:a16="http://schemas.microsoft.com/office/drawing/2014/main" id="{3F606F9C-7BA0-4D81-807D-0EC861646649}"/>
              </a:ext>
            </a:extLst>
          </p:cNvPr>
          <p:cNvSpPr/>
          <p:nvPr/>
        </p:nvSpPr>
        <p:spPr>
          <a:xfrm rot="13426514">
            <a:off x="4834938" y="3949031"/>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9" name="右矢印 18">
            <a:extLst>
              <a:ext uri="{FF2B5EF4-FFF2-40B4-BE49-F238E27FC236}">
                <a16:creationId xmlns:a16="http://schemas.microsoft.com/office/drawing/2014/main" id="{3F606F9C-7BA0-4D81-807D-0EC861646649}"/>
              </a:ext>
            </a:extLst>
          </p:cNvPr>
          <p:cNvSpPr/>
          <p:nvPr/>
        </p:nvSpPr>
        <p:spPr>
          <a:xfrm rot="2618222">
            <a:off x="958414" y="2397436"/>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23" name="正方形/長方形 22"/>
          <p:cNvSpPr/>
          <p:nvPr/>
        </p:nvSpPr>
        <p:spPr>
          <a:xfrm>
            <a:off x="3150137" y="5211893"/>
            <a:ext cx="1625060" cy="1136827"/>
          </a:xfrm>
          <a:prstGeom prst="rect">
            <a:avLst/>
          </a:prstGeom>
        </p:spPr>
        <p:txBody>
          <a:bodyPr vert="eaVert" wrap="square">
            <a:spAutoFit/>
          </a:bodyPr>
          <a:lstStyle/>
          <a:p>
            <a:pPr>
              <a:lnSpc>
                <a:spcPct val="130000"/>
              </a:lnSpc>
            </a:pPr>
            <a:r>
              <a:rPr lang="ja-JP" altLang="en-US" sz="7200" b="1" dirty="0">
                <a:latin typeface="游ゴシック" panose="020B0400000000000000" pitchFamily="50" charset="-128"/>
                <a:ea typeface="游ゴシック" panose="020B0400000000000000" pitchFamily="50" charset="-128"/>
              </a:rPr>
              <a:t>夫</a:t>
            </a:r>
            <a:endParaRPr lang="en-US" altLang="ja-JP" sz="7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0445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300192" y="-105164"/>
            <a:ext cx="3195490" cy="6842838"/>
          </a:xfrm>
          <a:prstGeom prst="rect">
            <a:avLst/>
          </a:prstGeom>
        </p:spPr>
        <p:txBody>
          <a:bodyPr vert="eaVert" wrap="square">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 </a:t>
            </a:r>
            <a:r>
              <a:rPr lang="ja-JP" altLang="en-US" sz="9600" b="1" dirty="0">
                <a:solidFill>
                  <a:srgbClr val="FF0000"/>
                </a:solidFill>
                <a:latin typeface="游ゴシック" panose="020B0400000000000000" pitchFamily="50" charset="-128"/>
                <a:ea typeface="游ゴシック" panose="020B0400000000000000" pitchFamily="50" charset="-128"/>
              </a:rPr>
              <a:t>縁起</a:t>
            </a:r>
            <a:r>
              <a:rPr lang="ja-JP" altLang="en-US" sz="4400" b="1" dirty="0">
                <a:latin typeface="游ゴシック" panose="020B0400000000000000" pitchFamily="50" charset="-128"/>
                <a:ea typeface="游ゴシック" panose="020B0400000000000000" pitchFamily="50" charset="-128"/>
              </a:rPr>
              <a:t>に基づく見方</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a:t>
            </a:r>
            <a:endParaRPr lang="en-US" altLang="ja-JP" sz="4400" b="1" dirty="0">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246" y="2060848"/>
            <a:ext cx="2338511" cy="3151045"/>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b="34199"/>
          <a:stretch/>
        </p:blipFill>
        <p:spPr>
          <a:xfrm>
            <a:off x="5717435" y="4594820"/>
            <a:ext cx="2585270" cy="2080883"/>
          </a:xfrm>
          <a:prstGeom prst="rect">
            <a:avLst/>
          </a:prstGeom>
        </p:spPr>
      </p:pic>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b="56608"/>
          <a:stretch/>
        </p:blipFill>
        <p:spPr>
          <a:xfrm>
            <a:off x="4422363" y="307073"/>
            <a:ext cx="3277157" cy="1833541"/>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5009529"/>
            <a:ext cx="1530216" cy="1799966"/>
          </a:xfrm>
          <a:prstGeom prst="rect">
            <a:avLst/>
          </a:prstGeom>
        </p:spPr>
      </p:pic>
      <p:pic>
        <p:nvPicPr>
          <p:cNvPr id="9" name="図 8"/>
          <p:cNvPicPr>
            <a:picLocks noChangeAspect="1"/>
          </p:cNvPicPr>
          <p:nvPr/>
        </p:nvPicPr>
        <p:blipFill rotWithShape="1">
          <a:blip r:embed="rId7">
            <a:extLst>
              <a:ext uri="{28A0092B-C50C-407E-A947-70E740481C1C}">
                <a14:useLocalDpi xmlns:a14="http://schemas.microsoft.com/office/drawing/2010/main" val="0"/>
              </a:ext>
            </a:extLst>
          </a:blip>
          <a:srcRect b="14266"/>
          <a:stretch/>
        </p:blipFill>
        <p:spPr>
          <a:xfrm>
            <a:off x="107504" y="219208"/>
            <a:ext cx="2417024" cy="1998365"/>
          </a:xfrm>
          <a:prstGeom prst="rect">
            <a:avLst/>
          </a:prstGeom>
        </p:spPr>
      </p:pic>
      <p:sp>
        <p:nvSpPr>
          <p:cNvPr id="12" name="正方形/長方形 11"/>
          <p:cNvSpPr/>
          <p:nvPr/>
        </p:nvSpPr>
        <p:spPr>
          <a:xfrm>
            <a:off x="3357456" y="4449149"/>
            <a:ext cx="1064907" cy="792088"/>
          </a:xfrm>
          <a:prstGeom prst="rect">
            <a:avLst/>
          </a:prstGeom>
        </p:spPr>
        <p:txBody>
          <a:bodyPr vert="eaVert" wrap="square">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私</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6" name="右矢印 15">
            <a:extLst>
              <a:ext uri="{FF2B5EF4-FFF2-40B4-BE49-F238E27FC236}">
                <a16:creationId xmlns:a16="http://schemas.microsoft.com/office/drawing/2014/main" id="{3F606F9C-7BA0-4D81-807D-0EC861646649}"/>
              </a:ext>
            </a:extLst>
          </p:cNvPr>
          <p:cNvSpPr/>
          <p:nvPr/>
        </p:nvSpPr>
        <p:spPr>
          <a:xfrm rot="8081387">
            <a:off x="4816655" y="2402317"/>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7" name="右矢印 16">
            <a:extLst>
              <a:ext uri="{FF2B5EF4-FFF2-40B4-BE49-F238E27FC236}">
                <a16:creationId xmlns:a16="http://schemas.microsoft.com/office/drawing/2014/main" id="{3F606F9C-7BA0-4D81-807D-0EC861646649}"/>
              </a:ext>
            </a:extLst>
          </p:cNvPr>
          <p:cNvSpPr/>
          <p:nvPr/>
        </p:nvSpPr>
        <p:spPr>
          <a:xfrm rot="13426514">
            <a:off x="4834938" y="3949031"/>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9" name="右矢印 18">
            <a:extLst>
              <a:ext uri="{FF2B5EF4-FFF2-40B4-BE49-F238E27FC236}">
                <a16:creationId xmlns:a16="http://schemas.microsoft.com/office/drawing/2014/main" id="{3F606F9C-7BA0-4D81-807D-0EC861646649}"/>
              </a:ext>
            </a:extLst>
          </p:cNvPr>
          <p:cNvSpPr/>
          <p:nvPr/>
        </p:nvSpPr>
        <p:spPr>
          <a:xfrm rot="2618222">
            <a:off x="958414" y="2397436"/>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21" name="右矢印 20">
            <a:extLst>
              <a:ext uri="{FF2B5EF4-FFF2-40B4-BE49-F238E27FC236}">
                <a16:creationId xmlns:a16="http://schemas.microsoft.com/office/drawing/2014/main" id="{3F606F9C-7BA0-4D81-807D-0EC861646649}"/>
              </a:ext>
            </a:extLst>
          </p:cNvPr>
          <p:cNvSpPr/>
          <p:nvPr/>
        </p:nvSpPr>
        <p:spPr>
          <a:xfrm rot="18820458">
            <a:off x="1060491" y="3942077"/>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23" name="正方形/長方形 22"/>
          <p:cNvSpPr/>
          <p:nvPr/>
        </p:nvSpPr>
        <p:spPr>
          <a:xfrm>
            <a:off x="3150137" y="5211893"/>
            <a:ext cx="1625060" cy="1136827"/>
          </a:xfrm>
          <a:prstGeom prst="rect">
            <a:avLst/>
          </a:prstGeom>
        </p:spPr>
        <p:txBody>
          <a:bodyPr vert="eaVert" wrap="square">
            <a:spAutoFit/>
          </a:bodyPr>
          <a:lstStyle/>
          <a:p>
            <a:pPr>
              <a:lnSpc>
                <a:spcPct val="130000"/>
              </a:lnSpc>
            </a:pPr>
            <a:r>
              <a:rPr lang="ja-JP" altLang="en-US" sz="7200" b="1" dirty="0">
                <a:latin typeface="游ゴシック" panose="020B0400000000000000" pitchFamily="50" charset="-128"/>
                <a:ea typeface="游ゴシック" panose="020B0400000000000000" pitchFamily="50" charset="-128"/>
              </a:rPr>
              <a:t>親</a:t>
            </a:r>
            <a:endParaRPr lang="en-US" altLang="ja-JP" sz="7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440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300192" y="-105164"/>
            <a:ext cx="3195490" cy="6842838"/>
          </a:xfrm>
          <a:prstGeom prst="rect">
            <a:avLst/>
          </a:prstGeom>
        </p:spPr>
        <p:txBody>
          <a:bodyPr vert="eaVert" wrap="square">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 </a:t>
            </a:r>
            <a:r>
              <a:rPr lang="ja-JP" altLang="en-US" sz="9600" b="1" dirty="0">
                <a:solidFill>
                  <a:srgbClr val="FF0000"/>
                </a:solidFill>
                <a:latin typeface="游ゴシック" panose="020B0400000000000000" pitchFamily="50" charset="-128"/>
                <a:ea typeface="游ゴシック" panose="020B0400000000000000" pitchFamily="50" charset="-128"/>
              </a:rPr>
              <a:t>縁起</a:t>
            </a:r>
            <a:r>
              <a:rPr lang="ja-JP" altLang="en-US" sz="4400" b="1" dirty="0">
                <a:latin typeface="游ゴシック" panose="020B0400000000000000" pitchFamily="50" charset="-128"/>
                <a:ea typeface="游ゴシック" panose="020B0400000000000000" pitchFamily="50" charset="-128"/>
              </a:rPr>
              <a:t>に基づく見方</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a:t>
            </a:r>
            <a:endParaRPr lang="en-US" altLang="ja-JP" sz="4400" b="1" dirty="0">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246" y="2060848"/>
            <a:ext cx="2338511" cy="3151045"/>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b="34199"/>
          <a:stretch/>
        </p:blipFill>
        <p:spPr>
          <a:xfrm>
            <a:off x="5717435" y="4594820"/>
            <a:ext cx="2585270" cy="2080883"/>
          </a:xfrm>
          <a:prstGeom prst="rect">
            <a:avLst/>
          </a:prstGeom>
        </p:spPr>
      </p:pic>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b="56608"/>
          <a:stretch/>
        </p:blipFill>
        <p:spPr>
          <a:xfrm>
            <a:off x="4422363" y="307073"/>
            <a:ext cx="3277157" cy="1833541"/>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5009529"/>
            <a:ext cx="1530216" cy="1799966"/>
          </a:xfrm>
          <a:prstGeom prst="rect">
            <a:avLst/>
          </a:prstGeom>
        </p:spPr>
      </p:pic>
      <p:pic>
        <p:nvPicPr>
          <p:cNvPr id="9" name="図 8"/>
          <p:cNvPicPr>
            <a:picLocks noChangeAspect="1"/>
          </p:cNvPicPr>
          <p:nvPr/>
        </p:nvPicPr>
        <p:blipFill rotWithShape="1">
          <a:blip r:embed="rId7">
            <a:extLst>
              <a:ext uri="{28A0092B-C50C-407E-A947-70E740481C1C}">
                <a14:useLocalDpi xmlns:a14="http://schemas.microsoft.com/office/drawing/2010/main" val="0"/>
              </a:ext>
            </a:extLst>
          </a:blip>
          <a:srcRect b="14266"/>
          <a:stretch/>
        </p:blipFill>
        <p:spPr>
          <a:xfrm>
            <a:off x="107504" y="219208"/>
            <a:ext cx="2417024" cy="1998365"/>
          </a:xfrm>
          <a:prstGeom prst="rect">
            <a:avLst/>
          </a:prstGeom>
        </p:spPr>
      </p:pic>
      <p:sp>
        <p:nvSpPr>
          <p:cNvPr id="12" name="正方形/長方形 11"/>
          <p:cNvSpPr/>
          <p:nvPr/>
        </p:nvSpPr>
        <p:spPr>
          <a:xfrm>
            <a:off x="3357456" y="4449149"/>
            <a:ext cx="1064907" cy="792088"/>
          </a:xfrm>
          <a:prstGeom prst="rect">
            <a:avLst/>
          </a:prstGeom>
        </p:spPr>
        <p:txBody>
          <a:bodyPr vert="eaVert" wrap="square">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私</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6" name="右矢印 15">
            <a:extLst>
              <a:ext uri="{FF2B5EF4-FFF2-40B4-BE49-F238E27FC236}">
                <a16:creationId xmlns:a16="http://schemas.microsoft.com/office/drawing/2014/main" id="{3F606F9C-7BA0-4D81-807D-0EC861646649}"/>
              </a:ext>
            </a:extLst>
          </p:cNvPr>
          <p:cNvSpPr/>
          <p:nvPr/>
        </p:nvSpPr>
        <p:spPr>
          <a:xfrm rot="8081387">
            <a:off x="4816655" y="2402317"/>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5464428" y="2584182"/>
            <a:ext cx="1064907" cy="792088"/>
          </a:xfrm>
          <a:prstGeom prst="rect">
            <a:avLst/>
          </a:prstGeom>
        </p:spPr>
        <p:txBody>
          <a:bodyPr vert="eaVert" wrap="square">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子</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p:txBody>
      </p:sp>
      <p:sp>
        <p:nvSpPr>
          <p:cNvPr id="17" name="右矢印 16">
            <a:extLst>
              <a:ext uri="{FF2B5EF4-FFF2-40B4-BE49-F238E27FC236}">
                <a16:creationId xmlns:a16="http://schemas.microsoft.com/office/drawing/2014/main" id="{3F606F9C-7BA0-4D81-807D-0EC861646649}"/>
              </a:ext>
            </a:extLst>
          </p:cNvPr>
          <p:cNvSpPr/>
          <p:nvPr/>
        </p:nvSpPr>
        <p:spPr>
          <a:xfrm rot="13426514">
            <a:off x="4834938" y="3949031"/>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486071" y="4448555"/>
            <a:ext cx="1064907" cy="792088"/>
          </a:xfrm>
          <a:prstGeom prst="rect">
            <a:avLst/>
          </a:prstGeom>
        </p:spPr>
        <p:txBody>
          <a:bodyPr vert="eaVert" wrap="square">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p:txBody>
      </p:sp>
      <p:sp>
        <p:nvSpPr>
          <p:cNvPr id="19" name="右矢印 18">
            <a:extLst>
              <a:ext uri="{FF2B5EF4-FFF2-40B4-BE49-F238E27FC236}">
                <a16:creationId xmlns:a16="http://schemas.microsoft.com/office/drawing/2014/main" id="{3F606F9C-7BA0-4D81-807D-0EC861646649}"/>
              </a:ext>
            </a:extLst>
          </p:cNvPr>
          <p:cNvSpPr/>
          <p:nvPr/>
        </p:nvSpPr>
        <p:spPr>
          <a:xfrm rot="2618222">
            <a:off x="958414" y="2397436"/>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1265081" y="2617155"/>
            <a:ext cx="1064907" cy="792088"/>
          </a:xfrm>
          <a:prstGeom prst="rect">
            <a:avLst/>
          </a:prstGeom>
        </p:spPr>
        <p:txBody>
          <a:bodyPr vert="eaVert" wrap="square">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p:txBody>
      </p:sp>
      <p:sp>
        <p:nvSpPr>
          <p:cNvPr id="21" name="右矢印 20">
            <a:extLst>
              <a:ext uri="{FF2B5EF4-FFF2-40B4-BE49-F238E27FC236}">
                <a16:creationId xmlns:a16="http://schemas.microsoft.com/office/drawing/2014/main" id="{3F606F9C-7BA0-4D81-807D-0EC861646649}"/>
              </a:ext>
            </a:extLst>
          </p:cNvPr>
          <p:cNvSpPr/>
          <p:nvPr/>
        </p:nvSpPr>
        <p:spPr>
          <a:xfrm rot="18820458">
            <a:off x="1060491" y="3942077"/>
            <a:ext cx="1762557"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22" name="正方形/長方形 21"/>
          <p:cNvSpPr/>
          <p:nvPr/>
        </p:nvSpPr>
        <p:spPr>
          <a:xfrm>
            <a:off x="1363320" y="4448555"/>
            <a:ext cx="1064907" cy="792088"/>
          </a:xfrm>
          <a:prstGeom prst="rect">
            <a:avLst/>
          </a:prstGeom>
        </p:spPr>
        <p:txBody>
          <a:bodyPr vert="eaVert" wrap="square">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親</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797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53</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宣説大乗無上法</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419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90364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53</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宣説</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大乗無上法</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467544" y="0"/>
            <a:ext cx="6146298" cy="6842838"/>
          </a:xfrm>
          <a:prstGeom prst="rect">
            <a:avLst/>
          </a:prstGeom>
        </p:spPr>
        <p:txBody>
          <a:bodyPr vert="eaVert" wrap="square">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 </a:t>
            </a:r>
            <a:r>
              <a:rPr lang="ja-JP" altLang="en-US" sz="8800" b="1" dirty="0">
                <a:solidFill>
                  <a:srgbClr val="FF0000"/>
                </a:solidFill>
                <a:latin typeface="游ゴシック" panose="020B0400000000000000" pitchFamily="50" charset="-128"/>
                <a:ea typeface="游ゴシック" panose="020B0400000000000000" pitchFamily="50" charset="-128"/>
              </a:rPr>
              <a:t>大乗</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endParaRPr lang="en-US" altLang="ja-JP" sz="1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他者の苦を自分の苦とし、</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すべての生きとし生ける</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ものの救済を目指す仏教。</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龍樹菩薩はその根幹と</a:t>
            </a:r>
            <a:r>
              <a:rPr lang="ja-JP" altLang="en-US" sz="4000" b="1" dirty="0" err="1">
                <a:latin typeface="游ゴシック" panose="020B0400000000000000" pitchFamily="50" charset="-128"/>
                <a:ea typeface="游ゴシック" panose="020B0400000000000000" pitchFamily="50" charset="-128"/>
              </a:rPr>
              <a:t>な</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　</a:t>
            </a:r>
            <a:r>
              <a:rPr lang="ja-JP" altLang="en-US" sz="4000" b="1" dirty="0" err="1">
                <a:latin typeface="游ゴシック" panose="020B0400000000000000" pitchFamily="50" charset="-128"/>
                <a:ea typeface="游ゴシック" panose="020B0400000000000000" pitchFamily="50" charset="-128"/>
              </a:rPr>
              <a:t>る</a:t>
            </a:r>
            <a:r>
              <a:rPr lang="ja-JP" altLang="en-US" sz="4000" b="1" dirty="0">
                <a:latin typeface="游ゴシック" panose="020B0400000000000000" pitchFamily="50" charset="-128"/>
                <a:ea typeface="游ゴシック" panose="020B0400000000000000" pitchFamily="50" charset="-128"/>
              </a:rPr>
              <a:t>教えを説きひろめた。</a:t>
            </a:r>
            <a:endParaRPr lang="en-US" altLang="ja-JP" sz="36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86614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証歓喜地生安楽</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016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証</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歓喜地</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生安楽</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664588" y="-171400"/>
            <a:ext cx="5676169" cy="6842838"/>
          </a:xfrm>
          <a:prstGeom prst="rect">
            <a:avLst/>
          </a:prstGeom>
        </p:spPr>
        <p:txBody>
          <a:bodyPr vert="eaVert" wrap="square">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　菩薩の五十二位のうち、</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第四十一位。</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この位に至れば、必ず</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成仏することが決まる。</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よろこびが生ずる地位。</a:t>
            </a:r>
            <a:endParaRPr lang="en-US" altLang="ja-JP" sz="4400" b="1" dirty="0">
              <a:latin typeface="游ゴシック" panose="020B0400000000000000" pitchFamily="50" charset="-128"/>
              <a:ea typeface="游ゴシック" panose="020B0400000000000000" pitchFamily="50" charset="-128"/>
            </a:endParaRPr>
          </a:p>
          <a:p>
            <a:pPr>
              <a:lnSpc>
                <a:spcPct val="130000"/>
              </a:lnSpc>
            </a:pPr>
            <a:endParaRPr lang="en-US" altLang="ja-JP" sz="1050" b="1" dirty="0">
              <a:latin typeface="游ゴシック" panose="020B0400000000000000" pitchFamily="50" charset="-128"/>
              <a:ea typeface="游ゴシック" panose="020B0400000000000000" pitchFamily="50" charset="-128"/>
            </a:endParaRPr>
          </a:p>
          <a:p>
            <a:pPr algn="r">
              <a:lnSpc>
                <a:spcPct val="130000"/>
              </a:lnSpc>
            </a:pPr>
            <a:r>
              <a:rPr lang="ja-JP" altLang="en-US" sz="4400" b="1" dirty="0">
                <a:latin typeface="游ゴシック" panose="020B0400000000000000" pitchFamily="50" charset="-128"/>
                <a:ea typeface="游ゴシック" panose="020B0400000000000000" pitchFamily="50" charset="-128"/>
              </a:rPr>
              <a:t>　</a:t>
            </a:r>
            <a:r>
              <a:rPr lang="ja-JP" altLang="en-US" sz="3600" b="1" dirty="0">
                <a:latin typeface="游ゴシック" panose="020B0400000000000000" pitchFamily="50" charset="-128"/>
                <a:ea typeface="游ゴシック" panose="020B0400000000000000" pitchFamily="50" charset="-128"/>
              </a:rPr>
              <a:t>＊不退転の位ともいう</a:t>
            </a:r>
            <a:endParaRPr lang="en-US" altLang="ja-JP" sz="36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19269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証歓喜地生安楽</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200997" y="6050730"/>
            <a:ext cx="6629731" cy="664352"/>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十信</a:t>
            </a:r>
          </a:p>
        </p:txBody>
      </p:sp>
      <p:sp>
        <p:nvSpPr>
          <p:cNvPr id="7" name="正方形/長方形 6"/>
          <p:cNvSpPr/>
          <p:nvPr/>
        </p:nvSpPr>
        <p:spPr>
          <a:xfrm>
            <a:off x="200996" y="5378049"/>
            <a:ext cx="5698854"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十住</a:t>
            </a:r>
          </a:p>
        </p:txBody>
      </p:sp>
      <p:sp>
        <p:nvSpPr>
          <p:cNvPr id="8" name="正方形/長方形 7"/>
          <p:cNvSpPr/>
          <p:nvPr/>
        </p:nvSpPr>
        <p:spPr>
          <a:xfrm>
            <a:off x="200996" y="4715420"/>
            <a:ext cx="4731043"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十行</a:t>
            </a:r>
          </a:p>
        </p:txBody>
      </p:sp>
      <p:sp>
        <p:nvSpPr>
          <p:cNvPr id="9" name="正方形/長方形 8"/>
          <p:cNvSpPr/>
          <p:nvPr/>
        </p:nvSpPr>
        <p:spPr>
          <a:xfrm>
            <a:off x="200998" y="4054440"/>
            <a:ext cx="3794938" cy="658179"/>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十回向</a:t>
            </a:r>
          </a:p>
        </p:txBody>
      </p:sp>
      <p:sp>
        <p:nvSpPr>
          <p:cNvPr id="10" name="正方形/長方形 9"/>
          <p:cNvSpPr/>
          <p:nvPr/>
        </p:nvSpPr>
        <p:spPr>
          <a:xfrm>
            <a:off x="200996" y="3384494"/>
            <a:ext cx="2858835"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十地</a:t>
            </a:r>
          </a:p>
        </p:txBody>
      </p:sp>
      <p:sp>
        <p:nvSpPr>
          <p:cNvPr id="11" name="正方形/長方形 10"/>
          <p:cNvSpPr/>
          <p:nvPr/>
        </p:nvSpPr>
        <p:spPr>
          <a:xfrm>
            <a:off x="194504" y="2699227"/>
            <a:ext cx="2001232"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等覚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200997" y="2028058"/>
            <a:ext cx="1418676"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妙覚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3" name="角丸四角形 12"/>
          <p:cNvSpPr/>
          <p:nvPr/>
        </p:nvSpPr>
        <p:spPr>
          <a:xfrm>
            <a:off x="251520" y="195566"/>
            <a:ext cx="4495505" cy="139545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游ゴシック" panose="020B0400000000000000" pitchFamily="50" charset="-128"/>
                <a:ea typeface="游ゴシック" panose="020B0400000000000000" pitchFamily="50" charset="-128"/>
              </a:rPr>
              <a:t>菩薩の五十二位</a:t>
            </a:r>
          </a:p>
        </p:txBody>
      </p:sp>
      <p:sp>
        <p:nvSpPr>
          <p:cNvPr id="5" name="テキスト ボックス 4"/>
          <p:cNvSpPr txBox="1"/>
          <p:nvPr/>
        </p:nvSpPr>
        <p:spPr>
          <a:xfrm>
            <a:off x="5994560" y="1856566"/>
            <a:ext cx="1125126" cy="1015663"/>
          </a:xfrm>
          <a:prstGeom prst="rect">
            <a:avLst/>
          </a:prstGeom>
          <a:noFill/>
        </p:spPr>
        <p:txBody>
          <a:bodyPr wrap="square" rtlCol="0">
            <a:spAutoFit/>
          </a:bodyPr>
          <a:lstStyle/>
          <a:p>
            <a:r>
              <a:rPr kumimoji="1" lang="ja-JP" altLang="en-US" sz="6000" b="1" dirty="0">
                <a:effectLst>
                  <a:glow rad="228600">
                    <a:srgbClr val="FFFF00"/>
                  </a:glow>
                </a:effectLst>
                <a:latin typeface="游ゴシック" panose="020B0400000000000000" pitchFamily="50" charset="-128"/>
                <a:ea typeface="游ゴシック" panose="020B0400000000000000" pitchFamily="50" charset="-128"/>
              </a:rPr>
              <a:t>仏</a:t>
            </a:r>
          </a:p>
        </p:txBody>
      </p:sp>
      <p:cxnSp>
        <p:nvCxnSpPr>
          <p:cNvPr id="15" name="直線コネクタ 14"/>
          <p:cNvCxnSpPr/>
          <p:nvPr/>
        </p:nvCxnSpPr>
        <p:spPr>
          <a:xfrm>
            <a:off x="1714384" y="2364398"/>
            <a:ext cx="4185465" cy="0"/>
          </a:xfrm>
          <a:prstGeom prst="line">
            <a:avLst/>
          </a:prstGeom>
          <a:ln>
            <a:prstDash val="dash"/>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414942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932040" y="217494"/>
            <a:ext cx="1945148"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インド</a:t>
            </a:r>
            <a:r>
              <a:rPr lang="ja-JP" altLang="en-US" sz="4400" b="1" dirty="0">
                <a:solidFill>
                  <a:schemeClr val="bg1"/>
                </a:solidFill>
                <a:latin typeface="游ゴシック" panose="020B0400000000000000" pitchFamily="50" charset="-128"/>
                <a:ea typeface="游ゴシック" panose="020B0400000000000000" pitchFamily="50" charset="-128"/>
              </a:rPr>
              <a:t>の</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菩薩方</a:t>
            </a:r>
            <a:r>
              <a:rPr lang="ja-JP" altLang="en-US" sz="4400" b="1" dirty="0">
                <a:solidFill>
                  <a:schemeClr val="bg1"/>
                </a:solidFill>
                <a:latin typeface="游ゴシック" panose="020B0400000000000000" pitchFamily="50" charset="-128"/>
                <a:ea typeface="游ゴシック" panose="020B0400000000000000" pitchFamily="50" charset="-128"/>
              </a:rPr>
              <a:t>や</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中国と日本の高僧方が、</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4"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印度西天之</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論家</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中夏日域之高僧</a:t>
            </a:r>
          </a:p>
        </p:txBody>
      </p:sp>
    </p:spTree>
    <p:extLst>
      <p:ext uri="{BB962C8B-B14F-4D97-AF65-F5344CB8AC3E}">
        <p14:creationId xmlns:p14="http://schemas.microsoft.com/office/powerpoint/2010/main" val="144589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証歓喜地生安楽</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200997" y="6050730"/>
            <a:ext cx="6629731" cy="664352"/>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十信　</a:t>
            </a:r>
          </a:p>
        </p:txBody>
      </p:sp>
      <p:sp>
        <p:nvSpPr>
          <p:cNvPr id="7" name="正方形/長方形 6"/>
          <p:cNvSpPr/>
          <p:nvPr/>
        </p:nvSpPr>
        <p:spPr>
          <a:xfrm>
            <a:off x="200996" y="5378049"/>
            <a:ext cx="5698854"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十住</a:t>
            </a:r>
          </a:p>
        </p:txBody>
      </p:sp>
      <p:sp>
        <p:nvSpPr>
          <p:cNvPr id="8" name="正方形/長方形 7"/>
          <p:cNvSpPr/>
          <p:nvPr/>
        </p:nvSpPr>
        <p:spPr>
          <a:xfrm>
            <a:off x="200996" y="4715420"/>
            <a:ext cx="4731043"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十行</a:t>
            </a:r>
          </a:p>
        </p:txBody>
      </p:sp>
      <p:sp>
        <p:nvSpPr>
          <p:cNvPr id="9" name="正方形/長方形 8"/>
          <p:cNvSpPr/>
          <p:nvPr/>
        </p:nvSpPr>
        <p:spPr>
          <a:xfrm>
            <a:off x="200998" y="4054440"/>
            <a:ext cx="3794938" cy="658179"/>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十回向</a:t>
            </a:r>
          </a:p>
        </p:txBody>
      </p:sp>
      <p:sp>
        <p:nvSpPr>
          <p:cNvPr id="10" name="正方形/長方形 9"/>
          <p:cNvSpPr/>
          <p:nvPr/>
        </p:nvSpPr>
        <p:spPr>
          <a:xfrm>
            <a:off x="200996" y="3384494"/>
            <a:ext cx="2858835"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十地</a:t>
            </a:r>
          </a:p>
        </p:txBody>
      </p:sp>
      <p:sp>
        <p:nvSpPr>
          <p:cNvPr id="11" name="正方形/長方形 10"/>
          <p:cNvSpPr/>
          <p:nvPr/>
        </p:nvSpPr>
        <p:spPr>
          <a:xfrm>
            <a:off x="194504" y="2699227"/>
            <a:ext cx="2001232"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等覚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200997" y="2028058"/>
            <a:ext cx="1418676"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妙覚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3" name="角丸四角形 12"/>
          <p:cNvSpPr/>
          <p:nvPr/>
        </p:nvSpPr>
        <p:spPr>
          <a:xfrm>
            <a:off x="251520" y="195566"/>
            <a:ext cx="4495505" cy="139545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游ゴシック" panose="020B0400000000000000" pitchFamily="50" charset="-128"/>
                <a:ea typeface="游ゴシック" panose="020B0400000000000000" pitchFamily="50" charset="-128"/>
              </a:rPr>
              <a:t>菩薩の五十二位</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4777570"/>
            <a:ext cx="1057770" cy="2073525"/>
          </a:xfrm>
          <a:prstGeom prst="rect">
            <a:avLst/>
          </a:prstGeom>
          <a:effectLst>
            <a:glow rad="228600">
              <a:schemeClr val="bg1"/>
            </a:glow>
          </a:effectLst>
        </p:spPr>
      </p:pic>
      <p:sp>
        <p:nvSpPr>
          <p:cNvPr id="18" name="テキスト ボックス 17"/>
          <p:cNvSpPr txBox="1"/>
          <p:nvPr/>
        </p:nvSpPr>
        <p:spPr>
          <a:xfrm>
            <a:off x="4664439" y="2737719"/>
            <a:ext cx="2272751" cy="830997"/>
          </a:xfrm>
          <a:prstGeom prst="rect">
            <a:avLst/>
          </a:prstGeom>
          <a:noFill/>
        </p:spPr>
        <p:txBody>
          <a:bodyPr wrap="square" rtlCol="0">
            <a:spAutoFit/>
          </a:bodyPr>
          <a:lstStyle/>
          <a:p>
            <a:r>
              <a:rPr lang="ja-JP" altLang="en-US" sz="4800" b="1" dirty="0">
                <a:latin typeface="游ゴシック" panose="020B0400000000000000" pitchFamily="50" charset="-128"/>
                <a:ea typeface="游ゴシック" panose="020B0400000000000000" pitchFamily="50" charset="-128"/>
              </a:rPr>
              <a:t>退　転</a:t>
            </a:r>
            <a:endParaRPr kumimoji="1" lang="ja-JP" altLang="en-US" sz="48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04472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8.88889E-6 -4.07407E-6 L -8.88889E-6 -4.07407E-6 C 0.00034 -0.00556 0.0007 -0.01111 0.00138 -0.01667 C 0.00156 -0.01852 0.00278 -0.02014 0.00278 -0.02199 C 0.00278 -0.04699 0.00191 -0.07199 0.00138 -0.09699 C -0.00017 -0.15417 0.00121 -0.10625 -0.00138 -0.13333 C -0.00209 -0.13958 -0.00191 -0.1456 -0.00277 -0.15162 C -0.00329 -0.15556 -0.00469 -0.15903 -0.00556 -0.16273 L -0.00833 -0.17361 L -0.00955 -0.17917 C -0.01007 -0.18102 -0.01024 -0.18287 -0.01094 -0.18449 C -0.01199 -0.18634 -0.01302 -0.1882 -0.01372 -0.19005 C -0.01598 -0.19607 -0.01389 -0.19583 -0.01789 -0.20093 C -0.02171 -0.20625 -0.02153 -0.20347 -0.02605 -0.20648 C -0.02761 -0.20741 -0.02883 -0.20903 -0.03021 -0.21019 C -0.03247 -0.20949 -0.03473 -0.20903 -0.03699 -0.20833 C -0.03976 -0.20741 -0.04532 -0.20463 -0.04532 -0.20463 C -0.04653 -0.20347 -0.04792 -0.20208 -0.04931 -0.20093 C -0.05834 -0.19491 -0.04844 -0.20417 -0.05764 -0.1956 C -0.07188 -0.18195 -0.05521 -0.19792 -0.06719 -0.18449 C -0.06841 -0.1831 -0.06997 -0.18218 -0.07119 -0.18102 C -0.07223 -0.17917 -0.07292 -0.17708 -0.07396 -0.17546 C -0.07518 -0.17384 -0.07709 -0.17338 -0.07813 -0.17176 C -0.08021 -0.16852 -0.08178 -0.16458 -0.08351 -0.16088 L -0.08629 -0.15532 C -0.08681 -0.15347 -0.08699 -0.15162 -0.08768 -0.14977 C -0.08924 -0.14607 -0.09324 -0.13889 -0.09324 -0.13889 L -0.09723 -0.12245 L -0.09862 -0.1169 C -0.09913 -0.11528 -0.09966 -0.11343 -0.10001 -0.11157 C -0.10174 -0.10046 -0.10069 -0.10532 -0.10278 -0.09699 C -0.10313 -0.09259 -0.10348 -0.08843 -0.10417 -0.08403 C -0.10435 -0.08218 -0.10539 -0.08056 -0.10556 -0.0787 C -0.10626 -0.06782 -0.10626 -0.05671 -0.10695 -0.04583 C -0.10712 -0.04213 -0.10782 -0.03843 -0.10817 -0.03472 C -0.10869 -0.03056 -0.10955 -0.01782 -0.10955 -0.02199 C -0.10955 -0.0331 -0.10574 -0.08009 -0.10556 -0.08588 C -0.104 -0.1213 -0.10521 -0.10671 -0.10278 -0.12986 C -0.10313 -0.14977 -0.10348 -0.16991 -0.10417 -0.19005 C -0.10452 -0.20208 -0.10469 -0.20162 -0.10695 -0.21019 C -0.10747 -0.21551 -0.10834 -0.22616 -0.10955 -0.23195 L -0.11372 -0.24838 L -0.1165 -0.25949 C -0.11685 -0.26134 -0.11702 -0.26343 -0.11789 -0.26482 C -0.11876 -0.26667 -0.1191 -0.26921 -0.12049 -0.27037 C -0.12292 -0.27245 -0.12883 -0.27407 -0.12883 -0.27407 C -0.13264 -0.27338 -0.14063 -0.27338 -0.14514 -0.27037 C -0.14671 -0.26945 -0.14792 -0.26782 -0.14931 -0.26667 C -0.15053 -0.26597 -0.15209 -0.26574 -0.15348 -0.26482 C -0.15626 -0.26273 -0.15886 -0.25995 -0.16164 -0.25764 L -0.1658 -0.25394 C -0.16841 -0.24861 -0.16858 -0.24745 -0.17258 -0.24306 C -0.17379 -0.24167 -0.17535 -0.24051 -0.17674 -0.23935 C -0.17761 -0.2375 -0.1783 -0.23542 -0.17952 -0.2338 C -0.18195 -0.23009 -0.18768 -0.22292 -0.18768 -0.22292 C -0.1908 -0.21042 -0.18837 -0.21458 -0.19306 -0.20833 L -0.20278 -0.16991 L -0.20539 -0.15903 L -0.20678 -0.15347 C -0.2073 -0.14931 -0.20817 -0.14514 -0.20817 -0.14074 C -0.20817 -0.1382 -0.20851 -0.13449 -0.20678 -0.13333 C -0.20556 -0.13264 -0.20574 -0.13704 -0.20539 -0.13889 C -0.20487 -0.1419 -0.20452 -0.14491 -0.20417 -0.14815 C -0.20365 -0.15046 -0.20313 -0.15278 -0.20278 -0.15532 C -0.20226 -0.15903 -0.20192 -0.16273 -0.20139 -0.1662 C -0.20105 -0.16875 -0.20035 -0.17107 -0.20001 -0.17361 C -0.19896 -0.17963 -0.1981 -0.18588 -0.19723 -0.1919 C -0.19671 -0.19491 -0.19619 -0.19792 -0.19584 -0.20093 C -0.1941 -0.2169 -0.19514 -0.20949 -0.19306 -0.22292 C -0.19185 -0.2706 -0.19098 -0.26782 -0.19306 -0.31412 C -0.19324 -0.31759 -0.19497 -0.33171 -0.19584 -0.33611 C -0.19671 -0.33982 -0.19775 -0.34352 -0.19862 -0.34699 L -0.20139 -0.3581 C -0.20226 -0.36204 -0.20296 -0.3662 -0.20539 -0.36898 C -0.20799 -0.37199 -0.2106 -0.375 -0.21372 -0.37639 L -0.22188 -0.37986 C -0.23299 -0.37755 -0.22744 -0.3794 -0.23837 -0.37454 L -0.24237 -0.37269 C -0.24341 -0.37083 -0.24393 -0.36875 -0.24514 -0.36713 C -0.25435 -0.35509 -0.2448 -0.37269 -0.25209 -0.3581 C -0.25452 -0.34838 -0.25261 -0.35417 -0.25886 -0.34167 C -0.25973 -0.33982 -0.26112 -0.3382 -0.26164 -0.33611 C -0.26199 -0.33426 -0.26233 -0.33241 -0.26303 -0.33056 C -0.26459 -0.32685 -0.26737 -0.32384 -0.26841 -0.31968 C -0.27188 -0.30602 -0.26719 -0.32292 -0.27258 -0.3088 C -0.27327 -0.30695 -0.27327 -0.30509 -0.27396 -0.30324 C -0.27466 -0.30139 -0.27605 -0.29977 -0.27674 -0.29769 C -0.27778 -0.29421 -0.27848 -0.29051 -0.27935 -0.28681 L -0.28074 -0.28125 C -0.28126 -0.27963 -0.28178 -0.27778 -0.28212 -0.27593 C -0.28264 -0.27338 -0.28317 -0.27107 -0.28351 -0.26852 C -0.28699 -0.24769 -0.28299 -0.26991 -0.28629 -0.25208 C -0.28664 -0.24306 -0.2882 -0.2338 -0.28768 -0.22477 C -0.28751 -0.22245 -0.2856 -0.22824 -0.2849 -0.23032 C -0.28421 -0.23195 -0.28386 -0.2338 -0.28351 -0.23565 C -0.28212 -0.24352 -0.2816 -0.25185 -0.27935 -0.25949 L -0.27674 -0.26852 C -0.27622 -0.27222 -0.27587 -0.27593 -0.27535 -0.27963 C -0.27501 -0.28195 -0.27414 -0.28426 -0.27396 -0.28681 C -0.27327 -0.29421 -0.2731 -0.30139 -0.27258 -0.3088 C -0.2731 -0.32894 -0.2731 -0.34884 -0.27396 -0.36898 C -0.27396 -0.37083 -0.27483 -0.37269 -0.27535 -0.37454 C -0.27587 -0.37685 -0.27622 -0.3794 -0.27674 -0.38171 C -0.27709 -0.38357 -0.27761 -0.38542 -0.27796 -0.38727 C -0.27987 -0.39537 -0.279 -0.39537 -0.28212 -0.4037 C -0.28282 -0.40579 -0.28421 -0.40718 -0.2849 -0.40926 C -0.28612 -0.41273 -0.28594 -0.4169 -0.28768 -0.42014 C -0.28855 -0.42199 -0.28959 -0.42361 -0.29028 -0.4257 C -0.29098 -0.42732 -0.29098 -0.4294 -0.29167 -0.43102 C -0.29931 -0.44815 -0.28907 -0.41829 -0.29723 -0.44028 C -0.29792 -0.4419 -0.29758 -0.44445 -0.29862 -0.4456 C -0.30087 -0.44884 -0.304 -0.4507 -0.30678 -0.45301 L -0.31094 -0.45671 C -0.31233 -0.45787 -0.31337 -0.45972 -0.31494 -0.46042 L -0.3191 -0.46204 C -0.32327 -0.46157 -0.32744 -0.46134 -0.33143 -0.46042 C -0.33421 -0.45949 -0.33959 -0.45671 -0.33959 -0.45671 C -0.34324 -0.45185 -0.34705 -0.44815 -0.34931 -0.44213 C -0.34983 -0.44028 -0.35001 -0.4382 -0.3507 -0.43657 C -0.35139 -0.43472 -0.35261 -0.4331 -0.3533 -0.43102 C -0.35834 -0.41597 -0.35313 -0.42407 -0.35886 -0.41644 C -0.3632 -0.39375 -0.35764 -0.42199 -0.36164 -0.4037 C -0.36216 -0.40139 -0.36251 -0.39884 -0.36303 -0.3963 C -0.36442 -0.38958 -0.36459 -0.39144 -0.36563 -0.38357 C -0.36893 -0.35972 -0.36528 -0.38009 -0.36841 -0.36343 C -0.37049 -0.34236 -0.3698 -0.35394 -0.3698 -0.32894 L -0.3698 -0.32894 " pathEditMode="relative" ptsTypes="AAAAAAAAAAAAAAAAAAAAAAAAAAAAAAAAAAAAAAAAAAAAAAAAAAAAAAAAAAAAAAAAAAAAAAAAAAAAAAAAAAAAAAAAAAAAAAAAAAAAAAAAAAAAAAAAAAAAAAAAAAAAAAA">
                                      <p:cBhvr>
                                        <p:cTn id="11" dur="3000" fill="hold"/>
                                        <p:tgtEl>
                                          <p:spTgt spid="17"/>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8" presetClass="emph" presetSubtype="0" repeatCount="3000" fill="hold" nodeType="clickEffect">
                                  <p:stCondLst>
                                    <p:cond delay="0"/>
                                  </p:stCondLst>
                                  <p:childTnLst>
                                    <p:animRot by="10800000">
                                      <p:cBhvr>
                                        <p:cTn id="15" dur="500" fill="hold"/>
                                        <p:tgtEl>
                                          <p:spTgt spid="17"/>
                                        </p:tgtEl>
                                        <p:attrNameLst>
                                          <p:attrName>r</p:attrName>
                                        </p:attrNameLst>
                                      </p:cBhvr>
                                    </p:animRot>
                                  </p:childTnLst>
                                </p:cTn>
                              </p:par>
                              <p:par>
                                <p:cTn id="16" presetID="2" presetClass="exit" presetSubtype="6" fill="hold" nodeType="withEffect">
                                  <p:stCondLst>
                                    <p:cond delay="0"/>
                                  </p:stCondLst>
                                  <p:childTnLst>
                                    <p:anim calcmode="lin" valueType="num">
                                      <p:cBhvr additive="base">
                                        <p:cTn id="17" dur="2000"/>
                                        <p:tgtEl>
                                          <p:spTgt spid="17"/>
                                        </p:tgtEl>
                                        <p:attrNameLst>
                                          <p:attrName>ppt_x</p:attrName>
                                        </p:attrNameLst>
                                      </p:cBhvr>
                                      <p:tavLst>
                                        <p:tav tm="0">
                                          <p:val>
                                            <p:strVal val="ppt_x"/>
                                          </p:val>
                                        </p:tav>
                                        <p:tav tm="100000">
                                          <p:val>
                                            <p:strVal val="1+ppt_w/2"/>
                                          </p:val>
                                        </p:tav>
                                      </p:tavLst>
                                    </p:anim>
                                    <p:anim calcmode="lin" valueType="num">
                                      <p:cBhvr additive="base">
                                        <p:cTn id="18" dur="2000"/>
                                        <p:tgtEl>
                                          <p:spTgt spid="17"/>
                                        </p:tgtEl>
                                        <p:attrNameLst>
                                          <p:attrName>ppt_y</p:attrName>
                                        </p:attrNameLst>
                                      </p:cBhvr>
                                      <p:tavLst>
                                        <p:tav tm="0">
                                          <p:val>
                                            <p:strVal val="ppt_y"/>
                                          </p:val>
                                        </p:tav>
                                        <p:tav tm="100000">
                                          <p:val>
                                            <p:strVal val="1+ppt_h/2"/>
                                          </p:val>
                                        </p:tav>
                                      </p:tavLst>
                                    </p:anim>
                                    <p:set>
                                      <p:cBhvr>
                                        <p:cTn id="19" dur="1" fill="hold">
                                          <p:stCondLst>
                                            <p:cond delay="1999"/>
                                          </p:stCondLst>
                                        </p:cTn>
                                        <p:tgtEl>
                                          <p:spTgt spid="1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証歓喜地生安楽</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200997" y="6050730"/>
            <a:ext cx="6629731" cy="664352"/>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十信</a:t>
            </a:r>
          </a:p>
        </p:txBody>
      </p:sp>
      <p:sp>
        <p:nvSpPr>
          <p:cNvPr id="7" name="正方形/長方形 6"/>
          <p:cNvSpPr/>
          <p:nvPr/>
        </p:nvSpPr>
        <p:spPr>
          <a:xfrm>
            <a:off x="200996" y="5378049"/>
            <a:ext cx="5698854"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十住</a:t>
            </a:r>
          </a:p>
        </p:txBody>
      </p:sp>
      <p:sp>
        <p:nvSpPr>
          <p:cNvPr id="8" name="正方形/長方形 7"/>
          <p:cNvSpPr/>
          <p:nvPr/>
        </p:nvSpPr>
        <p:spPr>
          <a:xfrm>
            <a:off x="200996" y="4715420"/>
            <a:ext cx="4731043"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十行</a:t>
            </a:r>
          </a:p>
        </p:txBody>
      </p:sp>
      <p:sp>
        <p:nvSpPr>
          <p:cNvPr id="9" name="正方形/長方形 8"/>
          <p:cNvSpPr/>
          <p:nvPr/>
        </p:nvSpPr>
        <p:spPr>
          <a:xfrm>
            <a:off x="200998" y="4054440"/>
            <a:ext cx="3794938" cy="658179"/>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十回向</a:t>
            </a:r>
          </a:p>
        </p:txBody>
      </p:sp>
      <p:sp>
        <p:nvSpPr>
          <p:cNvPr id="10" name="正方形/長方形 9"/>
          <p:cNvSpPr/>
          <p:nvPr/>
        </p:nvSpPr>
        <p:spPr>
          <a:xfrm>
            <a:off x="200996" y="3384494"/>
            <a:ext cx="2858835"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十地</a:t>
            </a:r>
          </a:p>
        </p:txBody>
      </p:sp>
      <p:sp>
        <p:nvSpPr>
          <p:cNvPr id="11" name="正方形/長方形 10"/>
          <p:cNvSpPr/>
          <p:nvPr/>
        </p:nvSpPr>
        <p:spPr>
          <a:xfrm>
            <a:off x="194504" y="2699227"/>
            <a:ext cx="2001232"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等覚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200997" y="2028058"/>
            <a:ext cx="1418676"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妙覚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3" name="角丸四角形 12"/>
          <p:cNvSpPr/>
          <p:nvPr/>
        </p:nvSpPr>
        <p:spPr>
          <a:xfrm>
            <a:off x="251520" y="195566"/>
            <a:ext cx="4495505" cy="139545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游ゴシック" panose="020B0400000000000000" pitchFamily="50" charset="-128"/>
                <a:ea typeface="游ゴシック" panose="020B0400000000000000" pitchFamily="50" charset="-128"/>
              </a:rPr>
              <a:t>菩薩の五十二位</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4777570"/>
            <a:ext cx="1057770" cy="2073525"/>
          </a:xfrm>
          <a:prstGeom prst="rect">
            <a:avLst/>
          </a:prstGeom>
          <a:effectLst>
            <a:glow rad="228600">
              <a:schemeClr val="bg1"/>
            </a:glow>
          </a:effectLst>
        </p:spPr>
      </p:pic>
      <p:sp>
        <p:nvSpPr>
          <p:cNvPr id="20" name="テキスト ボックス 19"/>
          <p:cNvSpPr txBox="1"/>
          <p:nvPr/>
        </p:nvSpPr>
        <p:spPr>
          <a:xfrm>
            <a:off x="4644008" y="1527300"/>
            <a:ext cx="3175342" cy="2523768"/>
          </a:xfrm>
          <a:prstGeom prst="rect">
            <a:avLst/>
          </a:prstGeom>
          <a:noFill/>
          <a:ln w="63500" cap="sq">
            <a:solidFill>
              <a:srgbClr val="FF0000"/>
            </a:solidFill>
          </a:ln>
        </p:spPr>
        <p:txBody>
          <a:bodyPr wrap="square" rtlCol="0">
            <a:spAutoFit/>
          </a:bodyPr>
          <a:lstStyle/>
          <a:p>
            <a:r>
              <a:rPr lang="ja-JP" altLang="en-US" sz="3600" b="1" dirty="0">
                <a:latin typeface="游ゴシック" panose="020B0400000000000000" pitchFamily="50" charset="-128"/>
                <a:ea typeface="游ゴシック" panose="020B0400000000000000" pitchFamily="50" charset="-128"/>
              </a:rPr>
              <a:t>十地</a:t>
            </a:r>
            <a:endParaRPr lang="en-US" altLang="ja-JP" sz="3600" b="1" dirty="0">
              <a:latin typeface="游ゴシック" panose="020B0400000000000000" pitchFamily="50" charset="-128"/>
              <a:ea typeface="游ゴシック" panose="020B0400000000000000" pitchFamily="50" charset="-128"/>
            </a:endParaRPr>
          </a:p>
          <a:p>
            <a:pPr>
              <a:lnSpc>
                <a:spcPts val="2000"/>
              </a:lnSpc>
            </a:pPr>
            <a:r>
              <a:rPr lang="en-US" altLang="ja-JP" sz="3600" b="1" dirty="0">
                <a:latin typeface="游ゴシック" panose="020B0400000000000000" pitchFamily="50" charset="-128"/>
                <a:ea typeface="游ゴシック" panose="020B0400000000000000" pitchFamily="50" charset="-128"/>
              </a:rPr>
              <a:t>  </a:t>
            </a:r>
            <a:r>
              <a:rPr lang="ja-JP" altLang="en-US" sz="3600" b="1" dirty="0">
                <a:latin typeface="游ゴシック" panose="020B0400000000000000" pitchFamily="50" charset="-128"/>
                <a:ea typeface="游ゴシック" panose="020B0400000000000000" pitchFamily="50" charset="-128"/>
              </a:rPr>
              <a:t>・</a:t>
            </a:r>
            <a:endParaRPr lang="en-US" altLang="ja-JP" sz="3600" b="1" dirty="0">
              <a:latin typeface="游ゴシック" panose="020B0400000000000000" pitchFamily="50" charset="-128"/>
              <a:ea typeface="游ゴシック" panose="020B0400000000000000" pitchFamily="50" charset="-128"/>
            </a:endParaRPr>
          </a:p>
          <a:p>
            <a:pPr>
              <a:lnSpc>
                <a:spcPts val="2000"/>
              </a:lnSpc>
            </a:pPr>
            <a:r>
              <a:rPr lang="ja-JP" altLang="en-US" sz="3600" b="1" dirty="0">
                <a:latin typeface="游ゴシック" panose="020B0400000000000000" pitchFamily="50" charset="-128"/>
                <a:ea typeface="游ゴシック" panose="020B0400000000000000" pitchFamily="50" charset="-128"/>
              </a:rPr>
              <a:t>  ・</a:t>
            </a:r>
            <a:endParaRPr lang="en-US" altLang="ja-JP" sz="3600" b="1" dirty="0">
              <a:latin typeface="游ゴシック" panose="020B0400000000000000" pitchFamily="50" charset="-128"/>
              <a:ea typeface="游ゴシック" panose="020B0400000000000000" pitchFamily="50" charset="-128"/>
            </a:endParaRPr>
          </a:p>
          <a:p>
            <a:pPr>
              <a:lnSpc>
                <a:spcPts val="2000"/>
              </a:lnSpc>
            </a:pPr>
            <a:r>
              <a:rPr lang="ja-JP" altLang="en-US" sz="3600" b="1" dirty="0">
                <a:latin typeface="游ゴシック" panose="020B0400000000000000" pitchFamily="50" charset="-128"/>
                <a:ea typeface="游ゴシック" panose="020B0400000000000000" pitchFamily="50" charset="-128"/>
              </a:rPr>
              <a:t>  ・</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二地</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初地＝</a:t>
            </a:r>
            <a:r>
              <a:rPr lang="ja-JP" altLang="en-US" sz="3600" b="1" dirty="0">
                <a:solidFill>
                  <a:srgbClr val="FF0000"/>
                </a:solidFill>
                <a:latin typeface="游ゴシック" panose="020B0400000000000000" pitchFamily="50" charset="-128"/>
                <a:ea typeface="游ゴシック" panose="020B0400000000000000" pitchFamily="50" charset="-128"/>
              </a:rPr>
              <a:t>不退転</a:t>
            </a:r>
            <a:endParaRPr kumimoji="1" lang="en-US" altLang="ja-JP" sz="3600" b="1" dirty="0">
              <a:latin typeface="游ゴシック" panose="020B0400000000000000" pitchFamily="50" charset="-128"/>
              <a:ea typeface="游ゴシック" panose="020B0400000000000000" pitchFamily="50" charset="-128"/>
            </a:endParaRPr>
          </a:p>
        </p:txBody>
      </p:sp>
      <p:cxnSp>
        <p:nvCxnSpPr>
          <p:cNvPr id="21" name="直線コネクタ 20"/>
          <p:cNvCxnSpPr/>
          <p:nvPr/>
        </p:nvCxnSpPr>
        <p:spPr>
          <a:xfrm flipV="1">
            <a:off x="3131840" y="3686883"/>
            <a:ext cx="1323349" cy="11103"/>
          </a:xfrm>
          <a:prstGeom prst="line">
            <a:avLst/>
          </a:prstGeom>
          <a:ln>
            <a:prstDash val="dash"/>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123790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証歓喜地生安楽</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200997" y="6050730"/>
            <a:ext cx="6629731" cy="664352"/>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十信</a:t>
            </a:r>
          </a:p>
        </p:txBody>
      </p:sp>
      <p:sp>
        <p:nvSpPr>
          <p:cNvPr id="7" name="正方形/長方形 6"/>
          <p:cNvSpPr/>
          <p:nvPr/>
        </p:nvSpPr>
        <p:spPr>
          <a:xfrm>
            <a:off x="200996" y="5378049"/>
            <a:ext cx="5698854"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十住</a:t>
            </a:r>
          </a:p>
        </p:txBody>
      </p:sp>
      <p:sp>
        <p:nvSpPr>
          <p:cNvPr id="8" name="正方形/長方形 7"/>
          <p:cNvSpPr/>
          <p:nvPr/>
        </p:nvSpPr>
        <p:spPr>
          <a:xfrm>
            <a:off x="200996" y="4715420"/>
            <a:ext cx="4731043"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十行</a:t>
            </a:r>
          </a:p>
        </p:txBody>
      </p:sp>
      <p:sp>
        <p:nvSpPr>
          <p:cNvPr id="9" name="正方形/長方形 8"/>
          <p:cNvSpPr/>
          <p:nvPr/>
        </p:nvSpPr>
        <p:spPr>
          <a:xfrm>
            <a:off x="200998" y="4054440"/>
            <a:ext cx="3794938" cy="658179"/>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十回向</a:t>
            </a:r>
          </a:p>
        </p:txBody>
      </p:sp>
      <p:sp>
        <p:nvSpPr>
          <p:cNvPr id="10" name="正方形/長方形 9"/>
          <p:cNvSpPr/>
          <p:nvPr/>
        </p:nvSpPr>
        <p:spPr>
          <a:xfrm>
            <a:off x="200996" y="3384494"/>
            <a:ext cx="2858835"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十地</a:t>
            </a:r>
          </a:p>
        </p:txBody>
      </p:sp>
      <p:sp>
        <p:nvSpPr>
          <p:cNvPr id="11" name="正方形/長方形 10"/>
          <p:cNvSpPr/>
          <p:nvPr/>
        </p:nvSpPr>
        <p:spPr>
          <a:xfrm>
            <a:off x="194504" y="2699227"/>
            <a:ext cx="2001232"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等覚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200997" y="2028058"/>
            <a:ext cx="1418676"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妙覚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3" name="角丸四角形 12"/>
          <p:cNvSpPr/>
          <p:nvPr/>
        </p:nvSpPr>
        <p:spPr>
          <a:xfrm>
            <a:off x="251520" y="195566"/>
            <a:ext cx="4495505" cy="139545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游ゴシック" panose="020B0400000000000000" pitchFamily="50" charset="-128"/>
                <a:ea typeface="游ゴシック" panose="020B0400000000000000" pitchFamily="50" charset="-128"/>
              </a:rPr>
              <a:t>菩薩の五十二位</a:t>
            </a: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777570"/>
            <a:ext cx="1057770" cy="2073525"/>
          </a:xfrm>
          <a:prstGeom prst="rect">
            <a:avLst/>
          </a:prstGeom>
          <a:effectLst>
            <a:glow rad="228600">
              <a:schemeClr val="bg1"/>
            </a:glow>
          </a:effectLst>
        </p:spPr>
      </p:pic>
      <p:sp>
        <p:nvSpPr>
          <p:cNvPr id="15" name="角丸四角形吹き出し 14"/>
          <p:cNvSpPr/>
          <p:nvPr/>
        </p:nvSpPr>
        <p:spPr>
          <a:xfrm>
            <a:off x="2374091" y="2323491"/>
            <a:ext cx="5391414" cy="2304256"/>
          </a:xfrm>
          <a:prstGeom prst="wedgeRoundRectCallout">
            <a:avLst>
              <a:gd name="adj1" fmla="val 3973"/>
              <a:gd name="adj2" fmla="val 6028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5000"/>
              </a:lnSpc>
            </a:pPr>
            <a:r>
              <a:rPr lang="ja-JP" altLang="en-US" sz="4800" b="1" dirty="0">
                <a:solidFill>
                  <a:schemeClr val="tx1"/>
                </a:solidFill>
                <a:latin typeface="游ゴシック" panose="020B0400000000000000" pitchFamily="50" charset="-128"/>
                <a:ea typeface="游ゴシック" panose="020B0400000000000000" pitchFamily="50" charset="-128"/>
              </a:rPr>
              <a:t>まずは、</a:t>
            </a:r>
            <a:endParaRPr lang="en-US" altLang="ja-JP" sz="4800" b="1" dirty="0">
              <a:solidFill>
                <a:schemeClr val="tx1"/>
              </a:solidFill>
              <a:latin typeface="游ゴシック" panose="020B0400000000000000" pitchFamily="50" charset="-128"/>
              <a:ea typeface="游ゴシック" panose="020B0400000000000000" pitchFamily="50" charset="-128"/>
            </a:endParaRPr>
          </a:p>
          <a:p>
            <a:pPr>
              <a:lnSpc>
                <a:spcPts val="5000"/>
              </a:lnSpc>
            </a:pPr>
            <a:r>
              <a:rPr lang="ja-JP" altLang="en-US" sz="4800" b="1" dirty="0">
                <a:solidFill>
                  <a:schemeClr val="tx1"/>
                </a:solidFill>
                <a:latin typeface="游ゴシック" panose="020B0400000000000000" pitchFamily="50" charset="-128"/>
                <a:ea typeface="游ゴシック" panose="020B0400000000000000" pitchFamily="50" charset="-128"/>
              </a:rPr>
              <a:t>初地にいたることを目標にするぞ！</a:t>
            </a:r>
            <a:endParaRPr kumimoji="1" lang="ja-JP" altLang="en-US" sz="48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54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証歓喜地生安楽</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200997" y="6050730"/>
            <a:ext cx="6629731" cy="664352"/>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十信</a:t>
            </a:r>
          </a:p>
        </p:txBody>
      </p:sp>
      <p:sp>
        <p:nvSpPr>
          <p:cNvPr id="7" name="正方形/長方形 6"/>
          <p:cNvSpPr/>
          <p:nvPr/>
        </p:nvSpPr>
        <p:spPr>
          <a:xfrm>
            <a:off x="200996" y="5378049"/>
            <a:ext cx="5698854"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十住</a:t>
            </a:r>
          </a:p>
        </p:txBody>
      </p:sp>
      <p:sp>
        <p:nvSpPr>
          <p:cNvPr id="8" name="正方形/長方形 7"/>
          <p:cNvSpPr/>
          <p:nvPr/>
        </p:nvSpPr>
        <p:spPr>
          <a:xfrm>
            <a:off x="200996" y="4715420"/>
            <a:ext cx="4731043"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十行</a:t>
            </a:r>
          </a:p>
        </p:txBody>
      </p:sp>
      <p:sp>
        <p:nvSpPr>
          <p:cNvPr id="9" name="正方形/長方形 8"/>
          <p:cNvSpPr/>
          <p:nvPr/>
        </p:nvSpPr>
        <p:spPr>
          <a:xfrm>
            <a:off x="200998" y="4054440"/>
            <a:ext cx="3794938" cy="658179"/>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十回向</a:t>
            </a:r>
          </a:p>
        </p:txBody>
      </p:sp>
      <p:sp>
        <p:nvSpPr>
          <p:cNvPr id="10" name="正方形/長方形 9"/>
          <p:cNvSpPr/>
          <p:nvPr/>
        </p:nvSpPr>
        <p:spPr>
          <a:xfrm>
            <a:off x="200996" y="3384494"/>
            <a:ext cx="2858835"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十地</a:t>
            </a:r>
          </a:p>
        </p:txBody>
      </p:sp>
      <p:sp>
        <p:nvSpPr>
          <p:cNvPr id="11" name="正方形/長方形 10"/>
          <p:cNvSpPr/>
          <p:nvPr/>
        </p:nvSpPr>
        <p:spPr>
          <a:xfrm>
            <a:off x="194504" y="2699227"/>
            <a:ext cx="2001232"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等覚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200997" y="2028058"/>
            <a:ext cx="1418676"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妙覚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3" name="角丸四角形 12"/>
          <p:cNvSpPr/>
          <p:nvPr/>
        </p:nvSpPr>
        <p:spPr>
          <a:xfrm>
            <a:off x="251520" y="195566"/>
            <a:ext cx="4495505" cy="139545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游ゴシック" panose="020B0400000000000000" pitchFamily="50" charset="-128"/>
                <a:ea typeface="游ゴシック" panose="020B0400000000000000" pitchFamily="50" charset="-128"/>
              </a:rPr>
              <a:t>菩薩の五十二位</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521" y="2864557"/>
            <a:ext cx="603267" cy="1182572"/>
          </a:xfrm>
          <a:prstGeom prst="rect">
            <a:avLst/>
          </a:prstGeom>
          <a:effectLst>
            <a:glow rad="228600">
              <a:schemeClr val="bg1"/>
            </a:glow>
          </a:effectLst>
        </p:spPr>
      </p:pic>
      <p:sp>
        <p:nvSpPr>
          <p:cNvPr id="15" name="角丸四角形吹き出し 14"/>
          <p:cNvSpPr/>
          <p:nvPr/>
        </p:nvSpPr>
        <p:spPr>
          <a:xfrm>
            <a:off x="797296" y="1874480"/>
            <a:ext cx="3129716" cy="982722"/>
          </a:xfrm>
          <a:prstGeom prst="wedgeRoundRectCallout">
            <a:avLst>
              <a:gd name="adj1" fmla="val 3973"/>
              <a:gd name="adj2" fmla="val 6028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2800" b="1" dirty="0">
                <a:solidFill>
                  <a:schemeClr val="tx1"/>
                </a:solidFill>
                <a:latin typeface="游ゴシック" panose="020B0400000000000000" pitchFamily="50" charset="-128"/>
                <a:ea typeface="游ゴシック" panose="020B0400000000000000" pitchFamily="50" charset="-128"/>
              </a:rPr>
              <a:t>これで</a:t>
            </a:r>
            <a:endParaRPr lang="en-US" altLang="ja-JP" sz="2800" b="1" dirty="0">
              <a:solidFill>
                <a:schemeClr val="tx1"/>
              </a:solidFill>
              <a:latin typeface="游ゴシック" panose="020B0400000000000000" pitchFamily="50" charset="-128"/>
              <a:ea typeface="游ゴシック" panose="020B0400000000000000" pitchFamily="50" charset="-128"/>
            </a:endParaRPr>
          </a:p>
          <a:p>
            <a:r>
              <a:rPr lang="ja-JP" altLang="en-US" sz="2800" b="1" dirty="0">
                <a:solidFill>
                  <a:schemeClr val="tx1"/>
                </a:solidFill>
                <a:latin typeface="游ゴシック" panose="020B0400000000000000" pitchFamily="50" charset="-128"/>
                <a:ea typeface="游ゴシック" panose="020B0400000000000000" pitchFamily="50" charset="-128"/>
              </a:rPr>
              <a:t>成仏間違いなし！</a:t>
            </a:r>
            <a:endParaRPr kumimoji="1" lang="ja-JP" altLang="en-US" sz="2800" b="1" dirty="0">
              <a:solidFill>
                <a:schemeClr val="tx1"/>
              </a:solidFill>
              <a:latin typeface="游ゴシック" panose="020B0400000000000000" pitchFamily="50" charset="-128"/>
              <a:ea typeface="游ゴシック" panose="020B0400000000000000" pitchFamily="50" charset="-128"/>
            </a:endParaRPr>
          </a:p>
        </p:txBody>
      </p:sp>
      <p:sp>
        <p:nvSpPr>
          <p:cNvPr id="19" name="四角形吹き出し 1"/>
          <p:cNvSpPr/>
          <p:nvPr/>
        </p:nvSpPr>
        <p:spPr>
          <a:xfrm>
            <a:off x="5503807" y="1700808"/>
            <a:ext cx="993934" cy="288032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5400" b="1" dirty="0">
                <a:solidFill>
                  <a:srgbClr val="FF0000"/>
                </a:solidFill>
                <a:effectLst>
                  <a:glow rad="228600">
                    <a:srgbClr val="FFFF00"/>
                  </a:glow>
                </a:effectLst>
                <a:latin typeface="游ゴシック" panose="020B0400000000000000" pitchFamily="50" charset="-128"/>
                <a:ea typeface="游ゴシック" panose="020B0400000000000000" pitchFamily="50" charset="-128"/>
              </a:rPr>
              <a:t>よろこび</a:t>
            </a:r>
          </a:p>
        </p:txBody>
      </p:sp>
    </p:spTree>
    <p:custDataLst>
      <p:tags r:id="rId1"/>
    </p:custDataLst>
    <p:extLst>
      <p:ext uri="{BB962C8B-B14F-4D97-AF65-F5344CB8AC3E}">
        <p14:creationId xmlns:p14="http://schemas.microsoft.com/office/powerpoint/2010/main" val="15292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証</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歓喜地</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生安楽</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200997" y="6050730"/>
            <a:ext cx="6629731" cy="664352"/>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十信</a:t>
            </a:r>
          </a:p>
        </p:txBody>
      </p:sp>
      <p:sp>
        <p:nvSpPr>
          <p:cNvPr id="7" name="正方形/長方形 6"/>
          <p:cNvSpPr/>
          <p:nvPr/>
        </p:nvSpPr>
        <p:spPr>
          <a:xfrm>
            <a:off x="200996" y="5378049"/>
            <a:ext cx="5698854"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十住</a:t>
            </a:r>
          </a:p>
        </p:txBody>
      </p:sp>
      <p:sp>
        <p:nvSpPr>
          <p:cNvPr id="8" name="正方形/長方形 7"/>
          <p:cNvSpPr/>
          <p:nvPr/>
        </p:nvSpPr>
        <p:spPr>
          <a:xfrm>
            <a:off x="200996" y="4715420"/>
            <a:ext cx="4731043"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十行</a:t>
            </a:r>
          </a:p>
        </p:txBody>
      </p:sp>
      <p:sp>
        <p:nvSpPr>
          <p:cNvPr id="9" name="正方形/長方形 8"/>
          <p:cNvSpPr/>
          <p:nvPr/>
        </p:nvSpPr>
        <p:spPr>
          <a:xfrm>
            <a:off x="200998" y="4054440"/>
            <a:ext cx="3794938" cy="658179"/>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十回向</a:t>
            </a:r>
          </a:p>
        </p:txBody>
      </p:sp>
      <p:sp>
        <p:nvSpPr>
          <p:cNvPr id="10" name="正方形/長方形 9"/>
          <p:cNvSpPr/>
          <p:nvPr/>
        </p:nvSpPr>
        <p:spPr>
          <a:xfrm>
            <a:off x="200996" y="3384494"/>
            <a:ext cx="2858835"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十地</a:t>
            </a:r>
          </a:p>
        </p:txBody>
      </p:sp>
      <p:sp>
        <p:nvSpPr>
          <p:cNvPr id="11" name="正方形/長方形 10"/>
          <p:cNvSpPr/>
          <p:nvPr/>
        </p:nvSpPr>
        <p:spPr>
          <a:xfrm>
            <a:off x="194504" y="2699227"/>
            <a:ext cx="2001232" cy="675007"/>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等覚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200997" y="2028058"/>
            <a:ext cx="1418676" cy="672681"/>
          </a:xfrm>
          <a:prstGeom prst="rect">
            <a:avLst/>
          </a:prstGeom>
          <a:solidFill>
            <a:schemeClr val="accent3">
              <a:lumMod val="5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妙覚</a:t>
            </a:r>
            <a:endParaRPr kumimoji="1" lang="ja-JP" altLang="en-US" sz="2400" b="1" dirty="0">
              <a:latin typeface="游ゴシック" panose="020B0400000000000000" pitchFamily="50" charset="-128"/>
              <a:ea typeface="游ゴシック" panose="020B0400000000000000" pitchFamily="50" charset="-128"/>
            </a:endParaRPr>
          </a:p>
        </p:txBody>
      </p:sp>
      <p:sp>
        <p:nvSpPr>
          <p:cNvPr id="13" name="角丸四角形 12"/>
          <p:cNvSpPr/>
          <p:nvPr/>
        </p:nvSpPr>
        <p:spPr>
          <a:xfrm>
            <a:off x="251520" y="195566"/>
            <a:ext cx="4495505" cy="139545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游ゴシック" panose="020B0400000000000000" pitchFamily="50" charset="-128"/>
                <a:ea typeface="游ゴシック" panose="020B0400000000000000" pitchFamily="50" charset="-128"/>
              </a:rPr>
              <a:t>菩薩の五十二位</a:t>
            </a: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521" y="2864557"/>
            <a:ext cx="603267" cy="1182572"/>
          </a:xfrm>
          <a:prstGeom prst="rect">
            <a:avLst/>
          </a:prstGeom>
          <a:effectLst>
            <a:glow rad="228600">
              <a:schemeClr val="bg1"/>
            </a:glow>
          </a:effectLst>
        </p:spPr>
      </p:pic>
      <p:sp>
        <p:nvSpPr>
          <p:cNvPr id="15" name="角丸四角形吹き出し 14"/>
          <p:cNvSpPr/>
          <p:nvPr/>
        </p:nvSpPr>
        <p:spPr>
          <a:xfrm>
            <a:off x="797296" y="1874480"/>
            <a:ext cx="3129716" cy="982722"/>
          </a:xfrm>
          <a:prstGeom prst="wedgeRoundRectCallout">
            <a:avLst>
              <a:gd name="adj1" fmla="val 3973"/>
              <a:gd name="adj2" fmla="val 6028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2800" b="1" dirty="0">
                <a:solidFill>
                  <a:schemeClr val="tx1"/>
                </a:solidFill>
                <a:latin typeface="游ゴシック" panose="020B0400000000000000" pitchFamily="50" charset="-128"/>
                <a:ea typeface="游ゴシック" panose="020B0400000000000000" pitchFamily="50" charset="-128"/>
              </a:rPr>
              <a:t>これで</a:t>
            </a:r>
            <a:endParaRPr lang="en-US" altLang="ja-JP" sz="2800" b="1" dirty="0">
              <a:solidFill>
                <a:schemeClr val="tx1"/>
              </a:solidFill>
              <a:latin typeface="游ゴシック" panose="020B0400000000000000" pitchFamily="50" charset="-128"/>
              <a:ea typeface="游ゴシック" panose="020B0400000000000000" pitchFamily="50" charset="-128"/>
            </a:endParaRPr>
          </a:p>
          <a:p>
            <a:r>
              <a:rPr lang="ja-JP" altLang="en-US" sz="2800" b="1" dirty="0">
                <a:solidFill>
                  <a:schemeClr val="tx1"/>
                </a:solidFill>
                <a:latin typeface="游ゴシック" panose="020B0400000000000000" pitchFamily="50" charset="-128"/>
                <a:ea typeface="游ゴシック" panose="020B0400000000000000" pitchFamily="50" charset="-128"/>
              </a:rPr>
              <a:t>成仏間違いなし！</a:t>
            </a:r>
            <a:endParaRPr kumimoji="1" lang="ja-JP" altLang="en-US" sz="2800" b="1" dirty="0">
              <a:solidFill>
                <a:schemeClr val="tx1"/>
              </a:solidFill>
              <a:latin typeface="游ゴシック" panose="020B0400000000000000" pitchFamily="50" charset="-128"/>
              <a:ea typeface="游ゴシック" panose="020B0400000000000000" pitchFamily="50" charset="-128"/>
            </a:endParaRPr>
          </a:p>
        </p:txBody>
      </p:sp>
      <p:sp>
        <p:nvSpPr>
          <p:cNvPr id="19" name="四角形吹き出し 1"/>
          <p:cNvSpPr/>
          <p:nvPr/>
        </p:nvSpPr>
        <p:spPr>
          <a:xfrm>
            <a:off x="5503807" y="1700808"/>
            <a:ext cx="993934" cy="288032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5400" b="1" dirty="0">
                <a:solidFill>
                  <a:srgbClr val="FF0000"/>
                </a:solidFill>
                <a:effectLst>
                  <a:glow rad="228600">
                    <a:srgbClr val="FFFF00"/>
                  </a:glow>
                </a:effectLst>
                <a:latin typeface="游ゴシック" panose="020B0400000000000000" pitchFamily="50" charset="-128"/>
                <a:ea typeface="游ゴシック" panose="020B0400000000000000" pitchFamily="50" charset="-128"/>
              </a:rPr>
              <a:t>よろこび</a:t>
            </a:r>
          </a:p>
        </p:txBody>
      </p:sp>
      <p:sp>
        <p:nvSpPr>
          <p:cNvPr id="20" name="右矢印 19">
            <a:extLst>
              <a:ext uri="{FF2B5EF4-FFF2-40B4-BE49-F238E27FC236}">
                <a16:creationId xmlns:a16="http://schemas.microsoft.com/office/drawing/2014/main" id="{3F606F9C-7BA0-4D81-807D-0EC861646649}"/>
              </a:ext>
            </a:extLst>
          </p:cNvPr>
          <p:cNvSpPr/>
          <p:nvPr/>
        </p:nvSpPr>
        <p:spPr>
          <a:xfrm>
            <a:off x="6620719" y="2523432"/>
            <a:ext cx="1144786" cy="10265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497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証歓喜地生安楽</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4940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証歓喜地</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生安楽</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412776"/>
            <a:ext cx="3787971" cy="5036115"/>
          </a:xfrm>
          <a:prstGeom prst="rect">
            <a:avLst/>
          </a:prstGeom>
          <a:effectLst>
            <a:glow rad="635000">
              <a:srgbClr val="FFFF00"/>
            </a:glow>
          </a:effectLst>
        </p:spPr>
      </p:pic>
      <p:sp>
        <p:nvSpPr>
          <p:cNvPr id="6" name="正方形/長方形 5"/>
          <p:cNvSpPr/>
          <p:nvPr/>
        </p:nvSpPr>
        <p:spPr>
          <a:xfrm>
            <a:off x="4395609" y="-171400"/>
            <a:ext cx="1945148" cy="6842838"/>
          </a:xfrm>
          <a:prstGeom prst="rect">
            <a:avLst/>
          </a:prstGeom>
        </p:spPr>
        <p:txBody>
          <a:bodyPr vert="eaVert" wrap="square">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　</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龍樹菩薩は歓喜地に</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　至った方でありながら、</a:t>
            </a:r>
            <a:endParaRPr lang="en-US" altLang="ja-JP" sz="36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17286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r="22199" b="52953"/>
          <a:stretch/>
        </p:blipFill>
        <p:spPr>
          <a:xfrm>
            <a:off x="-723124" y="-1393458"/>
            <a:ext cx="5188999" cy="7075136"/>
          </a:xfrm>
          <a:prstGeom prst="rect">
            <a:avLst/>
          </a:prstGeom>
          <a:effectLst>
            <a:glow rad="635000">
              <a:srgbClr val="FFFF00"/>
            </a:glow>
          </a:effectLst>
        </p:spPr>
      </p:pic>
      <p:sp>
        <p:nvSpPr>
          <p:cNvPr id="13" name="四角形吹き出し 1"/>
          <p:cNvSpPr/>
          <p:nvPr/>
        </p:nvSpPr>
        <p:spPr>
          <a:xfrm>
            <a:off x="5903640" y="0"/>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証歓喜地</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生安楽</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2" y="3250019"/>
            <a:ext cx="3344608" cy="4446664"/>
          </a:xfrm>
          <a:prstGeom prst="rect">
            <a:avLst/>
          </a:prstGeom>
          <a:effectLst>
            <a:glow rad="635000">
              <a:srgbClr val="FFFF00"/>
            </a:glow>
          </a:effectLst>
        </p:spPr>
      </p:pic>
      <p:sp>
        <p:nvSpPr>
          <p:cNvPr id="6" name="正方形/長方形 5"/>
          <p:cNvSpPr/>
          <p:nvPr/>
        </p:nvSpPr>
        <p:spPr>
          <a:xfrm>
            <a:off x="1754886" y="-171400"/>
            <a:ext cx="4585871" cy="6842838"/>
          </a:xfrm>
          <a:prstGeom prst="rect">
            <a:avLst/>
          </a:prstGeom>
        </p:spPr>
        <p:txBody>
          <a:bodyPr vert="eaVert" wrap="square">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　</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龍樹菩薩は歓喜地に至</a:t>
            </a:r>
            <a:r>
              <a:rPr lang="ja-JP" altLang="en-US" sz="4400" b="1" dirty="0" err="1">
                <a:effectLst>
                  <a:glow rad="228600">
                    <a:schemeClr val="bg1"/>
                  </a:glow>
                </a:effectLst>
                <a:latin typeface="游ゴシック" panose="020B0400000000000000" pitchFamily="50" charset="-128"/>
                <a:ea typeface="游ゴシック" panose="020B0400000000000000" pitchFamily="50" charset="-128"/>
              </a:rPr>
              <a:t>っ</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　</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　</a:t>
            </a:r>
            <a:r>
              <a:rPr lang="ja-JP" altLang="en-US" sz="4400" b="1" dirty="0" err="1">
                <a:effectLst>
                  <a:glow rad="228600">
                    <a:schemeClr val="bg1"/>
                  </a:glow>
                </a:effectLst>
                <a:latin typeface="游ゴシック" panose="020B0400000000000000" pitchFamily="50" charset="-128"/>
                <a:ea typeface="游ゴシック" panose="020B0400000000000000" pitchFamily="50" charset="-128"/>
              </a:rPr>
              <a:t>た</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方でありながら、</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　阿弥陀仏の浄土を願い</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　往生された。</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latin typeface="游ゴシック" panose="020B0400000000000000" pitchFamily="50" charset="-128"/>
                <a:ea typeface="游ゴシック" panose="020B0400000000000000" pitchFamily="50" charset="-128"/>
              </a:rPr>
              <a:t>　</a:t>
            </a:r>
            <a:endParaRPr lang="en-US" altLang="ja-JP" sz="3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7735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40" y="188640"/>
            <a:ext cx="3187374" cy="4237621"/>
          </a:xfrm>
          <a:prstGeom prst="rect">
            <a:avLst/>
          </a:prstGeom>
          <a:effectLst>
            <a:glow rad="635000">
              <a:srgbClr val="FFFF00"/>
            </a:glow>
          </a:effectLst>
        </p:spPr>
      </p:pic>
      <p:sp>
        <p:nvSpPr>
          <p:cNvPr id="13" name="四角形吹き出し 1"/>
          <p:cNvSpPr/>
          <p:nvPr/>
        </p:nvSpPr>
        <p:spPr>
          <a:xfrm>
            <a:off x="5899850" y="15162"/>
            <a:ext cx="3240360"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54</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証歓喜地</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生安楽</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latin typeface="游ゴシック" panose="020B0400000000000000" pitchFamily="50" charset="-128"/>
                <a:ea typeface="游ゴシック" panose="020B0400000000000000" pitchFamily="50" charset="-128"/>
              </a:rPr>
              <a:t>　</a:t>
            </a:r>
            <a:endParaRPr kumimoji="1"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lang="ja-JP" altLang="en-US" sz="5400" b="1" dirty="0">
                <a:solidFill>
                  <a:schemeClr val="tx1"/>
                </a:solidFill>
                <a:latin typeface="游ゴシック" panose="020B0400000000000000" pitchFamily="50" charset="-128"/>
                <a:ea typeface="游ゴシック" panose="020B0400000000000000" pitchFamily="50" charset="-128"/>
              </a:rPr>
              <a:t>　</a:t>
            </a:r>
            <a:endParaRPr kumimoji="1" lang="ja-JP" altLang="en-US" sz="5400" b="1" dirty="0">
              <a:solidFill>
                <a:schemeClr val="tx1"/>
              </a:solidFill>
              <a:effectLst/>
              <a:latin typeface="游ゴシック" panose="020B0400000000000000" pitchFamily="50" charset="-128"/>
              <a:ea typeface="游ゴシック" panose="020B0400000000000000" pitchFamily="50" charset="-128"/>
            </a:endParaRPr>
          </a:p>
        </p:txBody>
      </p:sp>
      <p:sp>
        <p:nvSpPr>
          <p:cNvPr id="5" name="右矢印 4">
            <a:extLst>
              <a:ext uri="{FF2B5EF4-FFF2-40B4-BE49-F238E27FC236}">
                <a16:creationId xmlns:a16="http://schemas.microsoft.com/office/drawing/2014/main" id="{3F606F9C-7BA0-4D81-807D-0EC861646649}"/>
              </a:ext>
            </a:extLst>
          </p:cNvPr>
          <p:cNvSpPr/>
          <p:nvPr/>
        </p:nvSpPr>
        <p:spPr>
          <a:xfrm rot="10800000">
            <a:off x="6283552" y="2777605"/>
            <a:ext cx="1449458" cy="131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2635127" y="-171400"/>
            <a:ext cx="3705630" cy="6842838"/>
          </a:xfrm>
          <a:prstGeom prst="rect">
            <a:avLst/>
          </a:prstGeom>
          <a:effectLst/>
        </p:spPr>
        <p:txBody>
          <a:bodyPr vert="eaVert" wrap="square">
            <a:spAutoFit/>
          </a:bodyPr>
          <a:lstStyle/>
          <a:p>
            <a:pPr>
              <a:lnSpc>
                <a:spcPct val="130000"/>
              </a:lnSpc>
            </a:pPr>
            <a:r>
              <a:rPr lang="ja-JP" altLang="en-US" sz="4400" b="1" dirty="0">
                <a:latin typeface="游ゴシック" panose="020B0400000000000000" pitchFamily="50" charset="-128"/>
                <a:ea typeface="游ゴシック" panose="020B0400000000000000" pitchFamily="50" charset="-128"/>
              </a:rPr>
              <a:t>　</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その龍樹菩薩が、</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　ご自身と同様、私たちに</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　も浄土往生の道を歩むよ</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　</a:t>
            </a:r>
            <a:r>
              <a:rPr lang="ja-JP" altLang="en-US" sz="4400" b="1" dirty="0" err="1">
                <a:effectLst>
                  <a:glow rad="228600">
                    <a:schemeClr val="bg1"/>
                  </a:glow>
                </a:effectLst>
                <a:latin typeface="游ゴシック" panose="020B0400000000000000" pitchFamily="50" charset="-128"/>
                <a:ea typeface="游ゴシック" panose="020B0400000000000000" pitchFamily="50" charset="-128"/>
              </a:rPr>
              <a:t>う</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勧めてくださっている。</a:t>
            </a:r>
            <a:endParaRPr lang="en-US" altLang="ja-JP" sz="3600" b="1" dirty="0">
              <a:effectLst>
                <a:glow rad="228600">
                  <a:schemeClr val="bg1"/>
                </a:glow>
              </a:effectLst>
              <a:latin typeface="游ゴシック" panose="020B0400000000000000" pitchFamily="50" charset="-128"/>
              <a:ea typeface="游ゴシック" panose="020B0400000000000000" pitchFamily="50" charset="-128"/>
            </a:endParaRP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740" y="3734165"/>
            <a:ext cx="2406338" cy="3242438"/>
          </a:xfrm>
          <a:prstGeom prst="rect">
            <a:avLst/>
          </a:prstGeom>
          <a:effectLst>
            <a:glow rad="228600">
              <a:schemeClr val="bg1"/>
            </a:glow>
          </a:effectLst>
        </p:spPr>
      </p:pic>
      <p:sp>
        <p:nvSpPr>
          <p:cNvPr id="10" name="正方形/長方形 9"/>
          <p:cNvSpPr/>
          <p:nvPr/>
        </p:nvSpPr>
        <p:spPr>
          <a:xfrm>
            <a:off x="973722" y="6229711"/>
            <a:ext cx="1064907" cy="628289"/>
          </a:xfrm>
          <a:prstGeom prst="rect">
            <a:avLst/>
          </a:prstGeom>
        </p:spPr>
        <p:txBody>
          <a:bodyPr vert="eaVert" wrap="square">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私</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50150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28801"/>
            <a:ext cx="8640961" cy="486407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游ゴシック" panose="020B0400000000000000" pitchFamily="50" charset="-128"/>
                <a:ea typeface="游ゴシック" panose="020B0400000000000000" pitchFamily="50" charset="-128"/>
              </a:rPr>
              <a:t>☆４９～５４は</a:t>
            </a:r>
            <a:r>
              <a:rPr lang="en-US" altLang="ja-JP" sz="3600" b="1" dirty="0">
                <a:solidFill>
                  <a:schemeClr val="tx1"/>
                </a:solidFill>
                <a:latin typeface="游ゴシック" panose="020B0400000000000000" pitchFamily="50" charset="-128"/>
                <a:ea typeface="游ゴシック" panose="020B0400000000000000" pitchFamily="50" charset="-128"/>
              </a:rPr>
              <a:t>『</a:t>
            </a:r>
            <a:r>
              <a:rPr lang="ja-JP" altLang="en-US" sz="3600" b="1" dirty="0">
                <a:solidFill>
                  <a:schemeClr val="tx1"/>
                </a:solidFill>
                <a:latin typeface="游ゴシック" panose="020B0400000000000000" pitchFamily="50" charset="-128"/>
                <a:ea typeface="游ゴシック" panose="020B0400000000000000" pitchFamily="50" charset="-128"/>
              </a:rPr>
              <a:t>楞伽経</a:t>
            </a:r>
            <a:r>
              <a:rPr lang="en-US" altLang="ja-JP" sz="3600" b="1" dirty="0">
                <a:solidFill>
                  <a:schemeClr val="tx1"/>
                </a:solidFill>
                <a:latin typeface="游ゴシック" panose="020B0400000000000000" pitchFamily="50" charset="-128"/>
                <a:ea typeface="游ゴシック" panose="020B0400000000000000" pitchFamily="50" charset="-128"/>
              </a:rPr>
              <a:t>』</a:t>
            </a:r>
            <a:r>
              <a:rPr lang="ja-JP" altLang="en-US" sz="3600" b="1" dirty="0">
                <a:solidFill>
                  <a:schemeClr val="tx1"/>
                </a:solidFill>
                <a:latin typeface="游ゴシック" panose="020B0400000000000000" pitchFamily="50" charset="-128"/>
                <a:ea typeface="游ゴシック" panose="020B0400000000000000" pitchFamily="50" charset="-128"/>
              </a:rPr>
              <a:t>に基づく</a:t>
            </a:r>
            <a:r>
              <a:rPr lang="ja-JP" altLang="en-US" sz="3600" b="1" dirty="0">
                <a:solidFill>
                  <a:schemeClr val="tx1"/>
                </a:solidFill>
                <a:effectLst/>
                <a:latin typeface="游ゴシック" panose="020B0400000000000000" pitchFamily="50" charset="-128"/>
                <a:ea typeface="游ゴシック" panose="020B0400000000000000" pitchFamily="50" charset="-128"/>
              </a:rPr>
              <a:t>。</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endParaRPr lang="en-US" altLang="ja-JP" sz="20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☆龍樹菩薩は、縁起に基づいた見方に</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よって、有見・無見と</a:t>
            </a:r>
            <a:r>
              <a:rPr lang="ja-JP" altLang="en-US" sz="3600" b="1" dirty="0" err="1">
                <a:solidFill>
                  <a:schemeClr val="tx1"/>
                </a:solidFill>
                <a:effectLst/>
                <a:latin typeface="游ゴシック" panose="020B0400000000000000" pitchFamily="50" charset="-128"/>
                <a:ea typeface="游ゴシック" panose="020B0400000000000000" pitchFamily="50" charset="-128"/>
              </a:rPr>
              <a:t>いう誤ったもの</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の見方を打ち破られた。</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endParaRPr lang="en-US" altLang="ja-JP" sz="20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☆龍樹菩薩は、歓喜地</a:t>
            </a:r>
            <a:r>
              <a:rPr lang="ja-JP" altLang="en-US" sz="2800" b="1" dirty="0">
                <a:solidFill>
                  <a:schemeClr val="tx1"/>
                </a:solidFill>
                <a:effectLst/>
                <a:latin typeface="游ゴシック" panose="020B0400000000000000" pitchFamily="50" charset="-128"/>
                <a:ea typeface="游ゴシック" panose="020B0400000000000000" pitchFamily="50" charset="-128"/>
              </a:rPr>
              <a:t>（不退転の位）</a:t>
            </a:r>
            <a:r>
              <a:rPr lang="ja-JP" altLang="en-US" sz="3600" b="1" dirty="0">
                <a:solidFill>
                  <a:schemeClr val="tx1"/>
                </a:solidFill>
                <a:effectLst/>
                <a:latin typeface="游ゴシック" panose="020B0400000000000000" pitchFamily="50" charset="-128"/>
                <a:ea typeface="游ゴシック" panose="020B0400000000000000" pitchFamily="50" charset="-128"/>
              </a:rPr>
              <a:t>に至</a:t>
            </a:r>
            <a:r>
              <a:rPr lang="ja-JP" altLang="en-US" sz="3600" b="1" dirty="0" err="1">
                <a:solidFill>
                  <a:schemeClr val="tx1"/>
                </a:solidFill>
                <a:effectLst/>
                <a:latin typeface="游ゴシック" panose="020B0400000000000000" pitchFamily="50" charset="-128"/>
                <a:ea typeface="游ゴシック" panose="020B0400000000000000" pitchFamily="50" charset="-128"/>
              </a:rPr>
              <a:t>っ</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a:t>
            </a:r>
            <a:r>
              <a:rPr lang="ja-JP" altLang="en-US" sz="3600" b="1" dirty="0" err="1">
                <a:solidFill>
                  <a:schemeClr val="tx1"/>
                </a:solidFill>
                <a:effectLst/>
                <a:latin typeface="游ゴシック" panose="020B0400000000000000" pitchFamily="50" charset="-128"/>
                <a:ea typeface="游ゴシック" panose="020B0400000000000000" pitchFamily="50" charset="-128"/>
              </a:rPr>
              <a:t>た</a:t>
            </a:r>
            <a:r>
              <a:rPr lang="ja-JP" altLang="en-US" sz="3600" b="1" dirty="0">
                <a:solidFill>
                  <a:schemeClr val="tx1"/>
                </a:solidFill>
                <a:effectLst/>
                <a:latin typeface="游ゴシック" panose="020B0400000000000000" pitchFamily="50" charset="-128"/>
                <a:ea typeface="游ゴシック" panose="020B0400000000000000" pitchFamily="50" charset="-128"/>
              </a:rPr>
              <a:t>お方であるが、ご自身と同じように</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私たちに浄土往生の道を勧められた。</a:t>
            </a:r>
            <a:endParaRPr lang="ja-JP" altLang="en-US" sz="3600" b="1" dirty="0">
              <a:solidFill>
                <a:schemeClr val="tx1"/>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6749" y="116632"/>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84853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932040" y="217494"/>
            <a:ext cx="1945148"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インド</a:t>
            </a:r>
            <a:r>
              <a:rPr lang="ja-JP" altLang="en-US" sz="4400" b="1" dirty="0">
                <a:solidFill>
                  <a:schemeClr val="bg1"/>
                </a:solidFill>
                <a:latin typeface="游ゴシック" panose="020B0400000000000000" pitchFamily="50" charset="-128"/>
                <a:ea typeface="游ゴシック" panose="020B0400000000000000" pitchFamily="50" charset="-128"/>
              </a:rPr>
              <a:t>の菩薩方や</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中国と日本</a:t>
            </a:r>
            <a:r>
              <a:rPr lang="ja-JP" altLang="en-US" sz="4400" b="1" dirty="0">
                <a:solidFill>
                  <a:schemeClr val="bg1"/>
                </a:solidFill>
                <a:latin typeface="游ゴシック" panose="020B0400000000000000" pitchFamily="50" charset="-128"/>
                <a:ea typeface="游ゴシック" panose="020B0400000000000000" pitchFamily="50" charset="-128"/>
              </a:rPr>
              <a:t>の高僧方が、</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4"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印度西天之論家</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46</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中夏日域</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之高僧</a:t>
            </a:r>
          </a:p>
        </p:txBody>
      </p:sp>
    </p:spTree>
    <p:extLst>
      <p:ext uri="{BB962C8B-B14F-4D97-AF65-F5344CB8AC3E}">
        <p14:creationId xmlns:p14="http://schemas.microsoft.com/office/powerpoint/2010/main" val="132524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2996952"/>
            <a:ext cx="7200800" cy="1015663"/>
          </a:xfrm>
          <a:prstGeom prst="rect">
            <a:avLst/>
          </a:prstGeom>
          <a:noFill/>
        </p:spPr>
        <p:txBody>
          <a:bodyPr wrap="square" rtlCol="0">
            <a:spAutoFit/>
          </a:bodyPr>
          <a:lstStyle/>
          <a:p>
            <a:pPr algn="ctr"/>
            <a:r>
              <a:rPr lang="ja-JP" altLang="en-US" sz="6000" b="1" dirty="0">
                <a:solidFill>
                  <a:prstClr val="black"/>
                </a:solidFill>
                <a:latin typeface="游ゴシック" panose="020B0400000000000000" pitchFamily="50" charset="-128"/>
                <a:ea typeface="游ゴシック" panose="020B0400000000000000" pitchFamily="50" charset="-128"/>
              </a:rPr>
              <a:t>②龍樹菩薩の教え</a:t>
            </a:r>
          </a:p>
        </p:txBody>
      </p:sp>
    </p:spTree>
    <p:extLst>
      <p:ext uri="{BB962C8B-B14F-4D97-AF65-F5344CB8AC3E}">
        <p14:creationId xmlns:p14="http://schemas.microsoft.com/office/powerpoint/2010/main" val="385272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331640" y="217494"/>
            <a:ext cx="5466112"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龍樹菩薩は、</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難行道は苦しい陸路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のようであると示し、</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易行道は楽しい船旅</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のようであるとお勧め</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になる。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顕示難行陸路苦</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信楽易行水道楽</a:t>
            </a:r>
          </a:p>
        </p:txBody>
      </p:sp>
    </p:spTree>
    <p:custDataLst>
      <p:tags r:id="rId1"/>
    </p:custDataLst>
    <p:extLst>
      <p:ext uri="{BB962C8B-B14F-4D97-AF65-F5344CB8AC3E}">
        <p14:creationId xmlns:p14="http://schemas.microsoft.com/office/powerpoint/2010/main" val="38114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331640" y="217494"/>
            <a:ext cx="5466112"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龍樹菩薩は、</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難行道</a:t>
            </a:r>
            <a:r>
              <a:rPr lang="ja-JP" altLang="en-US" sz="4400" b="1" dirty="0">
                <a:solidFill>
                  <a:schemeClr val="bg1"/>
                </a:solidFill>
                <a:latin typeface="游ゴシック" panose="020B0400000000000000" pitchFamily="50" charset="-128"/>
                <a:ea typeface="游ゴシック" panose="020B0400000000000000" pitchFamily="50" charset="-128"/>
              </a:rPr>
              <a:t>は苦しい陸路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のようであると示し、</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易行道は楽しい船旅</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のようであるとお勧め</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になる。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顕示</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難行</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陸路苦</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信楽易行水道楽</a:t>
            </a:r>
          </a:p>
        </p:txBody>
      </p:sp>
    </p:spTree>
    <p:extLst>
      <p:ext uri="{BB962C8B-B14F-4D97-AF65-F5344CB8AC3E}">
        <p14:creationId xmlns:p14="http://schemas.microsoft.com/office/powerpoint/2010/main" val="13432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331640" y="217494"/>
            <a:ext cx="5466112"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龍樹菩薩は、</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難行道は</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苦しい陸路</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　のようである</a:t>
            </a:r>
            <a:r>
              <a:rPr lang="ja-JP" altLang="en-US" sz="4400" b="1" dirty="0">
                <a:solidFill>
                  <a:schemeClr val="bg1"/>
                </a:solidFill>
                <a:latin typeface="游ゴシック" panose="020B0400000000000000" pitchFamily="50" charset="-128"/>
                <a:ea typeface="游ゴシック" panose="020B0400000000000000" pitchFamily="50" charset="-128"/>
              </a:rPr>
              <a:t>と示し、</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易行道は楽しい船旅</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のようであるとお勧め</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になる。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顕示難行</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陸路苦</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信楽易行水道楽</a:t>
            </a:r>
          </a:p>
        </p:txBody>
      </p:sp>
    </p:spTree>
    <p:extLst>
      <p:ext uri="{BB962C8B-B14F-4D97-AF65-F5344CB8AC3E}">
        <p14:creationId xmlns:p14="http://schemas.microsoft.com/office/powerpoint/2010/main" val="321736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331640" y="217494"/>
            <a:ext cx="5466112"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龍樹菩薩は、</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難行道は苦しい陸路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a:t>
            </a:r>
            <a:r>
              <a:rPr lang="ja-JP" altLang="en-US" sz="4400" b="1" dirty="0">
                <a:solidFill>
                  <a:srgbClr val="FF0000"/>
                </a:solidFill>
                <a:effectLst>
                  <a:glow rad="215900">
                    <a:schemeClr val="bg1"/>
                  </a:glow>
                </a:effectLst>
                <a:latin typeface="游ゴシック" panose="020B0400000000000000" pitchFamily="50" charset="-128"/>
                <a:ea typeface="游ゴシック" panose="020B0400000000000000" pitchFamily="50" charset="-128"/>
              </a:rPr>
              <a:t>示し</a:t>
            </a:r>
            <a:r>
              <a:rPr lang="ja-JP" altLang="en-US" sz="4400" b="1" dirty="0">
                <a:solidFill>
                  <a:schemeClr val="bg1"/>
                </a:solidFill>
                <a:latin typeface="游ゴシック" panose="020B0400000000000000" pitchFamily="50" charset="-128"/>
                <a:ea typeface="游ゴシック" panose="020B0400000000000000" pitchFamily="50" charset="-128"/>
              </a:rPr>
              <a:t>、</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易行道は楽しい船旅</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のようであるとお勧め</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になる。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55</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顕示</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難行陸路苦</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信楽易行水道楽</a:t>
            </a:r>
          </a:p>
        </p:txBody>
      </p:sp>
    </p:spTree>
    <p:extLst>
      <p:ext uri="{BB962C8B-B14F-4D97-AF65-F5344CB8AC3E}">
        <p14:creationId xmlns:p14="http://schemas.microsoft.com/office/powerpoint/2010/main" val="138981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331640" y="217494"/>
            <a:ext cx="5466112"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龍樹菩薩は、</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難行道は苦しい陸路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のようであると示し、</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易行道</a:t>
            </a:r>
            <a:r>
              <a:rPr lang="ja-JP" altLang="en-US" sz="4400" b="1" dirty="0">
                <a:solidFill>
                  <a:schemeClr val="bg1"/>
                </a:solidFill>
                <a:effectLst/>
                <a:latin typeface="游ゴシック" panose="020B0400000000000000" pitchFamily="50" charset="-128"/>
                <a:ea typeface="游ゴシック" panose="020B0400000000000000" pitchFamily="50" charset="-128"/>
              </a:rPr>
              <a:t>は楽しい船旅</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のようであるとお勧め</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になる。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顕示難行陸路苦</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信楽</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易行</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水道楽</a:t>
            </a:r>
          </a:p>
        </p:txBody>
      </p:sp>
    </p:spTree>
    <p:extLst>
      <p:ext uri="{BB962C8B-B14F-4D97-AF65-F5344CB8AC3E}">
        <p14:creationId xmlns:p14="http://schemas.microsoft.com/office/powerpoint/2010/main" val="158425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331640" y="217494"/>
            <a:ext cx="5466112"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龍樹菩薩は、</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難行道は苦しい陸路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のようであると示し、</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易行道は</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楽しい船旅</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　のようである</a:t>
            </a:r>
            <a:r>
              <a:rPr lang="ja-JP" altLang="en-US" sz="4400" b="1" dirty="0">
                <a:solidFill>
                  <a:schemeClr val="bg1"/>
                </a:solidFill>
                <a:latin typeface="游ゴシック" panose="020B0400000000000000" pitchFamily="50" charset="-128"/>
                <a:ea typeface="游ゴシック" panose="020B0400000000000000" pitchFamily="50" charset="-128"/>
              </a:rPr>
              <a:t>とお勧め</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になる。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顕示難行陸路苦</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56</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信楽易行</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水道楽</a:t>
            </a:r>
          </a:p>
        </p:txBody>
      </p:sp>
    </p:spTree>
    <p:extLst>
      <p:ext uri="{BB962C8B-B14F-4D97-AF65-F5344CB8AC3E}">
        <p14:creationId xmlns:p14="http://schemas.microsoft.com/office/powerpoint/2010/main" val="143658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331640" y="217494"/>
            <a:ext cx="5466112" cy="6438174"/>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solidFill>
                  <a:schemeClr val="bg1"/>
                </a:solidFill>
                <a:effectLst/>
                <a:latin typeface="游ゴシック" panose="020B0400000000000000" pitchFamily="50" charset="-128"/>
                <a:ea typeface="游ゴシック" panose="020B0400000000000000" pitchFamily="50" charset="-128"/>
              </a:rPr>
              <a:t>龍樹菩薩は、</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難行道は苦しい陸路</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のようであると示し、</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易行道は楽しい船旅</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のようであると</a:t>
            </a: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お勧め</a:t>
            </a:r>
            <a:endParaRPr lang="en-US" altLang="ja-JP"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41300">
                    <a:schemeClr val="bg1"/>
                  </a:glow>
                </a:effectLst>
                <a:latin typeface="游ゴシック" panose="020B0400000000000000" pitchFamily="50" charset="-128"/>
                <a:ea typeface="游ゴシック" panose="020B0400000000000000" pitchFamily="50" charset="-128"/>
              </a:rPr>
              <a:t>　になる</a:t>
            </a:r>
            <a:r>
              <a:rPr lang="ja-JP" altLang="en-US" sz="4400" b="1" dirty="0">
                <a:solidFill>
                  <a:schemeClr val="bg1"/>
                </a:solidFill>
                <a:latin typeface="游ゴシック" panose="020B0400000000000000" pitchFamily="50" charset="-128"/>
                <a:ea typeface="游ゴシック" panose="020B0400000000000000" pitchFamily="50" charset="-128"/>
              </a:rPr>
              <a:t>。</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55</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顕示難行陸路苦</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56</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信楽</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易行水道楽</a:t>
            </a:r>
          </a:p>
        </p:txBody>
      </p:sp>
    </p:spTree>
    <p:extLst>
      <p:ext uri="{BB962C8B-B14F-4D97-AF65-F5344CB8AC3E}">
        <p14:creationId xmlns:p14="http://schemas.microsoft.com/office/powerpoint/2010/main" val="257072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059832" y="145486"/>
            <a:ext cx="3705630" cy="658219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「阿弥陀仏の本願を信じ</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れば、</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おのずからただちに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正定聚に入る。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憶念弥陀仏本願</a:t>
            </a:r>
            <a:endParaRPr lang="en-US" altLang="ja-JP" sz="5400" b="1" dirty="0">
              <a:solidFill>
                <a:schemeClr val="tx1"/>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自然即時入必定</a:t>
            </a:r>
          </a:p>
        </p:txBody>
      </p:sp>
    </p:spTree>
    <p:custDataLst>
      <p:tags r:id="rId1"/>
    </p:custDataLst>
    <p:extLst>
      <p:ext uri="{BB962C8B-B14F-4D97-AF65-F5344CB8AC3E}">
        <p14:creationId xmlns:p14="http://schemas.microsoft.com/office/powerpoint/2010/main" val="283724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059832" y="145486"/>
            <a:ext cx="3705630" cy="6582190"/>
          </a:xfrm>
          <a:prstGeom prst="rect">
            <a:avLst/>
          </a:prstGeom>
          <a:solidFill>
            <a:srgbClr val="002060"/>
          </a:solidFill>
        </p:spPr>
        <p:txBody>
          <a:bodyPr vert="eaVert" wrap="square" rtlCol="0">
            <a:spAutoFit/>
          </a:bodyPr>
          <a:lstStyle/>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阿弥陀仏の本願</a:t>
            </a:r>
            <a:r>
              <a:rPr lang="ja-JP" altLang="en-US" sz="4400" b="1" dirty="0">
                <a:solidFill>
                  <a:schemeClr val="bg1"/>
                </a:solidFill>
                <a:effectLst/>
                <a:latin typeface="游ゴシック" panose="020B0400000000000000" pitchFamily="50" charset="-128"/>
                <a:ea typeface="游ゴシック" panose="020B0400000000000000" pitchFamily="50" charset="-128"/>
              </a:rPr>
              <a:t>を信じ</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れば、</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effectLst/>
                <a:latin typeface="游ゴシック" panose="020B0400000000000000" pitchFamily="50" charset="-128"/>
                <a:ea typeface="游ゴシック" panose="020B0400000000000000" pitchFamily="50" charset="-128"/>
              </a:rPr>
              <a:t>　おのずからただちに</a:t>
            </a:r>
            <a:endParaRPr lang="en-US" altLang="ja-JP" sz="4400" b="1" dirty="0">
              <a:solidFill>
                <a:schemeClr val="bg1"/>
              </a:solidFill>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chemeClr val="bg1"/>
                </a:solidFill>
                <a:latin typeface="游ゴシック" panose="020B0400000000000000" pitchFamily="50" charset="-128"/>
                <a:ea typeface="游ゴシック" panose="020B0400000000000000" pitchFamily="50" charset="-128"/>
              </a:rPr>
              <a:t>　正定聚に入る。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13"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57</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憶念</a:t>
            </a:r>
            <a:r>
              <a:rPr kumimoji="1" lang="ja-JP" altLang="en-US" sz="5400" b="1" dirty="0">
                <a:solidFill>
                  <a:srgbClr val="FF0000"/>
                </a:solidFill>
                <a:effectLst/>
                <a:latin typeface="游ゴシック" panose="020B0400000000000000" pitchFamily="50" charset="-128"/>
                <a:ea typeface="游ゴシック" panose="020B0400000000000000" pitchFamily="50" charset="-128"/>
              </a:rPr>
              <a:t>弥陀仏本願</a:t>
            </a:r>
            <a:endParaRPr lang="en-US" altLang="ja-JP" sz="5400" b="1" dirty="0">
              <a:solidFill>
                <a:srgbClr val="FF0000"/>
              </a:solidFill>
              <a:effectLst/>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effectLst/>
                <a:latin typeface="游ゴシック" panose="020B0400000000000000" pitchFamily="50" charset="-128"/>
                <a:ea typeface="游ゴシック" panose="020B0400000000000000" pitchFamily="50" charset="-128"/>
              </a:rPr>
              <a:t>58</a:t>
            </a:r>
            <a:r>
              <a:rPr kumimoji="1" lang="ja-JP" altLang="en-US" sz="5400" b="1" dirty="0">
                <a:solidFill>
                  <a:schemeClr val="tx1"/>
                </a:solidFill>
                <a:effectLst/>
                <a:latin typeface="游ゴシック" panose="020B0400000000000000" pitchFamily="50" charset="-128"/>
                <a:ea typeface="游ゴシック" panose="020B0400000000000000" pitchFamily="50" charset="-128"/>
              </a:rPr>
              <a:t>自然即時入必定</a:t>
            </a:r>
          </a:p>
        </p:txBody>
      </p:sp>
    </p:spTree>
    <p:extLst>
      <p:ext uri="{BB962C8B-B14F-4D97-AF65-F5344CB8AC3E}">
        <p14:creationId xmlns:p14="http://schemas.microsoft.com/office/powerpoint/2010/main" val="28756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ags/tag10.xml><?xml version="1.0" encoding="utf-8"?>
<p:tagLst xmlns:a="http://schemas.openxmlformats.org/drawingml/2006/main" xmlns:r="http://schemas.openxmlformats.org/officeDocument/2006/relationships" xmlns:p="http://schemas.openxmlformats.org/presentationml/2006/main">
  <p:tag name="TIMING" val="|5.9"/>
</p:tagLst>
</file>

<file path=ppt/tags/tag11.xml><?xml version="1.0" encoding="utf-8"?>
<p:tagLst xmlns:a="http://schemas.openxmlformats.org/drawingml/2006/main" xmlns:r="http://schemas.openxmlformats.org/officeDocument/2006/relationships" xmlns:p="http://schemas.openxmlformats.org/presentationml/2006/main">
  <p:tag name="TIMING" val="|11.4"/>
</p:tagLst>
</file>

<file path=ppt/tags/tag12.xml><?xml version="1.0" encoding="utf-8"?>
<p:tagLst xmlns:a="http://schemas.openxmlformats.org/drawingml/2006/main" xmlns:r="http://schemas.openxmlformats.org/officeDocument/2006/relationships" xmlns:p="http://schemas.openxmlformats.org/presentationml/2006/main">
  <p:tag name="TIMING" val="|5.9"/>
</p:tagLst>
</file>

<file path=ppt/tags/tag13.xml><?xml version="1.0" encoding="utf-8"?>
<p:tagLst xmlns:a="http://schemas.openxmlformats.org/drawingml/2006/main" xmlns:r="http://schemas.openxmlformats.org/officeDocument/2006/relationships" xmlns:p="http://schemas.openxmlformats.org/presentationml/2006/main">
  <p:tag name="TIMING" val="|10.9"/>
</p:tagLst>
</file>

<file path=ppt/tags/tag14.xml><?xml version="1.0" encoding="utf-8"?>
<p:tagLst xmlns:a="http://schemas.openxmlformats.org/drawingml/2006/main" xmlns:r="http://schemas.openxmlformats.org/officeDocument/2006/relationships" xmlns:p="http://schemas.openxmlformats.org/presentationml/2006/main">
  <p:tag name="TIMING" val="|6.1|13.1"/>
</p:tagLst>
</file>

<file path=ppt/tags/tag15.xml><?xml version="1.0" encoding="utf-8"?>
<p:tagLst xmlns:a="http://schemas.openxmlformats.org/drawingml/2006/main" xmlns:r="http://schemas.openxmlformats.org/officeDocument/2006/relationships" xmlns:p="http://schemas.openxmlformats.org/presentationml/2006/main">
  <p:tag name="TIMING" val="|4.8"/>
</p:tagLst>
</file>

<file path=ppt/tags/tag16.xml><?xml version="1.0" encoding="utf-8"?>
<p:tagLst xmlns:a="http://schemas.openxmlformats.org/drawingml/2006/main" xmlns:r="http://schemas.openxmlformats.org/officeDocument/2006/relationships" xmlns:p="http://schemas.openxmlformats.org/presentationml/2006/main">
  <p:tag name="TIMING" val="|6.7"/>
</p:tagLst>
</file>

<file path=ppt/tags/tag17.xml><?xml version="1.0" encoding="utf-8"?>
<p:tagLst xmlns:a="http://schemas.openxmlformats.org/drawingml/2006/main" xmlns:r="http://schemas.openxmlformats.org/officeDocument/2006/relationships" xmlns:p="http://schemas.openxmlformats.org/presentationml/2006/main">
  <p:tag name="TIMING" val="|4.5"/>
</p:tagLst>
</file>

<file path=ppt/tags/tag18.xml><?xml version="1.0" encoding="utf-8"?>
<p:tagLst xmlns:a="http://schemas.openxmlformats.org/drawingml/2006/main" xmlns:r="http://schemas.openxmlformats.org/officeDocument/2006/relationships" xmlns:p="http://schemas.openxmlformats.org/presentationml/2006/main">
  <p:tag name="TIMING" val="|4|12.1"/>
</p:tagLst>
</file>

<file path=ppt/tags/tag19.xml><?xml version="1.0" encoding="utf-8"?>
<p:tagLst xmlns:a="http://schemas.openxmlformats.org/drawingml/2006/main" xmlns:r="http://schemas.openxmlformats.org/officeDocument/2006/relationships" xmlns:p="http://schemas.openxmlformats.org/presentationml/2006/main">
  <p:tag name="TIMING" val="|12.9"/>
</p:tagLst>
</file>

<file path=ppt/tags/tag2.xml><?xml version="1.0" encoding="utf-8"?>
<p:tagLst xmlns:a="http://schemas.openxmlformats.org/drawingml/2006/main" xmlns:r="http://schemas.openxmlformats.org/officeDocument/2006/relationships" xmlns:p="http://schemas.openxmlformats.org/presentationml/2006/main">
  <p:tag name="TIMING" val="|29.3"/>
</p:tagLst>
</file>

<file path=ppt/tags/tag20.xml><?xml version="1.0" encoding="utf-8"?>
<p:tagLst xmlns:a="http://schemas.openxmlformats.org/drawingml/2006/main" xmlns:r="http://schemas.openxmlformats.org/officeDocument/2006/relationships" xmlns:p="http://schemas.openxmlformats.org/presentationml/2006/main">
  <p:tag name="TIMING" val="|1|7.4|60.5|23.8"/>
</p:tagLst>
</file>

<file path=ppt/tags/tag21.xml><?xml version="1.0" encoding="utf-8"?>
<p:tagLst xmlns:a="http://schemas.openxmlformats.org/drawingml/2006/main" xmlns:r="http://schemas.openxmlformats.org/officeDocument/2006/relationships" xmlns:p="http://schemas.openxmlformats.org/presentationml/2006/main">
  <p:tag name="TIMING" val="|11.5"/>
</p:tagLst>
</file>

<file path=ppt/tags/tag22.xml><?xml version="1.0" encoding="utf-8"?>
<p:tagLst xmlns:a="http://schemas.openxmlformats.org/drawingml/2006/main" xmlns:r="http://schemas.openxmlformats.org/officeDocument/2006/relationships" xmlns:p="http://schemas.openxmlformats.org/presentationml/2006/main">
  <p:tag name="TIMING" val="|13.3"/>
</p:tagLst>
</file>

<file path=ppt/tags/tag23.xml><?xml version="1.0" encoding="utf-8"?>
<p:tagLst xmlns:a="http://schemas.openxmlformats.org/drawingml/2006/main" xmlns:r="http://schemas.openxmlformats.org/officeDocument/2006/relationships" xmlns:p="http://schemas.openxmlformats.org/presentationml/2006/main">
  <p:tag name="TIMING" val="|8.1"/>
</p:tagLst>
</file>

<file path=ppt/tags/tag24.xml><?xml version="1.0" encoding="utf-8"?>
<p:tagLst xmlns:a="http://schemas.openxmlformats.org/drawingml/2006/main" xmlns:r="http://schemas.openxmlformats.org/officeDocument/2006/relationships" xmlns:p="http://schemas.openxmlformats.org/presentationml/2006/main">
  <p:tag name="TIMING" val="|2.1|9.6"/>
</p:tagLst>
</file>

<file path=ppt/tags/tag25.xml><?xml version="1.0" encoding="utf-8"?>
<p:tagLst xmlns:a="http://schemas.openxmlformats.org/drawingml/2006/main" xmlns:r="http://schemas.openxmlformats.org/officeDocument/2006/relationships" xmlns:p="http://schemas.openxmlformats.org/presentationml/2006/main">
  <p:tag name="TIMING" val="|18.3|82.8|20.2"/>
</p:tagLst>
</file>

<file path=ppt/tags/tag26.xml><?xml version="1.0" encoding="utf-8"?>
<p:tagLst xmlns:a="http://schemas.openxmlformats.org/drawingml/2006/main" xmlns:r="http://schemas.openxmlformats.org/officeDocument/2006/relationships" xmlns:p="http://schemas.openxmlformats.org/presentationml/2006/main">
  <p:tag name="TIMING" val="|22.9|10.5"/>
</p:tagLst>
</file>

<file path=ppt/tags/tag27.xml><?xml version="1.0" encoding="utf-8"?>
<p:tagLst xmlns:a="http://schemas.openxmlformats.org/drawingml/2006/main" xmlns:r="http://schemas.openxmlformats.org/officeDocument/2006/relationships" xmlns:p="http://schemas.openxmlformats.org/presentationml/2006/main">
  <p:tag name="TIMING" val="|4"/>
</p:tagLst>
</file>

<file path=ppt/tags/tag28.xml><?xml version="1.0" encoding="utf-8"?>
<p:tagLst xmlns:a="http://schemas.openxmlformats.org/drawingml/2006/main" xmlns:r="http://schemas.openxmlformats.org/officeDocument/2006/relationships" xmlns:p="http://schemas.openxmlformats.org/presentationml/2006/main">
  <p:tag name="TIMING" val="|6.7"/>
</p:tagLst>
</file>

<file path=ppt/tags/tag29.xml><?xml version="1.0" encoding="utf-8"?>
<p:tagLst xmlns:a="http://schemas.openxmlformats.org/drawingml/2006/main" xmlns:r="http://schemas.openxmlformats.org/officeDocument/2006/relationships" xmlns:p="http://schemas.openxmlformats.org/presentationml/2006/main">
  <p:tag name="TIMING" val="|1.5|26|11.6|3.5"/>
</p:tagLst>
</file>

<file path=ppt/tags/tag3.xml><?xml version="1.0" encoding="utf-8"?>
<p:tagLst xmlns:a="http://schemas.openxmlformats.org/drawingml/2006/main" xmlns:r="http://schemas.openxmlformats.org/officeDocument/2006/relationships" xmlns:p="http://schemas.openxmlformats.org/presentationml/2006/main">
  <p:tag name="TIMING" val="|3.9"/>
</p:tagLst>
</file>

<file path=ppt/tags/tag30.xml><?xml version="1.0" encoding="utf-8"?>
<p:tagLst xmlns:a="http://schemas.openxmlformats.org/drawingml/2006/main" xmlns:r="http://schemas.openxmlformats.org/officeDocument/2006/relationships" xmlns:p="http://schemas.openxmlformats.org/presentationml/2006/main">
  <p:tag name="TIMING" val="|7.9|20.1|7.6"/>
</p:tagLst>
</file>

<file path=ppt/tags/tag31.xml><?xml version="1.0" encoding="utf-8"?>
<p:tagLst xmlns:a="http://schemas.openxmlformats.org/drawingml/2006/main" xmlns:r="http://schemas.openxmlformats.org/officeDocument/2006/relationships" xmlns:p="http://schemas.openxmlformats.org/presentationml/2006/main">
  <p:tag name="TIMING" val="|14.7"/>
</p:tagLst>
</file>

<file path=ppt/tags/tag32.xml><?xml version="1.0" encoding="utf-8"?>
<p:tagLst xmlns:a="http://schemas.openxmlformats.org/drawingml/2006/main" xmlns:r="http://schemas.openxmlformats.org/officeDocument/2006/relationships" xmlns:p="http://schemas.openxmlformats.org/presentationml/2006/main">
  <p:tag name="TIMING" val="|13.1|3"/>
</p:tagLst>
</file>

<file path=ppt/tags/tag33.xml><?xml version="1.0" encoding="utf-8"?>
<p:tagLst xmlns:a="http://schemas.openxmlformats.org/drawingml/2006/main" xmlns:r="http://schemas.openxmlformats.org/officeDocument/2006/relationships" xmlns:p="http://schemas.openxmlformats.org/presentationml/2006/main">
  <p:tag name="TIMING" val="|4.4"/>
</p:tagLst>
</file>

<file path=ppt/tags/tag34.xml><?xml version="1.0" encoding="utf-8"?>
<p:tagLst xmlns:a="http://schemas.openxmlformats.org/drawingml/2006/main" xmlns:r="http://schemas.openxmlformats.org/officeDocument/2006/relationships" xmlns:p="http://schemas.openxmlformats.org/presentationml/2006/main">
  <p:tag name="TIMING" val="|4.6"/>
</p:tagLst>
</file>

<file path=ppt/tags/tag35.xml><?xml version="1.0" encoding="utf-8"?>
<p:tagLst xmlns:a="http://schemas.openxmlformats.org/drawingml/2006/main" xmlns:r="http://schemas.openxmlformats.org/officeDocument/2006/relationships" xmlns:p="http://schemas.openxmlformats.org/presentationml/2006/main">
  <p:tag name="TIMING" val="|6.5|8.6|12.3"/>
</p:tagLst>
</file>

<file path=ppt/tags/tag36.xml><?xml version="1.0" encoding="utf-8"?>
<p:tagLst xmlns:a="http://schemas.openxmlformats.org/drawingml/2006/main" xmlns:r="http://schemas.openxmlformats.org/officeDocument/2006/relationships" xmlns:p="http://schemas.openxmlformats.org/presentationml/2006/main">
  <p:tag name="TIMING" val="|6.6"/>
</p:tagLst>
</file>

<file path=ppt/tags/tag37.xml><?xml version="1.0" encoding="utf-8"?>
<p:tagLst xmlns:a="http://schemas.openxmlformats.org/drawingml/2006/main" xmlns:r="http://schemas.openxmlformats.org/officeDocument/2006/relationships" xmlns:p="http://schemas.openxmlformats.org/presentationml/2006/main">
  <p:tag name="TIMING" val="|10"/>
</p:tagLst>
</file>

<file path=ppt/tags/tag38.xml><?xml version="1.0" encoding="utf-8"?>
<p:tagLst xmlns:a="http://schemas.openxmlformats.org/drawingml/2006/main" xmlns:r="http://schemas.openxmlformats.org/officeDocument/2006/relationships" xmlns:p="http://schemas.openxmlformats.org/presentationml/2006/main">
  <p:tag name="TIMING" val="|21.9"/>
</p:tagLst>
</file>

<file path=ppt/tags/tag39.xml><?xml version="1.0" encoding="utf-8"?>
<p:tagLst xmlns:a="http://schemas.openxmlformats.org/drawingml/2006/main" xmlns:r="http://schemas.openxmlformats.org/officeDocument/2006/relationships" xmlns:p="http://schemas.openxmlformats.org/presentationml/2006/main">
  <p:tag name="TIMING" val="|17|11.7"/>
</p:tagLst>
</file>

<file path=ppt/tags/tag4.xml><?xml version="1.0" encoding="utf-8"?>
<p:tagLst xmlns:a="http://schemas.openxmlformats.org/drawingml/2006/main" xmlns:r="http://schemas.openxmlformats.org/officeDocument/2006/relationships" xmlns:p="http://schemas.openxmlformats.org/presentationml/2006/main">
  <p:tag name="TIMING" val="|3.7"/>
</p:tagLst>
</file>

<file path=ppt/tags/tag40.xml><?xml version="1.0" encoding="utf-8"?>
<p:tagLst xmlns:a="http://schemas.openxmlformats.org/drawingml/2006/main" xmlns:r="http://schemas.openxmlformats.org/officeDocument/2006/relationships" xmlns:p="http://schemas.openxmlformats.org/presentationml/2006/main">
  <p:tag name="TIMING" val="|19.3|10.2"/>
</p:tagLst>
</file>

<file path=ppt/tags/tag41.xml><?xml version="1.0" encoding="utf-8"?>
<p:tagLst xmlns:a="http://schemas.openxmlformats.org/drawingml/2006/main" xmlns:r="http://schemas.openxmlformats.org/officeDocument/2006/relationships" xmlns:p="http://schemas.openxmlformats.org/presentationml/2006/main">
  <p:tag name="TIMING" val="|10.6|2.9|9|4.3"/>
</p:tagLst>
</file>

<file path=ppt/tags/tag42.xml><?xml version="1.0" encoding="utf-8"?>
<p:tagLst xmlns:a="http://schemas.openxmlformats.org/drawingml/2006/main" xmlns:r="http://schemas.openxmlformats.org/officeDocument/2006/relationships" xmlns:p="http://schemas.openxmlformats.org/presentationml/2006/main">
  <p:tag name="TIMING" val="|10.6|42"/>
</p:tagLst>
</file>

<file path=ppt/tags/tag43.xml><?xml version="1.0" encoding="utf-8"?>
<p:tagLst xmlns:a="http://schemas.openxmlformats.org/drawingml/2006/main" xmlns:r="http://schemas.openxmlformats.org/officeDocument/2006/relationships" xmlns:p="http://schemas.openxmlformats.org/presentationml/2006/main">
  <p:tag name="TIMING" val="|10.5|2.2|7.1|4.8"/>
</p:tagLst>
</file>

<file path=ppt/tags/tag44.xml><?xml version="1.0" encoding="utf-8"?>
<p:tagLst xmlns:a="http://schemas.openxmlformats.org/drawingml/2006/main" xmlns:r="http://schemas.openxmlformats.org/officeDocument/2006/relationships" xmlns:p="http://schemas.openxmlformats.org/presentationml/2006/main">
  <p:tag name="TIMING" val="|8.1"/>
</p:tagLst>
</file>

<file path=ppt/tags/tag45.xml><?xml version="1.0" encoding="utf-8"?>
<p:tagLst xmlns:a="http://schemas.openxmlformats.org/drawingml/2006/main" xmlns:r="http://schemas.openxmlformats.org/officeDocument/2006/relationships" xmlns:p="http://schemas.openxmlformats.org/presentationml/2006/main">
  <p:tag name="TIMING" val="|20.2"/>
</p:tagLst>
</file>

<file path=ppt/tags/tag46.xml><?xml version="1.0" encoding="utf-8"?>
<p:tagLst xmlns:a="http://schemas.openxmlformats.org/drawingml/2006/main" xmlns:r="http://schemas.openxmlformats.org/officeDocument/2006/relationships" xmlns:p="http://schemas.openxmlformats.org/presentationml/2006/main">
  <p:tag name="TIMING" val="|1.9"/>
</p:tagLst>
</file>

<file path=ppt/tags/tag47.xml><?xml version="1.0" encoding="utf-8"?>
<p:tagLst xmlns:a="http://schemas.openxmlformats.org/drawingml/2006/main" xmlns:r="http://schemas.openxmlformats.org/officeDocument/2006/relationships" xmlns:p="http://schemas.openxmlformats.org/presentationml/2006/main">
  <p:tag name="TIMING" val="|19.7|9.4"/>
</p:tagLst>
</file>

<file path=ppt/tags/tag48.xml><?xml version="1.0" encoding="utf-8"?>
<p:tagLst xmlns:a="http://schemas.openxmlformats.org/drawingml/2006/main" xmlns:r="http://schemas.openxmlformats.org/officeDocument/2006/relationships" xmlns:p="http://schemas.openxmlformats.org/presentationml/2006/main">
  <p:tag name="TIMING" val="|24.8"/>
</p:tagLst>
</file>

<file path=ppt/tags/tag49.xml><?xml version="1.0" encoding="utf-8"?>
<p:tagLst xmlns:a="http://schemas.openxmlformats.org/drawingml/2006/main" xmlns:r="http://schemas.openxmlformats.org/officeDocument/2006/relationships" xmlns:p="http://schemas.openxmlformats.org/presentationml/2006/main">
  <p:tag name="TIMING" val="|14.3"/>
</p:tagLst>
</file>

<file path=ppt/tags/tag5.xml><?xml version="1.0" encoding="utf-8"?>
<p:tagLst xmlns:a="http://schemas.openxmlformats.org/drawingml/2006/main" xmlns:r="http://schemas.openxmlformats.org/officeDocument/2006/relationships" xmlns:p="http://schemas.openxmlformats.org/presentationml/2006/main">
  <p:tag name="TIMING" val="|3.3"/>
</p:tagLst>
</file>

<file path=ppt/tags/tag50.xml><?xml version="1.0" encoding="utf-8"?>
<p:tagLst xmlns:a="http://schemas.openxmlformats.org/drawingml/2006/main" xmlns:r="http://schemas.openxmlformats.org/officeDocument/2006/relationships" xmlns:p="http://schemas.openxmlformats.org/presentationml/2006/main">
  <p:tag name="TIMING" val="|7|48.2"/>
</p:tagLst>
</file>

<file path=ppt/tags/tag51.xml><?xml version="1.0" encoding="utf-8"?>
<p:tagLst xmlns:a="http://schemas.openxmlformats.org/drawingml/2006/main" xmlns:r="http://schemas.openxmlformats.org/officeDocument/2006/relationships" xmlns:p="http://schemas.openxmlformats.org/presentationml/2006/main">
  <p:tag name="TIMING" val="|13.4|19.2|2.7|6.5"/>
</p:tagLst>
</file>

<file path=ppt/tags/tag52.xml><?xml version="1.0" encoding="utf-8"?>
<p:tagLst xmlns:a="http://schemas.openxmlformats.org/drawingml/2006/main" xmlns:r="http://schemas.openxmlformats.org/officeDocument/2006/relationships" xmlns:p="http://schemas.openxmlformats.org/presentationml/2006/main">
  <p:tag name="TIMING" val="|10.1|8.4|4.6"/>
</p:tagLst>
</file>

<file path=ppt/tags/tag53.xml><?xml version="1.0" encoding="utf-8"?>
<p:tagLst xmlns:a="http://schemas.openxmlformats.org/drawingml/2006/main" xmlns:r="http://schemas.openxmlformats.org/officeDocument/2006/relationships" xmlns:p="http://schemas.openxmlformats.org/presentationml/2006/main">
  <p:tag name="TIMING" val="|24.9"/>
</p:tagLst>
</file>

<file path=ppt/tags/tag54.xml><?xml version="1.0" encoding="utf-8"?>
<p:tagLst xmlns:a="http://schemas.openxmlformats.org/drawingml/2006/main" xmlns:r="http://schemas.openxmlformats.org/officeDocument/2006/relationships" xmlns:p="http://schemas.openxmlformats.org/presentationml/2006/main">
  <p:tag name="TIMING" val="|20.7"/>
</p:tagLst>
</file>

<file path=ppt/tags/tag55.xml><?xml version="1.0" encoding="utf-8"?>
<p:tagLst xmlns:a="http://schemas.openxmlformats.org/drawingml/2006/main" xmlns:r="http://schemas.openxmlformats.org/officeDocument/2006/relationships" xmlns:p="http://schemas.openxmlformats.org/presentationml/2006/main">
  <p:tag name="TIMING" val="|4.9|9.8|13.6"/>
</p:tagLst>
</file>

<file path=ppt/tags/tag56.xml><?xml version="1.0" encoding="utf-8"?>
<p:tagLst xmlns:a="http://schemas.openxmlformats.org/drawingml/2006/main" xmlns:r="http://schemas.openxmlformats.org/officeDocument/2006/relationships" xmlns:p="http://schemas.openxmlformats.org/presentationml/2006/main">
  <p:tag name="TIMING" val="|9.8|3.5|3.7|3.5"/>
</p:tagLst>
</file>

<file path=ppt/tags/tag57.xml><?xml version="1.0" encoding="utf-8"?>
<p:tagLst xmlns:a="http://schemas.openxmlformats.org/drawingml/2006/main" xmlns:r="http://schemas.openxmlformats.org/officeDocument/2006/relationships" xmlns:p="http://schemas.openxmlformats.org/presentationml/2006/main">
  <p:tag name="TIMING" val="|4.4|9.6|10"/>
</p:tagLst>
</file>

<file path=ppt/tags/tag6.xml><?xml version="1.0" encoding="utf-8"?>
<p:tagLst xmlns:a="http://schemas.openxmlformats.org/drawingml/2006/main" xmlns:r="http://schemas.openxmlformats.org/officeDocument/2006/relationships" xmlns:p="http://schemas.openxmlformats.org/presentationml/2006/main">
  <p:tag name="TIMING" val="|3.6|3.1|3.1|3.2|3.4|2.8"/>
</p:tagLst>
</file>

<file path=ppt/tags/tag7.xml><?xml version="1.0" encoding="utf-8"?>
<p:tagLst xmlns:a="http://schemas.openxmlformats.org/drawingml/2006/main" xmlns:r="http://schemas.openxmlformats.org/officeDocument/2006/relationships" xmlns:p="http://schemas.openxmlformats.org/presentationml/2006/main">
  <p:tag name="TIMING" val="|10|4.7|11.4|13.5|9.2|19.3|9.9"/>
</p:tagLst>
</file>

<file path=ppt/tags/tag8.xml><?xml version="1.0" encoding="utf-8"?>
<p:tagLst xmlns:a="http://schemas.openxmlformats.org/drawingml/2006/main" xmlns:r="http://schemas.openxmlformats.org/officeDocument/2006/relationships" xmlns:p="http://schemas.openxmlformats.org/presentationml/2006/main">
  <p:tag name="TIMING" val="|12.8"/>
</p:tagLst>
</file>

<file path=ppt/tags/tag9.xml><?xml version="1.0" encoding="utf-8"?>
<p:tagLst xmlns:a="http://schemas.openxmlformats.org/drawingml/2006/main" xmlns:r="http://schemas.openxmlformats.org/officeDocument/2006/relationships" xmlns:p="http://schemas.openxmlformats.org/presentationml/2006/main">
  <p:tag name="TIMING" val="|5.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21547</TotalTime>
  <Words>9908</Words>
  <Application>Microsoft Macintosh PowerPoint</Application>
  <PresentationFormat>画面に合わせる (4:3)</PresentationFormat>
  <Paragraphs>1299</Paragraphs>
  <Slides>144</Slides>
  <Notes>144</Notes>
  <HiddenSlides>0</HiddenSlides>
  <MMClips>0</MMClips>
  <ScaleCrop>false</ScaleCrop>
  <HeadingPairs>
    <vt:vector size="8" baseType="variant">
      <vt:variant>
        <vt:lpstr>使用されているフォント</vt:lpstr>
      </vt:variant>
      <vt:variant>
        <vt:i4>3</vt:i4>
      </vt:variant>
      <vt:variant>
        <vt:lpstr>テーマ</vt:lpstr>
      </vt:variant>
      <vt:variant>
        <vt:i4>2</vt:i4>
      </vt:variant>
      <vt:variant>
        <vt:lpstr>スライド タイトル</vt:lpstr>
      </vt:variant>
      <vt:variant>
        <vt:i4>144</vt:i4>
      </vt:variant>
      <vt:variant>
        <vt:lpstr>目的別スライド ショー</vt:lpstr>
      </vt:variant>
      <vt:variant>
        <vt:i4>1</vt:i4>
      </vt:variant>
    </vt:vector>
  </HeadingPairs>
  <TitlesOfParts>
    <vt:vector size="150" baseType="lpstr">
      <vt:lpstr>游ゴシック</vt:lpstr>
      <vt:lpstr>Arial</vt:lpstr>
      <vt:lpstr>Calibri</vt:lpstr>
      <vt:lpstr>Office ​​テーマ</vt:lpstr>
      <vt:lpstr>3_Office ​​テーマ</vt:lpstr>
      <vt:lpstr>めて学ぶ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Ｑ： 　正定聚って、 　どれほどすごい位なの??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はじめて学ぶ「正信偈」</dc:title>
  <dc:creator>長尾 隆司</dc:creator>
  <cp:lastModifiedBy>芝原 弘記</cp:lastModifiedBy>
  <cp:revision>1233</cp:revision>
  <cp:lastPrinted>2021-03-22T06:43:28Z</cp:lastPrinted>
  <dcterms:created xsi:type="dcterms:W3CDTF">2013-09-13T06:22:01Z</dcterms:created>
  <dcterms:modified xsi:type="dcterms:W3CDTF">2022-10-14T04:57:11Z</dcterms:modified>
</cp:coreProperties>
</file>